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321" r:id="rId2"/>
    <p:sldId id="283" r:id="rId3"/>
    <p:sldId id="261" r:id="rId4"/>
    <p:sldId id="291" r:id="rId5"/>
    <p:sldId id="292" r:id="rId6"/>
    <p:sldId id="293" r:id="rId7"/>
    <p:sldId id="296" r:id="rId8"/>
    <p:sldId id="322" r:id="rId9"/>
    <p:sldId id="323" r:id="rId10"/>
    <p:sldId id="302" r:id="rId11"/>
    <p:sldId id="303" r:id="rId12"/>
    <p:sldId id="304" r:id="rId13"/>
    <p:sldId id="324" r:id="rId14"/>
    <p:sldId id="325" r:id="rId15"/>
    <p:sldId id="326" r:id="rId16"/>
    <p:sldId id="335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284" r:id="rId26"/>
    <p:sldId id="286" r:id="rId27"/>
    <p:sldId id="262" r:id="rId28"/>
    <p:sldId id="264" r:id="rId29"/>
    <p:sldId id="265" r:id="rId30"/>
    <p:sldId id="266" r:id="rId31"/>
    <p:sldId id="267" r:id="rId32"/>
    <p:sldId id="297" r:id="rId33"/>
    <p:sldId id="269" r:id="rId34"/>
    <p:sldId id="270" r:id="rId35"/>
    <p:sldId id="271" r:id="rId36"/>
    <p:sldId id="272" r:id="rId37"/>
    <p:sldId id="273" r:id="rId38"/>
    <p:sldId id="274" r:id="rId39"/>
    <p:sldId id="276" r:id="rId40"/>
    <p:sldId id="278" r:id="rId41"/>
    <p:sldId id="279" r:id="rId42"/>
    <p:sldId id="280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259" r:id="rId60"/>
    <p:sldId id="300" r:id="rId61"/>
    <p:sldId id="301" r:id="rId62"/>
    <p:sldId id="260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B1FB9-7676-4911-8099-31C2B840D68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F68F0-4033-4A74-A90F-82FD706AB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5C3BF7-323B-46AF-854F-87F7CD1BF376}" type="slidenum">
              <a:rPr lang="ar-SA"/>
              <a:pPr/>
              <a:t>11</a:t>
            </a:fld>
            <a:endParaRPr lang="en-US"/>
          </a:p>
        </p:txBody>
      </p:sp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21125" y="8715375"/>
            <a:ext cx="29019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 eaLnBrk="0" hangingPunct="0"/>
            <a:fld id="{4E71475E-8D3D-4088-9516-399C4C0EFE9A}" type="slidenum">
              <a:rPr lang="ar-SA" sz="1200">
                <a:latin typeface="Times New Roman" pitchFamily="18" charset="0"/>
                <a:cs typeface="Times New Roman" pitchFamily="18" charset="0"/>
              </a:rPr>
              <a:pPr rtl="0" eaLnBrk="0" hangingPunct="0"/>
              <a:t>11</a:t>
            </a:fld>
            <a:endParaRPr lang="en-AU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5175" cy="3430587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</p:spPr>
        <p:txBody>
          <a:bodyPr lIns="89867" tIns="44934" rIns="89867" bIns="44934"/>
          <a:lstStyle/>
          <a:p>
            <a:r>
              <a:rPr lang="en-US" sz="1800" dirty="0"/>
              <a:t>The next two slides are to illustrate how important rapid and effective outbreak response can be in terms of reducing morbidity, mortality, and suffering.  Here we have depicted a late detection of a significant outbreak of disease requiring a coordinated response.  With a late detection and hence delayed response, the opportunity for control and prevention of cases is limited.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6D3F28-25D4-4C09-B6C5-8210AA30CB47}" type="slidenum">
              <a:rPr lang="ar-SA"/>
              <a:pPr/>
              <a:t>12</a:t>
            </a:fld>
            <a:endParaRPr lang="en-US"/>
          </a:p>
        </p:txBody>
      </p:sp>
      <p:sp>
        <p:nvSpPr>
          <p:cNvPr id="53250" name="Rectangle 7"/>
          <p:cNvSpPr txBox="1">
            <a:spLocks noGrp="1" noChangeArrowheads="1"/>
          </p:cNvSpPr>
          <p:nvPr/>
        </p:nvSpPr>
        <p:spPr bwMode="auto">
          <a:xfrm>
            <a:off x="3921125" y="8715375"/>
            <a:ext cx="29019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0" eaLnBrk="0" hangingPunct="0"/>
            <a:fld id="{D3FCD463-7C5A-49FE-BE43-A2CD2AF45344}" type="slidenum">
              <a:rPr lang="ar-SA" sz="1200">
                <a:latin typeface="Times New Roman" pitchFamily="18" charset="0"/>
                <a:cs typeface="Times New Roman" pitchFamily="18" charset="0"/>
              </a:rPr>
              <a:pPr rtl="0" eaLnBrk="0" hangingPunct="0"/>
              <a:t>12</a:t>
            </a:fld>
            <a:endParaRPr lang="en-AU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5175" cy="3430587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</p:spPr>
        <p:txBody>
          <a:bodyPr lIns="89867" tIns="44934" rIns="89867" bIns="44934"/>
          <a:lstStyle/>
          <a:p>
            <a:r>
              <a:rPr lang="en-US" sz="1800"/>
              <a:t>Rapid detection and rapid response, however, can save lives and reduce suffering.  Here you can see that the potential to prevent cases is much greater.</a:t>
            </a:r>
          </a:p>
          <a:p>
            <a:endParaRPr lang="en-US" sz="1800"/>
          </a:p>
          <a:p>
            <a:r>
              <a:rPr lang="en-US" sz="1800"/>
              <a:t>Rapid response depends upon quick alert and notification to public health authorities to marshall an appropriate response.</a:t>
            </a:r>
          </a:p>
          <a:p>
            <a:endParaRPr lang="en-US" sz="1800"/>
          </a:p>
          <a:p>
            <a:endParaRPr lang="en-US" sz="18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D9AA280-E58A-4B94-9625-62C78D2EE46B}" type="slidenum">
              <a:rPr lang="ar-SA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F6EEF-0308-479D-8DFE-C8DA5B8EBBC0}" type="datetimeFigureOut">
              <a:rPr lang="en-US" smtClean="0"/>
              <a:pPr/>
              <a:t>1/10/2010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CD763-2AF0-4E46-9863-CE2EB4C9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>
              <a:cs typeface="Times New Roman" pitchFamily="18" charset="0"/>
            </a:endParaRPr>
          </a:p>
        </p:txBody>
      </p:sp>
      <p:sp>
        <p:nvSpPr>
          <p:cNvPr id="2051" name="Footer Placeholder 3"/>
          <p:cNvSpPr>
            <a:spLocks noGrp="1"/>
          </p:cNvSpPr>
          <p:nvPr>
            <p:ph type="ftr" sz="quarter" idx="11"/>
          </p:nvPr>
        </p:nvSpPr>
        <p:spPr bwMode="auto">
          <a:xfrm>
            <a:off x="2133600" y="5943600"/>
            <a:ext cx="3886200" cy="7016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fa-IR" sz="1600" dirty="0" smtClean="0">
                <a:solidFill>
                  <a:srgbClr val="FF0000"/>
                </a:solidFill>
              </a:rPr>
              <a:t>دکتر غلامپور- کارشناس مسئول بيماريهاي واگير</a:t>
            </a:r>
          </a:p>
          <a:p>
            <a:r>
              <a:rPr lang="fa-IR" sz="1600" dirty="0" smtClean="0">
                <a:solidFill>
                  <a:srgbClr val="FF0000"/>
                </a:solidFill>
              </a:rPr>
              <a:t>مرکز بهداشت استان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EADE70-7DAE-4DF4-8D6D-9154206563A9}" type="slidenum">
              <a:rPr lang="fa-IR" smtClean="0"/>
              <a:pPr>
                <a:defRPr/>
              </a:pPr>
              <a:t>1</a:t>
            </a:fld>
            <a:endParaRPr lang="fa-IR"/>
          </a:p>
        </p:txBody>
      </p:sp>
      <p:pic>
        <p:nvPicPr>
          <p:cNvPr id="2053" name="Picture 2" descr="بسم اله cop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59436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066800"/>
            <a:ext cx="7358114" cy="535785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Picture 6" descr="untit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209800"/>
            <a:ext cx="6477000" cy="39624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8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rtl="0" eaLnBrk="0" hangingPunct="0">
              <a:spcBef>
                <a:spcPct val="50000"/>
              </a:spcBef>
              <a:defRPr/>
            </a:pPr>
            <a:r>
              <a:rPr lang="en-GB" sz="3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+mn-cs"/>
              </a:rPr>
              <a:t>Global outbreaks, the challenge: </a:t>
            </a:r>
            <a:br>
              <a:rPr lang="en-GB" sz="3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+mn-cs"/>
              </a:rPr>
            </a:br>
            <a:r>
              <a:rPr lang="en-GB" sz="3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+mn-cs"/>
              </a:rPr>
              <a:t>late</a:t>
            </a:r>
            <a:r>
              <a:rPr lang="en-GB" sz="3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+mn-cs"/>
              </a:rPr>
              <a:t> reporting and response</a:t>
            </a:r>
            <a:endParaRPr lang="en-GB" sz="2400">
              <a:latin typeface="Times New Roman" pitchFamily="18" charset="0"/>
              <a:cs typeface="+mn-cs"/>
            </a:endParaRPr>
          </a:p>
        </p:txBody>
      </p:sp>
      <p:sp>
        <p:nvSpPr>
          <p:cNvPr id="49155" name="Line 3"/>
          <p:cNvSpPr>
            <a:spLocks noChangeShapeType="1"/>
          </p:cNvSpPr>
          <p:nvPr/>
        </p:nvSpPr>
        <p:spPr bwMode="auto">
          <a:xfrm>
            <a:off x="1092200" y="5335588"/>
            <a:ext cx="70929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6" name="Line 4"/>
          <p:cNvSpPr>
            <a:spLocks noChangeShapeType="1"/>
          </p:cNvSpPr>
          <p:nvPr/>
        </p:nvSpPr>
        <p:spPr bwMode="auto">
          <a:xfrm>
            <a:off x="1092200" y="4981575"/>
            <a:ext cx="70929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7" name="Line 5"/>
          <p:cNvSpPr>
            <a:spLocks noChangeShapeType="1"/>
          </p:cNvSpPr>
          <p:nvPr/>
        </p:nvSpPr>
        <p:spPr bwMode="auto">
          <a:xfrm>
            <a:off x="1092200" y="4637088"/>
            <a:ext cx="70929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8" name="Line 6"/>
          <p:cNvSpPr>
            <a:spLocks noChangeShapeType="1"/>
          </p:cNvSpPr>
          <p:nvPr/>
        </p:nvSpPr>
        <p:spPr bwMode="auto">
          <a:xfrm>
            <a:off x="1092200" y="4283075"/>
            <a:ext cx="70929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>
            <a:off x="1092200" y="3941763"/>
            <a:ext cx="70929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>
            <a:off x="1092200" y="3587750"/>
            <a:ext cx="70929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>
            <a:off x="1092200" y="3244850"/>
            <a:ext cx="70929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2" name="Line 10"/>
          <p:cNvSpPr>
            <a:spLocks noChangeShapeType="1"/>
          </p:cNvSpPr>
          <p:nvPr/>
        </p:nvSpPr>
        <p:spPr bwMode="auto">
          <a:xfrm>
            <a:off x="1092200" y="2852738"/>
            <a:ext cx="70929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3" name="Line 11"/>
          <p:cNvSpPr>
            <a:spLocks noChangeShapeType="1"/>
          </p:cNvSpPr>
          <p:nvPr/>
        </p:nvSpPr>
        <p:spPr bwMode="auto">
          <a:xfrm>
            <a:off x="1092200" y="2547938"/>
            <a:ext cx="70929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4" name="Freeform 12"/>
          <p:cNvSpPr>
            <a:spLocks/>
          </p:cNvSpPr>
          <p:nvPr/>
        </p:nvSpPr>
        <p:spPr bwMode="auto">
          <a:xfrm>
            <a:off x="1092200" y="2719388"/>
            <a:ext cx="7092950" cy="2957512"/>
          </a:xfrm>
          <a:custGeom>
            <a:avLst/>
            <a:gdLst>
              <a:gd name="T0" fmla="*/ 0 w 4571"/>
              <a:gd name="T1" fmla="*/ 1719 h 1738"/>
              <a:gd name="T2" fmla="*/ 233 w 4571"/>
              <a:gd name="T3" fmla="*/ 1700 h 1738"/>
              <a:gd name="T4" fmla="*/ 466 w 4571"/>
              <a:gd name="T5" fmla="*/ 1675 h 1738"/>
              <a:gd name="T6" fmla="*/ 705 w 4571"/>
              <a:gd name="T7" fmla="*/ 1675 h 1738"/>
              <a:gd name="T8" fmla="*/ 938 w 4571"/>
              <a:gd name="T9" fmla="*/ 1618 h 1738"/>
              <a:gd name="T10" fmla="*/ 1171 w 4571"/>
              <a:gd name="T11" fmla="*/ 1492 h 1738"/>
              <a:gd name="T12" fmla="*/ 1404 w 4571"/>
              <a:gd name="T13" fmla="*/ 1247 h 1738"/>
              <a:gd name="T14" fmla="*/ 1643 w 4571"/>
              <a:gd name="T15" fmla="*/ 882 h 1738"/>
              <a:gd name="T16" fmla="*/ 1876 w 4571"/>
              <a:gd name="T17" fmla="*/ 510 h 1738"/>
              <a:gd name="T18" fmla="*/ 2109 w 4571"/>
              <a:gd name="T19" fmla="*/ 101 h 1738"/>
              <a:gd name="T20" fmla="*/ 2342 w 4571"/>
              <a:gd name="T21" fmla="*/ 101 h 1738"/>
              <a:gd name="T22" fmla="*/ 2581 w 4571"/>
              <a:gd name="T23" fmla="*/ 718 h 1738"/>
              <a:gd name="T24" fmla="*/ 2814 w 4571"/>
              <a:gd name="T25" fmla="*/ 1127 h 1738"/>
              <a:gd name="T26" fmla="*/ 3047 w 4571"/>
              <a:gd name="T27" fmla="*/ 1348 h 1738"/>
              <a:gd name="T28" fmla="*/ 3280 w 4571"/>
              <a:gd name="T29" fmla="*/ 1593 h 1738"/>
              <a:gd name="T30" fmla="*/ 3513 w 4571"/>
              <a:gd name="T31" fmla="*/ 1637 h 1738"/>
              <a:gd name="T32" fmla="*/ 3752 w 4571"/>
              <a:gd name="T33" fmla="*/ 1675 h 1738"/>
              <a:gd name="T34" fmla="*/ 3985 w 4571"/>
              <a:gd name="T35" fmla="*/ 1738 h 1738"/>
              <a:gd name="T36" fmla="*/ 4218 w 4571"/>
              <a:gd name="T37" fmla="*/ 1719 h 1738"/>
              <a:gd name="T38" fmla="*/ 4451 w 4571"/>
              <a:gd name="T39" fmla="*/ 1738 h 1738"/>
              <a:gd name="T40" fmla="*/ 4571 w 4571"/>
              <a:gd name="T41" fmla="*/ 1738 h 1738"/>
              <a:gd name="T42" fmla="*/ 4338 w 4571"/>
              <a:gd name="T43" fmla="*/ 1738 h 1738"/>
              <a:gd name="T44" fmla="*/ 4105 w 4571"/>
              <a:gd name="T45" fmla="*/ 1738 h 1738"/>
              <a:gd name="T46" fmla="*/ 3866 w 4571"/>
              <a:gd name="T47" fmla="*/ 1738 h 1738"/>
              <a:gd name="T48" fmla="*/ 3633 w 4571"/>
              <a:gd name="T49" fmla="*/ 1738 h 1738"/>
              <a:gd name="T50" fmla="*/ 3400 w 4571"/>
              <a:gd name="T51" fmla="*/ 1738 h 1738"/>
              <a:gd name="T52" fmla="*/ 3167 w 4571"/>
              <a:gd name="T53" fmla="*/ 1738 h 1738"/>
              <a:gd name="T54" fmla="*/ 2928 w 4571"/>
              <a:gd name="T55" fmla="*/ 1738 h 1738"/>
              <a:gd name="T56" fmla="*/ 2695 w 4571"/>
              <a:gd name="T57" fmla="*/ 1738 h 1738"/>
              <a:gd name="T58" fmla="*/ 2462 w 4571"/>
              <a:gd name="T59" fmla="*/ 1738 h 1738"/>
              <a:gd name="T60" fmla="*/ 2229 w 4571"/>
              <a:gd name="T61" fmla="*/ 1738 h 1738"/>
              <a:gd name="T62" fmla="*/ 1990 w 4571"/>
              <a:gd name="T63" fmla="*/ 1738 h 1738"/>
              <a:gd name="T64" fmla="*/ 1757 w 4571"/>
              <a:gd name="T65" fmla="*/ 1738 h 1738"/>
              <a:gd name="T66" fmla="*/ 1524 w 4571"/>
              <a:gd name="T67" fmla="*/ 1738 h 1738"/>
              <a:gd name="T68" fmla="*/ 1291 w 4571"/>
              <a:gd name="T69" fmla="*/ 1738 h 1738"/>
              <a:gd name="T70" fmla="*/ 1058 w 4571"/>
              <a:gd name="T71" fmla="*/ 1738 h 1738"/>
              <a:gd name="T72" fmla="*/ 819 w 4571"/>
              <a:gd name="T73" fmla="*/ 1738 h 1738"/>
              <a:gd name="T74" fmla="*/ 586 w 4571"/>
              <a:gd name="T75" fmla="*/ 1738 h 1738"/>
              <a:gd name="T76" fmla="*/ 353 w 4571"/>
              <a:gd name="T77" fmla="*/ 1738 h 1738"/>
              <a:gd name="T78" fmla="*/ 120 w 4571"/>
              <a:gd name="T79" fmla="*/ 1738 h 17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571"/>
              <a:gd name="T121" fmla="*/ 0 h 1738"/>
              <a:gd name="T122" fmla="*/ 4571 w 4571"/>
              <a:gd name="T123" fmla="*/ 1738 h 17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571" h="1738">
                <a:moveTo>
                  <a:pt x="0" y="1738"/>
                </a:moveTo>
                <a:lnTo>
                  <a:pt x="0" y="1719"/>
                </a:lnTo>
                <a:lnTo>
                  <a:pt x="120" y="1700"/>
                </a:lnTo>
                <a:lnTo>
                  <a:pt x="233" y="1700"/>
                </a:lnTo>
                <a:lnTo>
                  <a:pt x="353" y="1675"/>
                </a:lnTo>
                <a:lnTo>
                  <a:pt x="466" y="1675"/>
                </a:lnTo>
                <a:lnTo>
                  <a:pt x="586" y="1675"/>
                </a:lnTo>
                <a:lnTo>
                  <a:pt x="705" y="1675"/>
                </a:lnTo>
                <a:lnTo>
                  <a:pt x="819" y="1656"/>
                </a:lnTo>
                <a:lnTo>
                  <a:pt x="938" y="1618"/>
                </a:lnTo>
                <a:lnTo>
                  <a:pt x="1058" y="1618"/>
                </a:lnTo>
                <a:lnTo>
                  <a:pt x="1171" y="1492"/>
                </a:lnTo>
                <a:lnTo>
                  <a:pt x="1291" y="1411"/>
                </a:lnTo>
                <a:lnTo>
                  <a:pt x="1404" y="1247"/>
                </a:lnTo>
                <a:lnTo>
                  <a:pt x="1524" y="1127"/>
                </a:lnTo>
                <a:lnTo>
                  <a:pt x="1643" y="882"/>
                </a:lnTo>
                <a:lnTo>
                  <a:pt x="1757" y="718"/>
                </a:lnTo>
                <a:lnTo>
                  <a:pt x="1876" y="510"/>
                </a:lnTo>
                <a:lnTo>
                  <a:pt x="1990" y="309"/>
                </a:lnTo>
                <a:lnTo>
                  <a:pt x="2109" y="101"/>
                </a:lnTo>
                <a:lnTo>
                  <a:pt x="2229" y="0"/>
                </a:lnTo>
                <a:lnTo>
                  <a:pt x="2342" y="101"/>
                </a:lnTo>
                <a:lnTo>
                  <a:pt x="2462" y="208"/>
                </a:lnTo>
                <a:lnTo>
                  <a:pt x="2581" y="718"/>
                </a:lnTo>
                <a:lnTo>
                  <a:pt x="2695" y="919"/>
                </a:lnTo>
                <a:lnTo>
                  <a:pt x="2814" y="1127"/>
                </a:lnTo>
                <a:lnTo>
                  <a:pt x="2928" y="1228"/>
                </a:lnTo>
                <a:lnTo>
                  <a:pt x="3047" y="1348"/>
                </a:lnTo>
                <a:lnTo>
                  <a:pt x="3167" y="1455"/>
                </a:lnTo>
                <a:lnTo>
                  <a:pt x="3280" y="1593"/>
                </a:lnTo>
                <a:lnTo>
                  <a:pt x="3400" y="1618"/>
                </a:lnTo>
                <a:lnTo>
                  <a:pt x="3513" y="1637"/>
                </a:lnTo>
                <a:lnTo>
                  <a:pt x="3633" y="1656"/>
                </a:lnTo>
                <a:lnTo>
                  <a:pt x="3752" y="1675"/>
                </a:lnTo>
                <a:lnTo>
                  <a:pt x="3866" y="1719"/>
                </a:lnTo>
                <a:lnTo>
                  <a:pt x="3985" y="1738"/>
                </a:lnTo>
                <a:lnTo>
                  <a:pt x="4105" y="1738"/>
                </a:lnTo>
                <a:lnTo>
                  <a:pt x="4218" y="1719"/>
                </a:lnTo>
                <a:lnTo>
                  <a:pt x="4338" y="1738"/>
                </a:lnTo>
                <a:lnTo>
                  <a:pt x="4451" y="1738"/>
                </a:lnTo>
                <a:lnTo>
                  <a:pt x="4571" y="1738"/>
                </a:lnTo>
                <a:lnTo>
                  <a:pt x="4451" y="1738"/>
                </a:lnTo>
                <a:lnTo>
                  <a:pt x="4338" y="1738"/>
                </a:lnTo>
                <a:lnTo>
                  <a:pt x="4218" y="1738"/>
                </a:lnTo>
                <a:lnTo>
                  <a:pt x="4105" y="1738"/>
                </a:lnTo>
                <a:lnTo>
                  <a:pt x="3985" y="1738"/>
                </a:lnTo>
                <a:lnTo>
                  <a:pt x="3866" y="1738"/>
                </a:lnTo>
                <a:lnTo>
                  <a:pt x="3752" y="1738"/>
                </a:lnTo>
                <a:lnTo>
                  <a:pt x="3633" y="1738"/>
                </a:lnTo>
                <a:lnTo>
                  <a:pt x="3513" y="1738"/>
                </a:lnTo>
                <a:lnTo>
                  <a:pt x="3400" y="1738"/>
                </a:lnTo>
                <a:lnTo>
                  <a:pt x="3280" y="1738"/>
                </a:lnTo>
                <a:lnTo>
                  <a:pt x="3167" y="1738"/>
                </a:lnTo>
                <a:lnTo>
                  <a:pt x="3047" y="1738"/>
                </a:lnTo>
                <a:lnTo>
                  <a:pt x="2928" y="1738"/>
                </a:lnTo>
                <a:lnTo>
                  <a:pt x="2814" y="1738"/>
                </a:lnTo>
                <a:lnTo>
                  <a:pt x="2695" y="1738"/>
                </a:lnTo>
                <a:lnTo>
                  <a:pt x="2581" y="1738"/>
                </a:lnTo>
                <a:lnTo>
                  <a:pt x="2462" y="1738"/>
                </a:lnTo>
                <a:lnTo>
                  <a:pt x="2342" y="1738"/>
                </a:lnTo>
                <a:lnTo>
                  <a:pt x="2229" y="1738"/>
                </a:lnTo>
                <a:lnTo>
                  <a:pt x="2109" y="1738"/>
                </a:lnTo>
                <a:lnTo>
                  <a:pt x="1990" y="1738"/>
                </a:lnTo>
                <a:lnTo>
                  <a:pt x="1876" y="1738"/>
                </a:lnTo>
                <a:lnTo>
                  <a:pt x="1757" y="1738"/>
                </a:lnTo>
                <a:lnTo>
                  <a:pt x="1643" y="1738"/>
                </a:lnTo>
                <a:lnTo>
                  <a:pt x="1524" y="1738"/>
                </a:lnTo>
                <a:lnTo>
                  <a:pt x="1404" y="1738"/>
                </a:lnTo>
                <a:lnTo>
                  <a:pt x="1291" y="1738"/>
                </a:lnTo>
                <a:lnTo>
                  <a:pt x="1171" y="1738"/>
                </a:lnTo>
                <a:lnTo>
                  <a:pt x="1058" y="1738"/>
                </a:lnTo>
                <a:lnTo>
                  <a:pt x="938" y="1738"/>
                </a:lnTo>
                <a:lnTo>
                  <a:pt x="819" y="1738"/>
                </a:lnTo>
                <a:lnTo>
                  <a:pt x="705" y="1738"/>
                </a:lnTo>
                <a:lnTo>
                  <a:pt x="586" y="1738"/>
                </a:lnTo>
                <a:lnTo>
                  <a:pt x="466" y="1738"/>
                </a:lnTo>
                <a:lnTo>
                  <a:pt x="353" y="1738"/>
                </a:lnTo>
                <a:lnTo>
                  <a:pt x="233" y="1738"/>
                </a:lnTo>
                <a:lnTo>
                  <a:pt x="120" y="1738"/>
                </a:lnTo>
                <a:lnTo>
                  <a:pt x="0" y="173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l" rtl="0" eaLnBrk="0" hangingPunct="0">
              <a:spcBef>
                <a:spcPct val="50000"/>
              </a:spcBef>
              <a:buClr>
                <a:srgbClr val="A50021"/>
              </a:buClr>
              <a:buSzPct val="80000"/>
              <a:buFont typeface="Monotype Sorts" pitchFamily="2" charset="2"/>
              <a:buChar char="l"/>
            </a:pPr>
            <a:endParaRPr lang="en-US" sz="3200" b="1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165" name="Freeform 13"/>
          <p:cNvSpPr>
            <a:spLocks/>
          </p:cNvSpPr>
          <p:nvPr/>
        </p:nvSpPr>
        <p:spPr bwMode="auto">
          <a:xfrm>
            <a:off x="1092200" y="2719388"/>
            <a:ext cx="7092950" cy="2957512"/>
          </a:xfrm>
          <a:custGeom>
            <a:avLst/>
            <a:gdLst>
              <a:gd name="T0" fmla="*/ 0 w 4571"/>
              <a:gd name="T1" fmla="*/ 1719 h 1738"/>
              <a:gd name="T2" fmla="*/ 233 w 4571"/>
              <a:gd name="T3" fmla="*/ 1700 h 1738"/>
              <a:gd name="T4" fmla="*/ 466 w 4571"/>
              <a:gd name="T5" fmla="*/ 1675 h 1738"/>
              <a:gd name="T6" fmla="*/ 705 w 4571"/>
              <a:gd name="T7" fmla="*/ 1675 h 1738"/>
              <a:gd name="T8" fmla="*/ 938 w 4571"/>
              <a:gd name="T9" fmla="*/ 1618 h 1738"/>
              <a:gd name="T10" fmla="*/ 1171 w 4571"/>
              <a:gd name="T11" fmla="*/ 1492 h 1738"/>
              <a:gd name="T12" fmla="*/ 1404 w 4571"/>
              <a:gd name="T13" fmla="*/ 1247 h 1738"/>
              <a:gd name="T14" fmla="*/ 1643 w 4571"/>
              <a:gd name="T15" fmla="*/ 882 h 1738"/>
              <a:gd name="T16" fmla="*/ 1876 w 4571"/>
              <a:gd name="T17" fmla="*/ 510 h 1738"/>
              <a:gd name="T18" fmla="*/ 2109 w 4571"/>
              <a:gd name="T19" fmla="*/ 101 h 1738"/>
              <a:gd name="T20" fmla="*/ 2342 w 4571"/>
              <a:gd name="T21" fmla="*/ 101 h 1738"/>
              <a:gd name="T22" fmla="*/ 2581 w 4571"/>
              <a:gd name="T23" fmla="*/ 718 h 1738"/>
              <a:gd name="T24" fmla="*/ 2814 w 4571"/>
              <a:gd name="T25" fmla="*/ 1127 h 1738"/>
              <a:gd name="T26" fmla="*/ 3047 w 4571"/>
              <a:gd name="T27" fmla="*/ 1348 h 1738"/>
              <a:gd name="T28" fmla="*/ 3280 w 4571"/>
              <a:gd name="T29" fmla="*/ 1593 h 1738"/>
              <a:gd name="T30" fmla="*/ 3513 w 4571"/>
              <a:gd name="T31" fmla="*/ 1637 h 1738"/>
              <a:gd name="T32" fmla="*/ 3752 w 4571"/>
              <a:gd name="T33" fmla="*/ 1675 h 1738"/>
              <a:gd name="T34" fmla="*/ 3985 w 4571"/>
              <a:gd name="T35" fmla="*/ 1738 h 1738"/>
              <a:gd name="T36" fmla="*/ 4218 w 4571"/>
              <a:gd name="T37" fmla="*/ 1719 h 1738"/>
              <a:gd name="T38" fmla="*/ 4451 w 4571"/>
              <a:gd name="T39" fmla="*/ 1738 h 1738"/>
              <a:gd name="T40" fmla="*/ 4571 w 4571"/>
              <a:gd name="T41" fmla="*/ 1738 h 1738"/>
              <a:gd name="T42" fmla="*/ 4338 w 4571"/>
              <a:gd name="T43" fmla="*/ 1738 h 1738"/>
              <a:gd name="T44" fmla="*/ 4105 w 4571"/>
              <a:gd name="T45" fmla="*/ 1738 h 1738"/>
              <a:gd name="T46" fmla="*/ 3866 w 4571"/>
              <a:gd name="T47" fmla="*/ 1738 h 1738"/>
              <a:gd name="T48" fmla="*/ 3633 w 4571"/>
              <a:gd name="T49" fmla="*/ 1738 h 1738"/>
              <a:gd name="T50" fmla="*/ 3400 w 4571"/>
              <a:gd name="T51" fmla="*/ 1738 h 1738"/>
              <a:gd name="T52" fmla="*/ 3167 w 4571"/>
              <a:gd name="T53" fmla="*/ 1738 h 1738"/>
              <a:gd name="T54" fmla="*/ 2928 w 4571"/>
              <a:gd name="T55" fmla="*/ 1738 h 1738"/>
              <a:gd name="T56" fmla="*/ 2695 w 4571"/>
              <a:gd name="T57" fmla="*/ 1738 h 1738"/>
              <a:gd name="T58" fmla="*/ 2462 w 4571"/>
              <a:gd name="T59" fmla="*/ 1738 h 1738"/>
              <a:gd name="T60" fmla="*/ 2229 w 4571"/>
              <a:gd name="T61" fmla="*/ 1738 h 1738"/>
              <a:gd name="T62" fmla="*/ 1990 w 4571"/>
              <a:gd name="T63" fmla="*/ 1738 h 1738"/>
              <a:gd name="T64" fmla="*/ 1757 w 4571"/>
              <a:gd name="T65" fmla="*/ 1738 h 1738"/>
              <a:gd name="T66" fmla="*/ 1524 w 4571"/>
              <a:gd name="T67" fmla="*/ 1738 h 1738"/>
              <a:gd name="T68" fmla="*/ 1291 w 4571"/>
              <a:gd name="T69" fmla="*/ 1738 h 1738"/>
              <a:gd name="T70" fmla="*/ 1058 w 4571"/>
              <a:gd name="T71" fmla="*/ 1738 h 1738"/>
              <a:gd name="T72" fmla="*/ 819 w 4571"/>
              <a:gd name="T73" fmla="*/ 1738 h 1738"/>
              <a:gd name="T74" fmla="*/ 586 w 4571"/>
              <a:gd name="T75" fmla="*/ 1738 h 1738"/>
              <a:gd name="T76" fmla="*/ 353 w 4571"/>
              <a:gd name="T77" fmla="*/ 1738 h 1738"/>
              <a:gd name="T78" fmla="*/ 120 w 4571"/>
              <a:gd name="T79" fmla="*/ 1738 h 17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571"/>
              <a:gd name="T121" fmla="*/ 0 h 1738"/>
              <a:gd name="T122" fmla="*/ 4571 w 4571"/>
              <a:gd name="T123" fmla="*/ 1738 h 17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571" h="1738">
                <a:moveTo>
                  <a:pt x="0" y="1738"/>
                </a:moveTo>
                <a:lnTo>
                  <a:pt x="0" y="1719"/>
                </a:lnTo>
                <a:lnTo>
                  <a:pt x="120" y="1700"/>
                </a:lnTo>
                <a:lnTo>
                  <a:pt x="233" y="1700"/>
                </a:lnTo>
                <a:lnTo>
                  <a:pt x="353" y="1675"/>
                </a:lnTo>
                <a:lnTo>
                  <a:pt x="466" y="1675"/>
                </a:lnTo>
                <a:lnTo>
                  <a:pt x="586" y="1675"/>
                </a:lnTo>
                <a:lnTo>
                  <a:pt x="705" y="1675"/>
                </a:lnTo>
                <a:lnTo>
                  <a:pt x="819" y="1656"/>
                </a:lnTo>
                <a:lnTo>
                  <a:pt x="938" y="1618"/>
                </a:lnTo>
                <a:lnTo>
                  <a:pt x="1058" y="1618"/>
                </a:lnTo>
                <a:lnTo>
                  <a:pt x="1171" y="1492"/>
                </a:lnTo>
                <a:lnTo>
                  <a:pt x="1291" y="1411"/>
                </a:lnTo>
                <a:lnTo>
                  <a:pt x="1404" y="1247"/>
                </a:lnTo>
                <a:lnTo>
                  <a:pt x="1524" y="1127"/>
                </a:lnTo>
                <a:lnTo>
                  <a:pt x="1643" y="882"/>
                </a:lnTo>
                <a:lnTo>
                  <a:pt x="1757" y="718"/>
                </a:lnTo>
                <a:lnTo>
                  <a:pt x="1876" y="510"/>
                </a:lnTo>
                <a:lnTo>
                  <a:pt x="1990" y="309"/>
                </a:lnTo>
                <a:lnTo>
                  <a:pt x="2109" y="101"/>
                </a:lnTo>
                <a:lnTo>
                  <a:pt x="2229" y="0"/>
                </a:lnTo>
                <a:lnTo>
                  <a:pt x="2342" y="101"/>
                </a:lnTo>
                <a:lnTo>
                  <a:pt x="2462" y="208"/>
                </a:lnTo>
                <a:lnTo>
                  <a:pt x="2581" y="718"/>
                </a:lnTo>
                <a:lnTo>
                  <a:pt x="2695" y="919"/>
                </a:lnTo>
                <a:lnTo>
                  <a:pt x="2814" y="1127"/>
                </a:lnTo>
                <a:lnTo>
                  <a:pt x="2928" y="1228"/>
                </a:lnTo>
                <a:lnTo>
                  <a:pt x="3047" y="1348"/>
                </a:lnTo>
                <a:lnTo>
                  <a:pt x="3167" y="1455"/>
                </a:lnTo>
                <a:lnTo>
                  <a:pt x="3280" y="1593"/>
                </a:lnTo>
                <a:lnTo>
                  <a:pt x="3400" y="1618"/>
                </a:lnTo>
                <a:lnTo>
                  <a:pt x="3513" y="1637"/>
                </a:lnTo>
                <a:lnTo>
                  <a:pt x="3633" y="1656"/>
                </a:lnTo>
                <a:lnTo>
                  <a:pt x="3752" y="1675"/>
                </a:lnTo>
                <a:lnTo>
                  <a:pt x="3866" y="1719"/>
                </a:lnTo>
                <a:lnTo>
                  <a:pt x="3985" y="1738"/>
                </a:lnTo>
                <a:lnTo>
                  <a:pt x="4105" y="1738"/>
                </a:lnTo>
                <a:lnTo>
                  <a:pt x="4218" y="1719"/>
                </a:lnTo>
                <a:lnTo>
                  <a:pt x="4338" y="1738"/>
                </a:lnTo>
                <a:lnTo>
                  <a:pt x="4451" y="1738"/>
                </a:lnTo>
                <a:lnTo>
                  <a:pt x="4571" y="1738"/>
                </a:lnTo>
                <a:lnTo>
                  <a:pt x="4451" y="1738"/>
                </a:lnTo>
                <a:lnTo>
                  <a:pt x="4338" y="1738"/>
                </a:lnTo>
                <a:lnTo>
                  <a:pt x="4218" y="1738"/>
                </a:lnTo>
                <a:lnTo>
                  <a:pt x="4105" y="1738"/>
                </a:lnTo>
                <a:lnTo>
                  <a:pt x="3985" y="1738"/>
                </a:lnTo>
                <a:lnTo>
                  <a:pt x="3866" y="1738"/>
                </a:lnTo>
                <a:lnTo>
                  <a:pt x="3752" y="1738"/>
                </a:lnTo>
                <a:lnTo>
                  <a:pt x="3633" y="1738"/>
                </a:lnTo>
                <a:lnTo>
                  <a:pt x="3513" y="1738"/>
                </a:lnTo>
                <a:lnTo>
                  <a:pt x="3400" y="1738"/>
                </a:lnTo>
                <a:lnTo>
                  <a:pt x="3280" y="1738"/>
                </a:lnTo>
                <a:lnTo>
                  <a:pt x="3167" y="1738"/>
                </a:lnTo>
                <a:lnTo>
                  <a:pt x="3047" y="1738"/>
                </a:lnTo>
                <a:lnTo>
                  <a:pt x="2928" y="1738"/>
                </a:lnTo>
                <a:lnTo>
                  <a:pt x="2814" y="1738"/>
                </a:lnTo>
                <a:lnTo>
                  <a:pt x="2695" y="1738"/>
                </a:lnTo>
                <a:lnTo>
                  <a:pt x="2581" y="1738"/>
                </a:lnTo>
                <a:lnTo>
                  <a:pt x="2462" y="1738"/>
                </a:lnTo>
                <a:lnTo>
                  <a:pt x="2342" y="1738"/>
                </a:lnTo>
                <a:lnTo>
                  <a:pt x="2229" y="1738"/>
                </a:lnTo>
                <a:lnTo>
                  <a:pt x="2109" y="1738"/>
                </a:lnTo>
                <a:lnTo>
                  <a:pt x="1990" y="1738"/>
                </a:lnTo>
                <a:lnTo>
                  <a:pt x="1876" y="1738"/>
                </a:lnTo>
                <a:lnTo>
                  <a:pt x="1757" y="1738"/>
                </a:lnTo>
                <a:lnTo>
                  <a:pt x="1643" y="1738"/>
                </a:lnTo>
                <a:lnTo>
                  <a:pt x="1524" y="1738"/>
                </a:lnTo>
                <a:lnTo>
                  <a:pt x="1404" y="1738"/>
                </a:lnTo>
                <a:lnTo>
                  <a:pt x="1291" y="1738"/>
                </a:lnTo>
                <a:lnTo>
                  <a:pt x="1171" y="1738"/>
                </a:lnTo>
                <a:lnTo>
                  <a:pt x="1058" y="1738"/>
                </a:lnTo>
                <a:lnTo>
                  <a:pt x="938" y="1738"/>
                </a:lnTo>
                <a:lnTo>
                  <a:pt x="819" y="1738"/>
                </a:lnTo>
                <a:lnTo>
                  <a:pt x="705" y="1738"/>
                </a:lnTo>
                <a:lnTo>
                  <a:pt x="586" y="1738"/>
                </a:lnTo>
                <a:lnTo>
                  <a:pt x="466" y="1738"/>
                </a:lnTo>
                <a:lnTo>
                  <a:pt x="353" y="1738"/>
                </a:lnTo>
                <a:lnTo>
                  <a:pt x="233" y="1738"/>
                </a:lnTo>
                <a:lnTo>
                  <a:pt x="120" y="1738"/>
                </a:lnTo>
                <a:lnTo>
                  <a:pt x="0" y="1738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l" rtl="0" eaLnBrk="0" hangingPunct="0">
              <a:spcBef>
                <a:spcPct val="50000"/>
              </a:spcBef>
              <a:buClr>
                <a:srgbClr val="A50021"/>
              </a:buClr>
              <a:buSzPct val="80000"/>
              <a:buFont typeface="Monotype Sorts" pitchFamily="2" charset="2"/>
              <a:buChar char="l"/>
            </a:pPr>
            <a:endParaRPr lang="en-US" sz="3200" b="1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>
            <a:off x="1092200" y="2547938"/>
            <a:ext cx="1588" cy="31289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7" name="Line 15"/>
          <p:cNvSpPr>
            <a:spLocks noChangeShapeType="1"/>
          </p:cNvSpPr>
          <p:nvPr/>
        </p:nvSpPr>
        <p:spPr bwMode="auto">
          <a:xfrm>
            <a:off x="1014413" y="5676900"/>
            <a:ext cx="7778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8" name="Line 16"/>
          <p:cNvSpPr>
            <a:spLocks noChangeShapeType="1"/>
          </p:cNvSpPr>
          <p:nvPr/>
        </p:nvSpPr>
        <p:spPr bwMode="auto">
          <a:xfrm>
            <a:off x="1014413" y="5335588"/>
            <a:ext cx="77787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9" name="Line 17"/>
          <p:cNvSpPr>
            <a:spLocks noChangeShapeType="1"/>
          </p:cNvSpPr>
          <p:nvPr/>
        </p:nvSpPr>
        <p:spPr bwMode="auto">
          <a:xfrm>
            <a:off x="1014413" y="4981575"/>
            <a:ext cx="7778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0" name="Line 18"/>
          <p:cNvSpPr>
            <a:spLocks noChangeShapeType="1"/>
          </p:cNvSpPr>
          <p:nvPr/>
        </p:nvSpPr>
        <p:spPr bwMode="auto">
          <a:xfrm>
            <a:off x="1014413" y="4637088"/>
            <a:ext cx="77787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1" name="Line 19"/>
          <p:cNvSpPr>
            <a:spLocks noChangeShapeType="1"/>
          </p:cNvSpPr>
          <p:nvPr/>
        </p:nvSpPr>
        <p:spPr bwMode="auto">
          <a:xfrm>
            <a:off x="1014413" y="4283075"/>
            <a:ext cx="7778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2" name="Line 20"/>
          <p:cNvSpPr>
            <a:spLocks noChangeShapeType="1"/>
          </p:cNvSpPr>
          <p:nvPr/>
        </p:nvSpPr>
        <p:spPr bwMode="auto">
          <a:xfrm>
            <a:off x="1014413" y="3941763"/>
            <a:ext cx="77787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3" name="Line 21"/>
          <p:cNvSpPr>
            <a:spLocks noChangeShapeType="1"/>
          </p:cNvSpPr>
          <p:nvPr/>
        </p:nvSpPr>
        <p:spPr bwMode="auto">
          <a:xfrm>
            <a:off x="1014413" y="3587750"/>
            <a:ext cx="7778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4" name="Line 22"/>
          <p:cNvSpPr>
            <a:spLocks noChangeShapeType="1"/>
          </p:cNvSpPr>
          <p:nvPr/>
        </p:nvSpPr>
        <p:spPr bwMode="auto">
          <a:xfrm>
            <a:off x="1014413" y="3244850"/>
            <a:ext cx="7778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5" name="Line 23"/>
          <p:cNvSpPr>
            <a:spLocks noChangeShapeType="1"/>
          </p:cNvSpPr>
          <p:nvPr/>
        </p:nvSpPr>
        <p:spPr bwMode="auto">
          <a:xfrm>
            <a:off x="1014413" y="2890838"/>
            <a:ext cx="77787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6" name="Line 24"/>
          <p:cNvSpPr>
            <a:spLocks noChangeShapeType="1"/>
          </p:cNvSpPr>
          <p:nvPr/>
        </p:nvSpPr>
        <p:spPr bwMode="auto">
          <a:xfrm>
            <a:off x="1014413" y="2547938"/>
            <a:ext cx="77787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7" name="Line 25"/>
          <p:cNvSpPr>
            <a:spLocks noChangeShapeType="1"/>
          </p:cNvSpPr>
          <p:nvPr/>
        </p:nvSpPr>
        <p:spPr bwMode="auto">
          <a:xfrm>
            <a:off x="1092200" y="5676900"/>
            <a:ext cx="70929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8" name="Line 26"/>
          <p:cNvSpPr>
            <a:spLocks noChangeShapeType="1"/>
          </p:cNvSpPr>
          <p:nvPr/>
        </p:nvSpPr>
        <p:spPr bwMode="auto">
          <a:xfrm flipV="1">
            <a:off x="1092200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9" name="Line 27"/>
          <p:cNvSpPr>
            <a:spLocks noChangeShapeType="1"/>
          </p:cNvSpPr>
          <p:nvPr/>
        </p:nvSpPr>
        <p:spPr bwMode="auto">
          <a:xfrm flipV="1">
            <a:off x="127793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0" name="Line 28"/>
          <p:cNvSpPr>
            <a:spLocks noChangeShapeType="1"/>
          </p:cNvSpPr>
          <p:nvPr/>
        </p:nvSpPr>
        <p:spPr bwMode="auto">
          <a:xfrm flipV="1">
            <a:off x="1454150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1" name="Line 29"/>
          <p:cNvSpPr>
            <a:spLocks noChangeShapeType="1"/>
          </p:cNvSpPr>
          <p:nvPr/>
        </p:nvSpPr>
        <p:spPr bwMode="auto">
          <a:xfrm flipV="1">
            <a:off x="1639888" y="5676900"/>
            <a:ext cx="3175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2" name="Line 30"/>
          <p:cNvSpPr>
            <a:spLocks noChangeShapeType="1"/>
          </p:cNvSpPr>
          <p:nvPr/>
        </p:nvSpPr>
        <p:spPr bwMode="auto">
          <a:xfrm flipV="1">
            <a:off x="1816100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3" name="Line 31"/>
          <p:cNvSpPr>
            <a:spLocks noChangeShapeType="1"/>
          </p:cNvSpPr>
          <p:nvPr/>
        </p:nvSpPr>
        <p:spPr bwMode="auto">
          <a:xfrm flipV="1">
            <a:off x="200183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4" name="Line 32"/>
          <p:cNvSpPr>
            <a:spLocks noChangeShapeType="1"/>
          </p:cNvSpPr>
          <p:nvPr/>
        </p:nvSpPr>
        <p:spPr bwMode="auto">
          <a:xfrm flipV="1">
            <a:off x="2185988" y="5676900"/>
            <a:ext cx="3175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5" name="Line 33"/>
          <p:cNvSpPr>
            <a:spLocks noChangeShapeType="1"/>
          </p:cNvSpPr>
          <p:nvPr/>
        </p:nvSpPr>
        <p:spPr bwMode="auto">
          <a:xfrm flipV="1">
            <a:off x="236378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6" name="Line 34"/>
          <p:cNvSpPr>
            <a:spLocks noChangeShapeType="1"/>
          </p:cNvSpPr>
          <p:nvPr/>
        </p:nvSpPr>
        <p:spPr bwMode="auto">
          <a:xfrm flipV="1">
            <a:off x="254793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7" name="Line 35"/>
          <p:cNvSpPr>
            <a:spLocks noChangeShapeType="1"/>
          </p:cNvSpPr>
          <p:nvPr/>
        </p:nvSpPr>
        <p:spPr bwMode="auto">
          <a:xfrm flipV="1">
            <a:off x="2733675" y="5676900"/>
            <a:ext cx="3175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8" name="Line 36"/>
          <p:cNvSpPr>
            <a:spLocks noChangeShapeType="1"/>
          </p:cNvSpPr>
          <p:nvPr/>
        </p:nvSpPr>
        <p:spPr bwMode="auto">
          <a:xfrm flipV="1">
            <a:off x="290988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9" name="Line 37"/>
          <p:cNvSpPr>
            <a:spLocks noChangeShapeType="1"/>
          </p:cNvSpPr>
          <p:nvPr/>
        </p:nvSpPr>
        <p:spPr bwMode="auto">
          <a:xfrm flipV="1">
            <a:off x="309562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0" name="Line 38"/>
          <p:cNvSpPr>
            <a:spLocks noChangeShapeType="1"/>
          </p:cNvSpPr>
          <p:nvPr/>
        </p:nvSpPr>
        <p:spPr bwMode="auto">
          <a:xfrm flipV="1">
            <a:off x="3270250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1" name="Line 39"/>
          <p:cNvSpPr>
            <a:spLocks noChangeShapeType="1"/>
          </p:cNvSpPr>
          <p:nvPr/>
        </p:nvSpPr>
        <p:spPr bwMode="auto">
          <a:xfrm flipV="1">
            <a:off x="345757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2" name="Line 40"/>
          <p:cNvSpPr>
            <a:spLocks noChangeShapeType="1"/>
          </p:cNvSpPr>
          <p:nvPr/>
        </p:nvSpPr>
        <p:spPr bwMode="auto">
          <a:xfrm flipV="1">
            <a:off x="364172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3" name="Line 41"/>
          <p:cNvSpPr>
            <a:spLocks noChangeShapeType="1"/>
          </p:cNvSpPr>
          <p:nvPr/>
        </p:nvSpPr>
        <p:spPr bwMode="auto">
          <a:xfrm flipV="1">
            <a:off x="381793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4" name="Line 42"/>
          <p:cNvSpPr>
            <a:spLocks noChangeShapeType="1"/>
          </p:cNvSpPr>
          <p:nvPr/>
        </p:nvSpPr>
        <p:spPr bwMode="auto">
          <a:xfrm flipV="1">
            <a:off x="400367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5" name="Line 43"/>
          <p:cNvSpPr>
            <a:spLocks noChangeShapeType="1"/>
          </p:cNvSpPr>
          <p:nvPr/>
        </p:nvSpPr>
        <p:spPr bwMode="auto">
          <a:xfrm flipV="1">
            <a:off x="417988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6" name="Line 44"/>
          <p:cNvSpPr>
            <a:spLocks noChangeShapeType="1"/>
          </p:cNvSpPr>
          <p:nvPr/>
        </p:nvSpPr>
        <p:spPr bwMode="auto">
          <a:xfrm flipV="1">
            <a:off x="436403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7" name="Line 45"/>
          <p:cNvSpPr>
            <a:spLocks noChangeShapeType="1"/>
          </p:cNvSpPr>
          <p:nvPr/>
        </p:nvSpPr>
        <p:spPr bwMode="auto">
          <a:xfrm flipV="1">
            <a:off x="4551363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8" name="Line 46"/>
          <p:cNvSpPr>
            <a:spLocks noChangeShapeType="1"/>
          </p:cNvSpPr>
          <p:nvPr/>
        </p:nvSpPr>
        <p:spPr bwMode="auto">
          <a:xfrm flipV="1">
            <a:off x="472598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9" name="Line 47"/>
          <p:cNvSpPr>
            <a:spLocks noChangeShapeType="1"/>
          </p:cNvSpPr>
          <p:nvPr/>
        </p:nvSpPr>
        <p:spPr bwMode="auto">
          <a:xfrm flipV="1">
            <a:off x="491172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0" name="Line 48"/>
          <p:cNvSpPr>
            <a:spLocks noChangeShapeType="1"/>
          </p:cNvSpPr>
          <p:nvPr/>
        </p:nvSpPr>
        <p:spPr bwMode="auto">
          <a:xfrm flipV="1">
            <a:off x="5097463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1" name="Line 49"/>
          <p:cNvSpPr>
            <a:spLocks noChangeShapeType="1"/>
          </p:cNvSpPr>
          <p:nvPr/>
        </p:nvSpPr>
        <p:spPr bwMode="auto">
          <a:xfrm flipV="1">
            <a:off x="527367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2" name="Line 50"/>
          <p:cNvSpPr>
            <a:spLocks noChangeShapeType="1"/>
          </p:cNvSpPr>
          <p:nvPr/>
        </p:nvSpPr>
        <p:spPr bwMode="auto">
          <a:xfrm flipV="1">
            <a:off x="545782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3" name="Line 51"/>
          <p:cNvSpPr>
            <a:spLocks noChangeShapeType="1"/>
          </p:cNvSpPr>
          <p:nvPr/>
        </p:nvSpPr>
        <p:spPr bwMode="auto">
          <a:xfrm flipV="1">
            <a:off x="563403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4" name="Line 52"/>
          <p:cNvSpPr>
            <a:spLocks noChangeShapeType="1"/>
          </p:cNvSpPr>
          <p:nvPr/>
        </p:nvSpPr>
        <p:spPr bwMode="auto">
          <a:xfrm flipV="1">
            <a:off x="581977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5" name="Line 53"/>
          <p:cNvSpPr>
            <a:spLocks noChangeShapeType="1"/>
          </p:cNvSpPr>
          <p:nvPr/>
        </p:nvSpPr>
        <p:spPr bwMode="auto">
          <a:xfrm flipV="1">
            <a:off x="6005513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6" name="Line 54"/>
          <p:cNvSpPr>
            <a:spLocks noChangeShapeType="1"/>
          </p:cNvSpPr>
          <p:nvPr/>
        </p:nvSpPr>
        <p:spPr bwMode="auto">
          <a:xfrm flipV="1">
            <a:off x="6180138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7" name="Line 55"/>
          <p:cNvSpPr>
            <a:spLocks noChangeShapeType="1"/>
          </p:cNvSpPr>
          <p:nvPr/>
        </p:nvSpPr>
        <p:spPr bwMode="auto">
          <a:xfrm flipV="1">
            <a:off x="6367463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8" name="Line 56"/>
          <p:cNvSpPr>
            <a:spLocks noChangeShapeType="1"/>
          </p:cNvSpPr>
          <p:nvPr/>
        </p:nvSpPr>
        <p:spPr bwMode="auto">
          <a:xfrm flipV="1">
            <a:off x="6542088" y="5676900"/>
            <a:ext cx="3175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9" name="Line 57"/>
          <p:cNvSpPr>
            <a:spLocks noChangeShapeType="1"/>
          </p:cNvSpPr>
          <p:nvPr/>
        </p:nvSpPr>
        <p:spPr bwMode="auto">
          <a:xfrm flipV="1">
            <a:off x="672782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0" name="Line 58"/>
          <p:cNvSpPr>
            <a:spLocks noChangeShapeType="1"/>
          </p:cNvSpPr>
          <p:nvPr/>
        </p:nvSpPr>
        <p:spPr bwMode="auto">
          <a:xfrm flipV="1">
            <a:off x="6913563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1" name="Line 59"/>
          <p:cNvSpPr>
            <a:spLocks noChangeShapeType="1"/>
          </p:cNvSpPr>
          <p:nvPr/>
        </p:nvSpPr>
        <p:spPr bwMode="auto">
          <a:xfrm flipV="1">
            <a:off x="7091363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2" name="Line 60"/>
          <p:cNvSpPr>
            <a:spLocks noChangeShapeType="1"/>
          </p:cNvSpPr>
          <p:nvPr/>
        </p:nvSpPr>
        <p:spPr bwMode="auto">
          <a:xfrm flipV="1">
            <a:off x="727392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3" name="Line 61"/>
          <p:cNvSpPr>
            <a:spLocks noChangeShapeType="1"/>
          </p:cNvSpPr>
          <p:nvPr/>
        </p:nvSpPr>
        <p:spPr bwMode="auto">
          <a:xfrm flipV="1">
            <a:off x="7461250" y="5676900"/>
            <a:ext cx="0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4" name="Line 62"/>
          <p:cNvSpPr>
            <a:spLocks noChangeShapeType="1"/>
          </p:cNvSpPr>
          <p:nvPr/>
        </p:nvSpPr>
        <p:spPr bwMode="auto">
          <a:xfrm flipV="1">
            <a:off x="7637463" y="5676900"/>
            <a:ext cx="1587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5" name="Line 63"/>
          <p:cNvSpPr>
            <a:spLocks noChangeShapeType="1"/>
          </p:cNvSpPr>
          <p:nvPr/>
        </p:nvSpPr>
        <p:spPr bwMode="auto">
          <a:xfrm flipV="1">
            <a:off x="7821613" y="5676900"/>
            <a:ext cx="3175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6" name="Line 64"/>
          <p:cNvSpPr>
            <a:spLocks noChangeShapeType="1"/>
          </p:cNvSpPr>
          <p:nvPr/>
        </p:nvSpPr>
        <p:spPr bwMode="auto">
          <a:xfrm flipV="1">
            <a:off x="7997825" y="5676900"/>
            <a:ext cx="1588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7" name="Line 65"/>
          <p:cNvSpPr>
            <a:spLocks noChangeShapeType="1"/>
          </p:cNvSpPr>
          <p:nvPr/>
        </p:nvSpPr>
        <p:spPr bwMode="auto">
          <a:xfrm flipV="1">
            <a:off x="8185150" y="5676900"/>
            <a:ext cx="0" cy="85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8" name="Rectangle 66"/>
          <p:cNvSpPr>
            <a:spLocks noChangeArrowheads="1"/>
          </p:cNvSpPr>
          <p:nvPr/>
        </p:nvSpPr>
        <p:spPr bwMode="auto">
          <a:xfrm>
            <a:off x="806450" y="5484813"/>
            <a:ext cx="968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19" name="Rectangle 67"/>
          <p:cNvSpPr>
            <a:spLocks noChangeArrowheads="1"/>
          </p:cNvSpPr>
          <p:nvPr/>
        </p:nvSpPr>
        <p:spPr bwMode="auto">
          <a:xfrm>
            <a:off x="698500" y="5140325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0" name="Rectangle 68"/>
          <p:cNvSpPr>
            <a:spLocks noChangeArrowheads="1"/>
          </p:cNvSpPr>
          <p:nvPr/>
        </p:nvSpPr>
        <p:spPr bwMode="auto">
          <a:xfrm>
            <a:off x="698500" y="4786313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20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1" name="Rectangle 69"/>
          <p:cNvSpPr>
            <a:spLocks noChangeArrowheads="1"/>
          </p:cNvSpPr>
          <p:nvPr/>
        </p:nvSpPr>
        <p:spPr bwMode="auto">
          <a:xfrm>
            <a:off x="698500" y="4445000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30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2" name="Rectangle 70"/>
          <p:cNvSpPr>
            <a:spLocks noChangeArrowheads="1"/>
          </p:cNvSpPr>
          <p:nvPr/>
        </p:nvSpPr>
        <p:spPr bwMode="auto">
          <a:xfrm>
            <a:off x="698500" y="4090988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40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3" name="Rectangle 71"/>
          <p:cNvSpPr>
            <a:spLocks noChangeArrowheads="1"/>
          </p:cNvSpPr>
          <p:nvPr/>
        </p:nvSpPr>
        <p:spPr bwMode="auto">
          <a:xfrm>
            <a:off x="698500" y="3748088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50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4" name="Rectangle 72"/>
          <p:cNvSpPr>
            <a:spLocks noChangeArrowheads="1"/>
          </p:cNvSpPr>
          <p:nvPr/>
        </p:nvSpPr>
        <p:spPr bwMode="auto">
          <a:xfrm>
            <a:off x="698500" y="3394075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60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5" name="Rectangle 73"/>
          <p:cNvSpPr>
            <a:spLocks noChangeArrowheads="1"/>
          </p:cNvSpPr>
          <p:nvPr/>
        </p:nvSpPr>
        <p:spPr bwMode="auto">
          <a:xfrm>
            <a:off x="698500" y="3051175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70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6" name="Rectangle 74"/>
          <p:cNvSpPr>
            <a:spLocks noChangeArrowheads="1"/>
          </p:cNvSpPr>
          <p:nvPr/>
        </p:nvSpPr>
        <p:spPr bwMode="auto">
          <a:xfrm>
            <a:off x="698500" y="2698750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80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7" name="Rectangle 75"/>
          <p:cNvSpPr>
            <a:spLocks noChangeArrowheads="1"/>
          </p:cNvSpPr>
          <p:nvPr/>
        </p:nvSpPr>
        <p:spPr bwMode="auto">
          <a:xfrm>
            <a:off x="698500" y="2354263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90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8" name="Rectangle 76"/>
          <p:cNvSpPr>
            <a:spLocks noChangeArrowheads="1"/>
          </p:cNvSpPr>
          <p:nvPr/>
        </p:nvSpPr>
        <p:spPr bwMode="auto">
          <a:xfrm>
            <a:off x="1085850" y="5891213"/>
            <a:ext cx="984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29" name="Rectangle 77"/>
          <p:cNvSpPr>
            <a:spLocks noChangeArrowheads="1"/>
          </p:cNvSpPr>
          <p:nvPr/>
        </p:nvSpPr>
        <p:spPr bwMode="auto">
          <a:xfrm>
            <a:off x="1631950" y="5891213"/>
            <a:ext cx="984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4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0" name="Rectangle 78"/>
          <p:cNvSpPr>
            <a:spLocks noChangeArrowheads="1"/>
          </p:cNvSpPr>
          <p:nvPr/>
        </p:nvSpPr>
        <p:spPr bwMode="auto">
          <a:xfrm>
            <a:off x="2179638" y="5891213"/>
            <a:ext cx="984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7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1" name="Rectangle 79"/>
          <p:cNvSpPr>
            <a:spLocks noChangeArrowheads="1"/>
          </p:cNvSpPr>
          <p:nvPr/>
        </p:nvSpPr>
        <p:spPr bwMode="auto">
          <a:xfrm>
            <a:off x="2592388" y="5888038"/>
            <a:ext cx="195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2" name="Rectangle 80"/>
          <p:cNvSpPr>
            <a:spLocks noChangeArrowheads="1"/>
          </p:cNvSpPr>
          <p:nvPr/>
        </p:nvSpPr>
        <p:spPr bwMode="auto">
          <a:xfrm>
            <a:off x="3130550" y="5888038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13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3" name="Rectangle 81"/>
          <p:cNvSpPr>
            <a:spLocks noChangeArrowheads="1"/>
          </p:cNvSpPr>
          <p:nvPr/>
        </p:nvSpPr>
        <p:spPr bwMode="auto">
          <a:xfrm>
            <a:off x="3676650" y="5888038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16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4" name="Rectangle 82"/>
          <p:cNvSpPr>
            <a:spLocks noChangeArrowheads="1"/>
          </p:cNvSpPr>
          <p:nvPr/>
        </p:nvSpPr>
        <p:spPr bwMode="auto">
          <a:xfrm>
            <a:off x="4222750" y="5888038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19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5" name="Rectangle 83"/>
          <p:cNvSpPr>
            <a:spLocks noChangeArrowheads="1"/>
          </p:cNvSpPr>
          <p:nvPr/>
        </p:nvSpPr>
        <p:spPr bwMode="auto">
          <a:xfrm>
            <a:off x="4770438" y="5888038"/>
            <a:ext cx="195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22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6" name="Rectangle 84"/>
          <p:cNvSpPr>
            <a:spLocks noChangeArrowheads="1"/>
          </p:cNvSpPr>
          <p:nvPr/>
        </p:nvSpPr>
        <p:spPr bwMode="auto">
          <a:xfrm>
            <a:off x="5316538" y="5888038"/>
            <a:ext cx="195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25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7" name="Rectangle 85"/>
          <p:cNvSpPr>
            <a:spLocks noChangeArrowheads="1"/>
          </p:cNvSpPr>
          <p:nvPr/>
        </p:nvSpPr>
        <p:spPr bwMode="auto">
          <a:xfrm>
            <a:off x="5864225" y="5888038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28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8" name="Rectangle 86"/>
          <p:cNvSpPr>
            <a:spLocks noChangeArrowheads="1"/>
          </p:cNvSpPr>
          <p:nvPr/>
        </p:nvSpPr>
        <p:spPr bwMode="auto">
          <a:xfrm>
            <a:off x="6400800" y="5888038"/>
            <a:ext cx="195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31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39" name="Rectangle 87"/>
          <p:cNvSpPr>
            <a:spLocks noChangeArrowheads="1"/>
          </p:cNvSpPr>
          <p:nvPr/>
        </p:nvSpPr>
        <p:spPr bwMode="auto">
          <a:xfrm>
            <a:off x="6948488" y="5888038"/>
            <a:ext cx="195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34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40" name="Rectangle 88"/>
          <p:cNvSpPr>
            <a:spLocks noChangeArrowheads="1"/>
          </p:cNvSpPr>
          <p:nvPr/>
        </p:nvSpPr>
        <p:spPr bwMode="auto">
          <a:xfrm>
            <a:off x="7494588" y="5888038"/>
            <a:ext cx="1952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37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41" name="Rectangle 89"/>
          <p:cNvSpPr>
            <a:spLocks noChangeArrowheads="1"/>
          </p:cNvSpPr>
          <p:nvPr/>
        </p:nvSpPr>
        <p:spPr bwMode="auto">
          <a:xfrm>
            <a:off x="8043863" y="5888038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40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49242" name="Line 90"/>
          <p:cNvSpPr>
            <a:spLocks noChangeShapeType="1"/>
          </p:cNvSpPr>
          <p:nvPr/>
        </p:nvSpPr>
        <p:spPr bwMode="auto">
          <a:xfrm flipH="1">
            <a:off x="3503613" y="1860550"/>
            <a:ext cx="0" cy="2286000"/>
          </a:xfrm>
          <a:prstGeom prst="line">
            <a:avLst/>
          </a:prstGeom>
          <a:noFill/>
          <a:ln w="41275">
            <a:solidFill>
              <a:srgbClr val="0000FF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243" name="Text Box 91"/>
          <p:cNvSpPr txBox="1">
            <a:spLocks noChangeArrowheads="1"/>
          </p:cNvSpPr>
          <p:nvPr/>
        </p:nvSpPr>
        <p:spPr bwMode="auto">
          <a:xfrm>
            <a:off x="4524375" y="1398588"/>
            <a:ext cx="1368425" cy="82232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2400" b="1">
                <a:solidFill>
                  <a:srgbClr val="FFFF00"/>
                </a:solidFill>
              </a:rPr>
              <a:t>Delayed </a:t>
            </a:r>
          </a:p>
          <a:p>
            <a:pPr algn="ctr" rtl="0" eaLnBrk="0" hangingPunct="0"/>
            <a:r>
              <a:rPr lang="en-GB" sz="2400" b="1">
                <a:solidFill>
                  <a:srgbClr val="FFFF00"/>
                </a:solidFill>
              </a:rPr>
              <a:t>response</a:t>
            </a:r>
          </a:p>
        </p:txBody>
      </p:sp>
      <p:sp>
        <p:nvSpPr>
          <p:cNvPr id="49244" name="Text Box 92"/>
          <p:cNvSpPr txBox="1">
            <a:spLocks noChangeArrowheads="1"/>
          </p:cNvSpPr>
          <p:nvPr/>
        </p:nvSpPr>
        <p:spPr bwMode="auto">
          <a:xfrm>
            <a:off x="8380413" y="5883275"/>
            <a:ext cx="542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1600" b="1">
                <a:solidFill>
                  <a:srgbClr val="000066"/>
                </a:solidFill>
              </a:rPr>
              <a:t>DAY</a:t>
            </a:r>
            <a:endParaRPr lang="en-GB" sz="1400" b="1">
              <a:solidFill>
                <a:srgbClr val="000066"/>
              </a:solidFill>
            </a:endParaRPr>
          </a:p>
        </p:txBody>
      </p:sp>
      <p:sp>
        <p:nvSpPr>
          <p:cNvPr id="49245" name="Text Box 93"/>
          <p:cNvSpPr txBox="1">
            <a:spLocks noChangeArrowheads="1"/>
          </p:cNvSpPr>
          <p:nvPr/>
        </p:nvSpPr>
        <p:spPr bwMode="auto">
          <a:xfrm rot="-5400000">
            <a:off x="-47625" y="3562350"/>
            <a:ext cx="8826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1600" b="1">
                <a:solidFill>
                  <a:srgbClr val="000066"/>
                </a:solidFill>
              </a:rPr>
              <a:t>CASES</a:t>
            </a:r>
          </a:p>
        </p:txBody>
      </p:sp>
      <p:sp>
        <p:nvSpPr>
          <p:cNvPr id="49246" name="Line 94"/>
          <p:cNvSpPr>
            <a:spLocks noChangeShapeType="1"/>
          </p:cNvSpPr>
          <p:nvPr/>
        </p:nvSpPr>
        <p:spPr bwMode="auto">
          <a:xfrm flipH="1">
            <a:off x="4606925" y="3398838"/>
            <a:ext cx="1509713" cy="130810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247" name="Text Box 95"/>
          <p:cNvSpPr txBox="1">
            <a:spLocks noChangeArrowheads="1"/>
          </p:cNvSpPr>
          <p:nvPr/>
        </p:nvSpPr>
        <p:spPr bwMode="auto">
          <a:xfrm>
            <a:off x="5276850" y="2522538"/>
            <a:ext cx="3865563" cy="879475"/>
          </a:xfrm>
          <a:prstGeom prst="rect">
            <a:avLst/>
          </a:prstGeom>
          <a:noFill/>
          <a:ln w="57150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2400" b="1">
                <a:solidFill>
                  <a:srgbClr val="CC0000"/>
                </a:solidFill>
              </a:rPr>
              <a:t>Lost opportunity for control/</a:t>
            </a:r>
          </a:p>
          <a:p>
            <a:pPr algn="ctr" rtl="0" eaLnBrk="0" hangingPunct="0"/>
            <a:r>
              <a:rPr lang="en-GB" sz="2400" b="1">
                <a:solidFill>
                  <a:srgbClr val="CC0000"/>
                </a:solidFill>
              </a:rPr>
              <a:t>risk of international spread</a:t>
            </a:r>
          </a:p>
        </p:txBody>
      </p:sp>
      <p:sp>
        <p:nvSpPr>
          <p:cNvPr id="49248" name="Text Box 96"/>
          <p:cNvSpPr txBox="1">
            <a:spLocks noChangeArrowheads="1"/>
          </p:cNvSpPr>
          <p:nvPr/>
        </p:nvSpPr>
        <p:spPr bwMode="auto">
          <a:xfrm>
            <a:off x="2851150" y="1398588"/>
            <a:ext cx="1350963" cy="82232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2400" b="1">
                <a:solidFill>
                  <a:srgbClr val="FFFF00"/>
                </a:solidFill>
              </a:rPr>
              <a:t>Late </a:t>
            </a:r>
          </a:p>
          <a:p>
            <a:pPr algn="ctr" rtl="0" eaLnBrk="0" hangingPunct="0"/>
            <a:r>
              <a:rPr lang="en-GB" sz="2400" b="1">
                <a:solidFill>
                  <a:srgbClr val="FFFF00"/>
                </a:solidFill>
              </a:rPr>
              <a:t>reporting</a:t>
            </a:r>
          </a:p>
        </p:txBody>
      </p:sp>
      <p:sp>
        <p:nvSpPr>
          <p:cNvPr id="49249" name="Line 97"/>
          <p:cNvSpPr>
            <a:spLocks noChangeShapeType="1"/>
          </p:cNvSpPr>
          <p:nvPr/>
        </p:nvSpPr>
        <p:spPr bwMode="auto">
          <a:xfrm>
            <a:off x="1123950" y="1860550"/>
            <a:ext cx="0" cy="3838575"/>
          </a:xfrm>
          <a:prstGeom prst="line">
            <a:avLst/>
          </a:prstGeom>
          <a:noFill/>
          <a:ln w="41275">
            <a:solidFill>
              <a:srgbClr val="0000FF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250" name="Text Box 98"/>
          <p:cNvSpPr txBox="1">
            <a:spLocks noChangeArrowheads="1"/>
          </p:cNvSpPr>
          <p:nvPr/>
        </p:nvSpPr>
        <p:spPr bwMode="auto">
          <a:xfrm>
            <a:off x="508000" y="1398588"/>
            <a:ext cx="1401763" cy="82232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rtl="0" eaLnBrk="0" hangingPunct="0"/>
            <a:r>
              <a:rPr lang="en-GB" sz="2400" b="1">
                <a:solidFill>
                  <a:srgbClr val="FFFF00"/>
                </a:solidFill>
              </a:rPr>
              <a:t>First </a:t>
            </a:r>
          </a:p>
          <a:p>
            <a:pPr algn="ctr" rtl="0" eaLnBrk="0" hangingPunct="0"/>
            <a:r>
              <a:rPr lang="en-GB" sz="2400" b="1">
                <a:solidFill>
                  <a:srgbClr val="FFFF00"/>
                </a:solidFill>
              </a:rPr>
              <a:t>case</a:t>
            </a:r>
          </a:p>
        </p:txBody>
      </p:sp>
      <p:sp>
        <p:nvSpPr>
          <p:cNvPr id="49251" name="Line 99"/>
          <p:cNvSpPr>
            <a:spLocks noChangeShapeType="1"/>
          </p:cNvSpPr>
          <p:nvPr/>
        </p:nvSpPr>
        <p:spPr bwMode="auto">
          <a:xfrm flipH="1">
            <a:off x="5172075" y="2268538"/>
            <a:ext cx="0" cy="2287587"/>
          </a:xfrm>
          <a:prstGeom prst="line">
            <a:avLst/>
          </a:prstGeom>
          <a:noFill/>
          <a:ln w="41275">
            <a:solidFill>
              <a:srgbClr val="0000FF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Line 2"/>
          <p:cNvSpPr>
            <a:spLocks noChangeShapeType="1"/>
          </p:cNvSpPr>
          <p:nvPr/>
        </p:nvSpPr>
        <p:spPr bwMode="auto">
          <a:xfrm>
            <a:off x="1131888" y="5414963"/>
            <a:ext cx="69913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7" name="Line 3"/>
          <p:cNvSpPr>
            <a:spLocks noChangeShapeType="1"/>
          </p:cNvSpPr>
          <p:nvPr/>
        </p:nvSpPr>
        <p:spPr bwMode="auto">
          <a:xfrm>
            <a:off x="1131888" y="5064125"/>
            <a:ext cx="69913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8" name="Line 4"/>
          <p:cNvSpPr>
            <a:spLocks noChangeShapeType="1"/>
          </p:cNvSpPr>
          <p:nvPr/>
        </p:nvSpPr>
        <p:spPr bwMode="auto">
          <a:xfrm>
            <a:off x="1131888" y="4724400"/>
            <a:ext cx="69913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9" name="Line 5"/>
          <p:cNvSpPr>
            <a:spLocks noChangeShapeType="1"/>
          </p:cNvSpPr>
          <p:nvPr/>
        </p:nvSpPr>
        <p:spPr bwMode="auto">
          <a:xfrm>
            <a:off x="1131888" y="4373563"/>
            <a:ext cx="69913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0" name="Line 6"/>
          <p:cNvSpPr>
            <a:spLocks noChangeShapeType="1"/>
          </p:cNvSpPr>
          <p:nvPr/>
        </p:nvSpPr>
        <p:spPr bwMode="auto">
          <a:xfrm>
            <a:off x="1131888" y="4035425"/>
            <a:ext cx="69913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1" name="Line 7"/>
          <p:cNvSpPr>
            <a:spLocks noChangeShapeType="1"/>
          </p:cNvSpPr>
          <p:nvPr/>
        </p:nvSpPr>
        <p:spPr bwMode="auto">
          <a:xfrm>
            <a:off x="1131888" y="3684588"/>
            <a:ext cx="69913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2" name="Line 8"/>
          <p:cNvSpPr>
            <a:spLocks noChangeShapeType="1"/>
          </p:cNvSpPr>
          <p:nvPr/>
        </p:nvSpPr>
        <p:spPr bwMode="auto">
          <a:xfrm>
            <a:off x="1131888" y="3346450"/>
            <a:ext cx="69913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3" name="Line 9"/>
          <p:cNvSpPr>
            <a:spLocks noChangeShapeType="1"/>
          </p:cNvSpPr>
          <p:nvPr/>
        </p:nvSpPr>
        <p:spPr bwMode="auto">
          <a:xfrm>
            <a:off x="1131888" y="2995613"/>
            <a:ext cx="69913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4" name="Line 10"/>
          <p:cNvSpPr>
            <a:spLocks noChangeShapeType="1"/>
          </p:cNvSpPr>
          <p:nvPr/>
        </p:nvSpPr>
        <p:spPr bwMode="auto">
          <a:xfrm>
            <a:off x="1131888" y="2654300"/>
            <a:ext cx="6991350" cy="3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5" name="Freeform 11"/>
          <p:cNvSpPr>
            <a:spLocks/>
          </p:cNvSpPr>
          <p:nvPr/>
        </p:nvSpPr>
        <p:spPr bwMode="auto">
          <a:xfrm>
            <a:off x="1131888" y="2825750"/>
            <a:ext cx="6991350" cy="2927350"/>
          </a:xfrm>
          <a:custGeom>
            <a:avLst/>
            <a:gdLst>
              <a:gd name="T0" fmla="*/ 0 w 4571"/>
              <a:gd name="T1" fmla="*/ 1719 h 1738"/>
              <a:gd name="T2" fmla="*/ 233 w 4571"/>
              <a:gd name="T3" fmla="*/ 1700 h 1738"/>
              <a:gd name="T4" fmla="*/ 466 w 4571"/>
              <a:gd name="T5" fmla="*/ 1675 h 1738"/>
              <a:gd name="T6" fmla="*/ 705 w 4571"/>
              <a:gd name="T7" fmla="*/ 1675 h 1738"/>
              <a:gd name="T8" fmla="*/ 938 w 4571"/>
              <a:gd name="T9" fmla="*/ 1618 h 1738"/>
              <a:gd name="T10" fmla="*/ 1171 w 4571"/>
              <a:gd name="T11" fmla="*/ 1492 h 1738"/>
              <a:gd name="T12" fmla="*/ 1404 w 4571"/>
              <a:gd name="T13" fmla="*/ 1247 h 1738"/>
              <a:gd name="T14" fmla="*/ 1643 w 4571"/>
              <a:gd name="T15" fmla="*/ 919 h 1738"/>
              <a:gd name="T16" fmla="*/ 1876 w 4571"/>
              <a:gd name="T17" fmla="*/ 510 h 1738"/>
              <a:gd name="T18" fmla="*/ 2109 w 4571"/>
              <a:gd name="T19" fmla="*/ 101 h 1738"/>
              <a:gd name="T20" fmla="*/ 2342 w 4571"/>
              <a:gd name="T21" fmla="*/ 101 h 1738"/>
              <a:gd name="T22" fmla="*/ 2581 w 4571"/>
              <a:gd name="T23" fmla="*/ 718 h 1738"/>
              <a:gd name="T24" fmla="*/ 2814 w 4571"/>
              <a:gd name="T25" fmla="*/ 1127 h 1738"/>
              <a:gd name="T26" fmla="*/ 3047 w 4571"/>
              <a:gd name="T27" fmla="*/ 1348 h 1738"/>
              <a:gd name="T28" fmla="*/ 3280 w 4571"/>
              <a:gd name="T29" fmla="*/ 1593 h 1738"/>
              <a:gd name="T30" fmla="*/ 3513 w 4571"/>
              <a:gd name="T31" fmla="*/ 1637 h 1738"/>
              <a:gd name="T32" fmla="*/ 3752 w 4571"/>
              <a:gd name="T33" fmla="*/ 1675 h 1738"/>
              <a:gd name="T34" fmla="*/ 3985 w 4571"/>
              <a:gd name="T35" fmla="*/ 1738 h 1738"/>
              <a:gd name="T36" fmla="*/ 4218 w 4571"/>
              <a:gd name="T37" fmla="*/ 1719 h 1738"/>
              <a:gd name="T38" fmla="*/ 4451 w 4571"/>
              <a:gd name="T39" fmla="*/ 1738 h 1738"/>
              <a:gd name="T40" fmla="*/ 4571 w 4571"/>
              <a:gd name="T41" fmla="*/ 1738 h 1738"/>
              <a:gd name="T42" fmla="*/ 4338 w 4571"/>
              <a:gd name="T43" fmla="*/ 1738 h 1738"/>
              <a:gd name="T44" fmla="*/ 4105 w 4571"/>
              <a:gd name="T45" fmla="*/ 1738 h 1738"/>
              <a:gd name="T46" fmla="*/ 3866 w 4571"/>
              <a:gd name="T47" fmla="*/ 1738 h 1738"/>
              <a:gd name="T48" fmla="*/ 3633 w 4571"/>
              <a:gd name="T49" fmla="*/ 1738 h 1738"/>
              <a:gd name="T50" fmla="*/ 3400 w 4571"/>
              <a:gd name="T51" fmla="*/ 1738 h 1738"/>
              <a:gd name="T52" fmla="*/ 3167 w 4571"/>
              <a:gd name="T53" fmla="*/ 1738 h 1738"/>
              <a:gd name="T54" fmla="*/ 2928 w 4571"/>
              <a:gd name="T55" fmla="*/ 1738 h 1738"/>
              <a:gd name="T56" fmla="*/ 2695 w 4571"/>
              <a:gd name="T57" fmla="*/ 1738 h 1738"/>
              <a:gd name="T58" fmla="*/ 2462 w 4571"/>
              <a:gd name="T59" fmla="*/ 1738 h 1738"/>
              <a:gd name="T60" fmla="*/ 2229 w 4571"/>
              <a:gd name="T61" fmla="*/ 1738 h 1738"/>
              <a:gd name="T62" fmla="*/ 1990 w 4571"/>
              <a:gd name="T63" fmla="*/ 1738 h 1738"/>
              <a:gd name="T64" fmla="*/ 1757 w 4571"/>
              <a:gd name="T65" fmla="*/ 1738 h 1738"/>
              <a:gd name="T66" fmla="*/ 1524 w 4571"/>
              <a:gd name="T67" fmla="*/ 1738 h 1738"/>
              <a:gd name="T68" fmla="*/ 1291 w 4571"/>
              <a:gd name="T69" fmla="*/ 1738 h 1738"/>
              <a:gd name="T70" fmla="*/ 1058 w 4571"/>
              <a:gd name="T71" fmla="*/ 1738 h 1738"/>
              <a:gd name="T72" fmla="*/ 819 w 4571"/>
              <a:gd name="T73" fmla="*/ 1738 h 1738"/>
              <a:gd name="T74" fmla="*/ 586 w 4571"/>
              <a:gd name="T75" fmla="*/ 1738 h 1738"/>
              <a:gd name="T76" fmla="*/ 353 w 4571"/>
              <a:gd name="T77" fmla="*/ 1738 h 1738"/>
              <a:gd name="T78" fmla="*/ 120 w 4571"/>
              <a:gd name="T79" fmla="*/ 1738 h 17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571"/>
              <a:gd name="T121" fmla="*/ 0 h 1738"/>
              <a:gd name="T122" fmla="*/ 4571 w 4571"/>
              <a:gd name="T123" fmla="*/ 1738 h 17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571" h="1738">
                <a:moveTo>
                  <a:pt x="0" y="1738"/>
                </a:moveTo>
                <a:lnTo>
                  <a:pt x="0" y="1719"/>
                </a:lnTo>
                <a:lnTo>
                  <a:pt x="120" y="1700"/>
                </a:lnTo>
                <a:lnTo>
                  <a:pt x="233" y="1700"/>
                </a:lnTo>
                <a:lnTo>
                  <a:pt x="353" y="1675"/>
                </a:lnTo>
                <a:lnTo>
                  <a:pt x="466" y="1675"/>
                </a:lnTo>
                <a:lnTo>
                  <a:pt x="586" y="1675"/>
                </a:lnTo>
                <a:lnTo>
                  <a:pt x="705" y="1675"/>
                </a:lnTo>
                <a:lnTo>
                  <a:pt x="819" y="1656"/>
                </a:lnTo>
                <a:lnTo>
                  <a:pt x="938" y="1618"/>
                </a:lnTo>
                <a:lnTo>
                  <a:pt x="1058" y="1618"/>
                </a:lnTo>
                <a:lnTo>
                  <a:pt x="1171" y="1492"/>
                </a:lnTo>
                <a:lnTo>
                  <a:pt x="1291" y="1411"/>
                </a:lnTo>
                <a:lnTo>
                  <a:pt x="1404" y="1247"/>
                </a:lnTo>
                <a:lnTo>
                  <a:pt x="1524" y="1127"/>
                </a:lnTo>
                <a:lnTo>
                  <a:pt x="1643" y="919"/>
                </a:lnTo>
                <a:lnTo>
                  <a:pt x="1757" y="718"/>
                </a:lnTo>
                <a:lnTo>
                  <a:pt x="1876" y="510"/>
                </a:lnTo>
                <a:lnTo>
                  <a:pt x="1990" y="309"/>
                </a:lnTo>
                <a:lnTo>
                  <a:pt x="2109" y="101"/>
                </a:lnTo>
                <a:lnTo>
                  <a:pt x="2229" y="0"/>
                </a:lnTo>
                <a:lnTo>
                  <a:pt x="2342" y="101"/>
                </a:lnTo>
                <a:lnTo>
                  <a:pt x="2462" y="208"/>
                </a:lnTo>
                <a:lnTo>
                  <a:pt x="2581" y="718"/>
                </a:lnTo>
                <a:lnTo>
                  <a:pt x="2695" y="919"/>
                </a:lnTo>
                <a:lnTo>
                  <a:pt x="2814" y="1127"/>
                </a:lnTo>
                <a:lnTo>
                  <a:pt x="2928" y="1228"/>
                </a:lnTo>
                <a:lnTo>
                  <a:pt x="3047" y="1348"/>
                </a:lnTo>
                <a:lnTo>
                  <a:pt x="3167" y="1455"/>
                </a:lnTo>
                <a:lnTo>
                  <a:pt x="3280" y="1593"/>
                </a:lnTo>
                <a:lnTo>
                  <a:pt x="3400" y="1618"/>
                </a:lnTo>
                <a:lnTo>
                  <a:pt x="3513" y="1637"/>
                </a:lnTo>
                <a:lnTo>
                  <a:pt x="3633" y="1656"/>
                </a:lnTo>
                <a:lnTo>
                  <a:pt x="3752" y="1675"/>
                </a:lnTo>
                <a:lnTo>
                  <a:pt x="3866" y="1719"/>
                </a:lnTo>
                <a:lnTo>
                  <a:pt x="3985" y="1738"/>
                </a:lnTo>
                <a:lnTo>
                  <a:pt x="4105" y="1738"/>
                </a:lnTo>
                <a:lnTo>
                  <a:pt x="4218" y="1719"/>
                </a:lnTo>
                <a:lnTo>
                  <a:pt x="4338" y="1738"/>
                </a:lnTo>
                <a:lnTo>
                  <a:pt x="4451" y="1738"/>
                </a:lnTo>
                <a:lnTo>
                  <a:pt x="4571" y="1738"/>
                </a:lnTo>
                <a:lnTo>
                  <a:pt x="4451" y="1738"/>
                </a:lnTo>
                <a:lnTo>
                  <a:pt x="4338" y="1738"/>
                </a:lnTo>
                <a:lnTo>
                  <a:pt x="4218" y="1738"/>
                </a:lnTo>
                <a:lnTo>
                  <a:pt x="4105" y="1738"/>
                </a:lnTo>
                <a:lnTo>
                  <a:pt x="3985" y="1738"/>
                </a:lnTo>
                <a:lnTo>
                  <a:pt x="3866" y="1738"/>
                </a:lnTo>
                <a:lnTo>
                  <a:pt x="3752" y="1738"/>
                </a:lnTo>
                <a:lnTo>
                  <a:pt x="3633" y="1738"/>
                </a:lnTo>
                <a:lnTo>
                  <a:pt x="3513" y="1738"/>
                </a:lnTo>
                <a:lnTo>
                  <a:pt x="3400" y="1738"/>
                </a:lnTo>
                <a:lnTo>
                  <a:pt x="3280" y="1738"/>
                </a:lnTo>
                <a:lnTo>
                  <a:pt x="3167" y="1738"/>
                </a:lnTo>
                <a:lnTo>
                  <a:pt x="3047" y="1738"/>
                </a:lnTo>
                <a:lnTo>
                  <a:pt x="2928" y="1738"/>
                </a:lnTo>
                <a:lnTo>
                  <a:pt x="2814" y="1738"/>
                </a:lnTo>
                <a:lnTo>
                  <a:pt x="2695" y="1738"/>
                </a:lnTo>
                <a:lnTo>
                  <a:pt x="2581" y="1738"/>
                </a:lnTo>
                <a:lnTo>
                  <a:pt x="2462" y="1738"/>
                </a:lnTo>
                <a:lnTo>
                  <a:pt x="2342" y="1738"/>
                </a:lnTo>
                <a:lnTo>
                  <a:pt x="2229" y="1738"/>
                </a:lnTo>
                <a:lnTo>
                  <a:pt x="2109" y="1738"/>
                </a:lnTo>
                <a:lnTo>
                  <a:pt x="1990" y="1738"/>
                </a:lnTo>
                <a:lnTo>
                  <a:pt x="1876" y="1738"/>
                </a:lnTo>
                <a:lnTo>
                  <a:pt x="1757" y="1738"/>
                </a:lnTo>
                <a:lnTo>
                  <a:pt x="1643" y="1738"/>
                </a:lnTo>
                <a:lnTo>
                  <a:pt x="1524" y="1738"/>
                </a:lnTo>
                <a:lnTo>
                  <a:pt x="1404" y="1738"/>
                </a:lnTo>
                <a:lnTo>
                  <a:pt x="1291" y="1738"/>
                </a:lnTo>
                <a:lnTo>
                  <a:pt x="1171" y="1738"/>
                </a:lnTo>
                <a:lnTo>
                  <a:pt x="1058" y="1738"/>
                </a:lnTo>
                <a:lnTo>
                  <a:pt x="938" y="1738"/>
                </a:lnTo>
                <a:lnTo>
                  <a:pt x="819" y="1738"/>
                </a:lnTo>
                <a:lnTo>
                  <a:pt x="705" y="1738"/>
                </a:lnTo>
                <a:lnTo>
                  <a:pt x="586" y="1738"/>
                </a:lnTo>
                <a:lnTo>
                  <a:pt x="466" y="1738"/>
                </a:lnTo>
                <a:lnTo>
                  <a:pt x="353" y="1738"/>
                </a:lnTo>
                <a:lnTo>
                  <a:pt x="233" y="1738"/>
                </a:lnTo>
                <a:lnTo>
                  <a:pt x="120" y="1738"/>
                </a:lnTo>
                <a:lnTo>
                  <a:pt x="0" y="1738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l" rtl="0" eaLnBrk="0" hangingPunct="0">
              <a:spcBef>
                <a:spcPct val="50000"/>
              </a:spcBef>
              <a:buClr>
                <a:srgbClr val="A50021"/>
              </a:buClr>
              <a:buSzPct val="80000"/>
              <a:buFont typeface="Monotype Sorts" pitchFamily="2" charset="2"/>
              <a:buChar char="l"/>
            </a:pPr>
            <a:endParaRPr lang="en-US" sz="3200" b="1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36" name="Freeform 12"/>
          <p:cNvSpPr>
            <a:spLocks/>
          </p:cNvSpPr>
          <p:nvPr/>
        </p:nvSpPr>
        <p:spPr bwMode="auto">
          <a:xfrm>
            <a:off x="1131888" y="2825750"/>
            <a:ext cx="6991350" cy="2927350"/>
          </a:xfrm>
          <a:custGeom>
            <a:avLst/>
            <a:gdLst>
              <a:gd name="T0" fmla="*/ 0 w 4571"/>
              <a:gd name="T1" fmla="*/ 1719 h 1738"/>
              <a:gd name="T2" fmla="*/ 233 w 4571"/>
              <a:gd name="T3" fmla="*/ 1700 h 1738"/>
              <a:gd name="T4" fmla="*/ 466 w 4571"/>
              <a:gd name="T5" fmla="*/ 1675 h 1738"/>
              <a:gd name="T6" fmla="*/ 705 w 4571"/>
              <a:gd name="T7" fmla="*/ 1675 h 1738"/>
              <a:gd name="T8" fmla="*/ 938 w 4571"/>
              <a:gd name="T9" fmla="*/ 1618 h 1738"/>
              <a:gd name="T10" fmla="*/ 1171 w 4571"/>
              <a:gd name="T11" fmla="*/ 1492 h 1738"/>
              <a:gd name="T12" fmla="*/ 1404 w 4571"/>
              <a:gd name="T13" fmla="*/ 1247 h 1738"/>
              <a:gd name="T14" fmla="*/ 1643 w 4571"/>
              <a:gd name="T15" fmla="*/ 919 h 1738"/>
              <a:gd name="T16" fmla="*/ 1876 w 4571"/>
              <a:gd name="T17" fmla="*/ 510 h 1738"/>
              <a:gd name="T18" fmla="*/ 2109 w 4571"/>
              <a:gd name="T19" fmla="*/ 101 h 1738"/>
              <a:gd name="T20" fmla="*/ 2342 w 4571"/>
              <a:gd name="T21" fmla="*/ 101 h 1738"/>
              <a:gd name="T22" fmla="*/ 2581 w 4571"/>
              <a:gd name="T23" fmla="*/ 718 h 1738"/>
              <a:gd name="T24" fmla="*/ 2814 w 4571"/>
              <a:gd name="T25" fmla="*/ 1127 h 1738"/>
              <a:gd name="T26" fmla="*/ 3047 w 4571"/>
              <a:gd name="T27" fmla="*/ 1348 h 1738"/>
              <a:gd name="T28" fmla="*/ 3280 w 4571"/>
              <a:gd name="T29" fmla="*/ 1593 h 1738"/>
              <a:gd name="T30" fmla="*/ 3513 w 4571"/>
              <a:gd name="T31" fmla="*/ 1637 h 1738"/>
              <a:gd name="T32" fmla="*/ 3752 w 4571"/>
              <a:gd name="T33" fmla="*/ 1675 h 1738"/>
              <a:gd name="T34" fmla="*/ 3985 w 4571"/>
              <a:gd name="T35" fmla="*/ 1738 h 1738"/>
              <a:gd name="T36" fmla="*/ 4218 w 4571"/>
              <a:gd name="T37" fmla="*/ 1719 h 1738"/>
              <a:gd name="T38" fmla="*/ 4451 w 4571"/>
              <a:gd name="T39" fmla="*/ 1738 h 1738"/>
              <a:gd name="T40" fmla="*/ 4571 w 4571"/>
              <a:gd name="T41" fmla="*/ 1738 h 1738"/>
              <a:gd name="T42" fmla="*/ 4338 w 4571"/>
              <a:gd name="T43" fmla="*/ 1738 h 1738"/>
              <a:gd name="T44" fmla="*/ 4105 w 4571"/>
              <a:gd name="T45" fmla="*/ 1738 h 1738"/>
              <a:gd name="T46" fmla="*/ 3866 w 4571"/>
              <a:gd name="T47" fmla="*/ 1738 h 1738"/>
              <a:gd name="T48" fmla="*/ 3633 w 4571"/>
              <a:gd name="T49" fmla="*/ 1738 h 1738"/>
              <a:gd name="T50" fmla="*/ 3400 w 4571"/>
              <a:gd name="T51" fmla="*/ 1738 h 1738"/>
              <a:gd name="T52" fmla="*/ 3167 w 4571"/>
              <a:gd name="T53" fmla="*/ 1738 h 1738"/>
              <a:gd name="T54" fmla="*/ 2928 w 4571"/>
              <a:gd name="T55" fmla="*/ 1738 h 1738"/>
              <a:gd name="T56" fmla="*/ 2695 w 4571"/>
              <a:gd name="T57" fmla="*/ 1738 h 1738"/>
              <a:gd name="T58" fmla="*/ 2462 w 4571"/>
              <a:gd name="T59" fmla="*/ 1738 h 1738"/>
              <a:gd name="T60" fmla="*/ 2229 w 4571"/>
              <a:gd name="T61" fmla="*/ 1738 h 1738"/>
              <a:gd name="T62" fmla="*/ 1990 w 4571"/>
              <a:gd name="T63" fmla="*/ 1738 h 1738"/>
              <a:gd name="T64" fmla="*/ 1757 w 4571"/>
              <a:gd name="T65" fmla="*/ 1738 h 1738"/>
              <a:gd name="T66" fmla="*/ 1524 w 4571"/>
              <a:gd name="T67" fmla="*/ 1738 h 1738"/>
              <a:gd name="T68" fmla="*/ 1291 w 4571"/>
              <a:gd name="T69" fmla="*/ 1738 h 1738"/>
              <a:gd name="T70" fmla="*/ 1058 w 4571"/>
              <a:gd name="T71" fmla="*/ 1738 h 1738"/>
              <a:gd name="T72" fmla="*/ 819 w 4571"/>
              <a:gd name="T73" fmla="*/ 1738 h 1738"/>
              <a:gd name="T74" fmla="*/ 586 w 4571"/>
              <a:gd name="T75" fmla="*/ 1738 h 1738"/>
              <a:gd name="T76" fmla="*/ 353 w 4571"/>
              <a:gd name="T77" fmla="*/ 1738 h 1738"/>
              <a:gd name="T78" fmla="*/ 120 w 4571"/>
              <a:gd name="T79" fmla="*/ 1738 h 173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4571"/>
              <a:gd name="T121" fmla="*/ 0 h 1738"/>
              <a:gd name="T122" fmla="*/ 4571 w 4571"/>
              <a:gd name="T123" fmla="*/ 1738 h 173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4571" h="1738">
                <a:moveTo>
                  <a:pt x="0" y="1738"/>
                </a:moveTo>
                <a:lnTo>
                  <a:pt x="0" y="1719"/>
                </a:lnTo>
                <a:lnTo>
                  <a:pt x="120" y="1700"/>
                </a:lnTo>
                <a:lnTo>
                  <a:pt x="233" y="1700"/>
                </a:lnTo>
                <a:lnTo>
                  <a:pt x="353" y="1675"/>
                </a:lnTo>
                <a:lnTo>
                  <a:pt x="466" y="1675"/>
                </a:lnTo>
                <a:lnTo>
                  <a:pt x="586" y="1675"/>
                </a:lnTo>
                <a:lnTo>
                  <a:pt x="705" y="1675"/>
                </a:lnTo>
                <a:lnTo>
                  <a:pt x="819" y="1656"/>
                </a:lnTo>
                <a:lnTo>
                  <a:pt x="938" y="1618"/>
                </a:lnTo>
                <a:lnTo>
                  <a:pt x="1058" y="1618"/>
                </a:lnTo>
                <a:lnTo>
                  <a:pt x="1171" y="1492"/>
                </a:lnTo>
                <a:lnTo>
                  <a:pt x="1291" y="1411"/>
                </a:lnTo>
                <a:lnTo>
                  <a:pt x="1404" y="1247"/>
                </a:lnTo>
                <a:lnTo>
                  <a:pt x="1524" y="1127"/>
                </a:lnTo>
                <a:lnTo>
                  <a:pt x="1643" y="919"/>
                </a:lnTo>
                <a:lnTo>
                  <a:pt x="1757" y="718"/>
                </a:lnTo>
                <a:lnTo>
                  <a:pt x="1876" y="510"/>
                </a:lnTo>
                <a:lnTo>
                  <a:pt x="1990" y="309"/>
                </a:lnTo>
                <a:lnTo>
                  <a:pt x="2109" y="101"/>
                </a:lnTo>
                <a:lnTo>
                  <a:pt x="2229" y="0"/>
                </a:lnTo>
                <a:lnTo>
                  <a:pt x="2342" y="101"/>
                </a:lnTo>
                <a:lnTo>
                  <a:pt x="2462" y="208"/>
                </a:lnTo>
                <a:lnTo>
                  <a:pt x="2581" y="718"/>
                </a:lnTo>
                <a:lnTo>
                  <a:pt x="2695" y="919"/>
                </a:lnTo>
                <a:lnTo>
                  <a:pt x="2814" y="1127"/>
                </a:lnTo>
                <a:lnTo>
                  <a:pt x="2928" y="1228"/>
                </a:lnTo>
                <a:lnTo>
                  <a:pt x="3047" y="1348"/>
                </a:lnTo>
                <a:lnTo>
                  <a:pt x="3167" y="1455"/>
                </a:lnTo>
                <a:lnTo>
                  <a:pt x="3280" y="1593"/>
                </a:lnTo>
                <a:lnTo>
                  <a:pt x="3400" y="1618"/>
                </a:lnTo>
                <a:lnTo>
                  <a:pt x="3513" y="1637"/>
                </a:lnTo>
                <a:lnTo>
                  <a:pt x="3633" y="1656"/>
                </a:lnTo>
                <a:lnTo>
                  <a:pt x="3752" y="1675"/>
                </a:lnTo>
                <a:lnTo>
                  <a:pt x="3866" y="1719"/>
                </a:lnTo>
                <a:lnTo>
                  <a:pt x="3985" y="1738"/>
                </a:lnTo>
                <a:lnTo>
                  <a:pt x="4105" y="1738"/>
                </a:lnTo>
                <a:lnTo>
                  <a:pt x="4218" y="1719"/>
                </a:lnTo>
                <a:lnTo>
                  <a:pt x="4338" y="1738"/>
                </a:lnTo>
                <a:lnTo>
                  <a:pt x="4451" y="1738"/>
                </a:lnTo>
                <a:lnTo>
                  <a:pt x="4571" y="1738"/>
                </a:lnTo>
                <a:lnTo>
                  <a:pt x="4451" y="1738"/>
                </a:lnTo>
                <a:lnTo>
                  <a:pt x="4338" y="1738"/>
                </a:lnTo>
                <a:lnTo>
                  <a:pt x="4218" y="1738"/>
                </a:lnTo>
                <a:lnTo>
                  <a:pt x="4105" y="1738"/>
                </a:lnTo>
                <a:lnTo>
                  <a:pt x="3985" y="1738"/>
                </a:lnTo>
                <a:lnTo>
                  <a:pt x="3866" y="1738"/>
                </a:lnTo>
                <a:lnTo>
                  <a:pt x="3752" y="1738"/>
                </a:lnTo>
                <a:lnTo>
                  <a:pt x="3633" y="1738"/>
                </a:lnTo>
                <a:lnTo>
                  <a:pt x="3513" y="1738"/>
                </a:lnTo>
                <a:lnTo>
                  <a:pt x="3400" y="1738"/>
                </a:lnTo>
                <a:lnTo>
                  <a:pt x="3280" y="1738"/>
                </a:lnTo>
                <a:lnTo>
                  <a:pt x="3167" y="1738"/>
                </a:lnTo>
                <a:lnTo>
                  <a:pt x="3047" y="1738"/>
                </a:lnTo>
                <a:lnTo>
                  <a:pt x="2928" y="1738"/>
                </a:lnTo>
                <a:lnTo>
                  <a:pt x="2814" y="1738"/>
                </a:lnTo>
                <a:lnTo>
                  <a:pt x="2695" y="1738"/>
                </a:lnTo>
                <a:lnTo>
                  <a:pt x="2581" y="1738"/>
                </a:lnTo>
                <a:lnTo>
                  <a:pt x="2462" y="1738"/>
                </a:lnTo>
                <a:lnTo>
                  <a:pt x="2342" y="1738"/>
                </a:lnTo>
                <a:lnTo>
                  <a:pt x="2229" y="1738"/>
                </a:lnTo>
                <a:lnTo>
                  <a:pt x="2109" y="1738"/>
                </a:lnTo>
                <a:lnTo>
                  <a:pt x="1990" y="1738"/>
                </a:lnTo>
                <a:lnTo>
                  <a:pt x="1876" y="1738"/>
                </a:lnTo>
                <a:lnTo>
                  <a:pt x="1757" y="1738"/>
                </a:lnTo>
                <a:lnTo>
                  <a:pt x="1643" y="1738"/>
                </a:lnTo>
                <a:lnTo>
                  <a:pt x="1524" y="1738"/>
                </a:lnTo>
                <a:lnTo>
                  <a:pt x="1404" y="1738"/>
                </a:lnTo>
                <a:lnTo>
                  <a:pt x="1291" y="1738"/>
                </a:lnTo>
                <a:lnTo>
                  <a:pt x="1171" y="1738"/>
                </a:lnTo>
                <a:lnTo>
                  <a:pt x="1058" y="1738"/>
                </a:lnTo>
                <a:lnTo>
                  <a:pt x="938" y="1738"/>
                </a:lnTo>
                <a:lnTo>
                  <a:pt x="819" y="1738"/>
                </a:lnTo>
                <a:lnTo>
                  <a:pt x="705" y="1738"/>
                </a:lnTo>
                <a:lnTo>
                  <a:pt x="586" y="1738"/>
                </a:lnTo>
                <a:lnTo>
                  <a:pt x="466" y="1738"/>
                </a:lnTo>
                <a:lnTo>
                  <a:pt x="353" y="1738"/>
                </a:lnTo>
                <a:lnTo>
                  <a:pt x="233" y="1738"/>
                </a:lnTo>
                <a:lnTo>
                  <a:pt x="120" y="1738"/>
                </a:lnTo>
                <a:lnTo>
                  <a:pt x="0" y="1738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l" rtl="0" eaLnBrk="0" hangingPunct="0">
              <a:spcBef>
                <a:spcPct val="50000"/>
              </a:spcBef>
              <a:buClr>
                <a:srgbClr val="A50021"/>
              </a:buClr>
              <a:buSzPct val="80000"/>
              <a:buFont typeface="Monotype Sorts" pitchFamily="2" charset="2"/>
              <a:buChar char="l"/>
            </a:pPr>
            <a:endParaRPr lang="en-US" sz="3200" b="1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37" name="Line 13"/>
          <p:cNvSpPr>
            <a:spLocks noChangeShapeType="1"/>
          </p:cNvSpPr>
          <p:nvPr/>
        </p:nvSpPr>
        <p:spPr bwMode="auto">
          <a:xfrm>
            <a:off x="1131888" y="2654300"/>
            <a:ext cx="1587" cy="3098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8" name="Line 14"/>
          <p:cNvSpPr>
            <a:spLocks noChangeShapeType="1"/>
          </p:cNvSpPr>
          <p:nvPr/>
        </p:nvSpPr>
        <p:spPr bwMode="auto">
          <a:xfrm>
            <a:off x="1055688" y="5753100"/>
            <a:ext cx="762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9" name="Line 15"/>
          <p:cNvSpPr>
            <a:spLocks noChangeShapeType="1"/>
          </p:cNvSpPr>
          <p:nvPr/>
        </p:nvSpPr>
        <p:spPr bwMode="auto">
          <a:xfrm>
            <a:off x="1055688" y="5414963"/>
            <a:ext cx="7620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0" name="Line 16"/>
          <p:cNvSpPr>
            <a:spLocks noChangeShapeType="1"/>
          </p:cNvSpPr>
          <p:nvPr/>
        </p:nvSpPr>
        <p:spPr bwMode="auto">
          <a:xfrm>
            <a:off x="1055688" y="5064125"/>
            <a:ext cx="762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1" name="Line 17"/>
          <p:cNvSpPr>
            <a:spLocks noChangeShapeType="1"/>
          </p:cNvSpPr>
          <p:nvPr/>
        </p:nvSpPr>
        <p:spPr bwMode="auto">
          <a:xfrm>
            <a:off x="1055688" y="4724400"/>
            <a:ext cx="762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2" name="Line 18"/>
          <p:cNvSpPr>
            <a:spLocks noChangeShapeType="1"/>
          </p:cNvSpPr>
          <p:nvPr/>
        </p:nvSpPr>
        <p:spPr bwMode="auto">
          <a:xfrm>
            <a:off x="1055688" y="4373563"/>
            <a:ext cx="7620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3" name="Line 19"/>
          <p:cNvSpPr>
            <a:spLocks noChangeShapeType="1"/>
          </p:cNvSpPr>
          <p:nvPr/>
        </p:nvSpPr>
        <p:spPr bwMode="auto">
          <a:xfrm>
            <a:off x="1055688" y="4035425"/>
            <a:ext cx="762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4" name="Line 20"/>
          <p:cNvSpPr>
            <a:spLocks noChangeShapeType="1"/>
          </p:cNvSpPr>
          <p:nvPr/>
        </p:nvSpPr>
        <p:spPr bwMode="auto">
          <a:xfrm>
            <a:off x="1055688" y="3684588"/>
            <a:ext cx="7620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5" name="Line 21"/>
          <p:cNvSpPr>
            <a:spLocks noChangeShapeType="1"/>
          </p:cNvSpPr>
          <p:nvPr/>
        </p:nvSpPr>
        <p:spPr bwMode="auto">
          <a:xfrm>
            <a:off x="1055688" y="3346450"/>
            <a:ext cx="7620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6" name="Line 22"/>
          <p:cNvSpPr>
            <a:spLocks noChangeShapeType="1"/>
          </p:cNvSpPr>
          <p:nvPr/>
        </p:nvSpPr>
        <p:spPr bwMode="auto">
          <a:xfrm>
            <a:off x="1055688" y="2995613"/>
            <a:ext cx="7620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7" name="Line 23"/>
          <p:cNvSpPr>
            <a:spLocks noChangeShapeType="1"/>
          </p:cNvSpPr>
          <p:nvPr/>
        </p:nvSpPr>
        <p:spPr bwMode="auto">
          <a:xfrm>
            <a:off x="1055688" y="2654300"/>
            <a:ext cx="76200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8" name="Line 24"/>
          <p:cNvSpPr>
            <a:spLocks noChangeShapeType="1"/>
          </p:cNvSpPr>
          <p:nvPr/>
        </p:nvSpPr>
        <p:spPr bwMode="auto">
          <a:xfrm>
            <a:off x="1131888" y="5753100"/>
            <a:ext cx="69913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9" name="Line 25"/>
          <p:cNvSpPr>
            <a:spLocks noChangeShapeType="1"/>
          </p:cNvSpPr>
          <p:nvPr/>
        </p:nvSpPr>
        <p:spPr bwMode="auto">
          <a:xfrm flipV="1">
            <a:off x="113188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 flipV="1">
            <a:off x="131445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1" name="Line 27"/>
          <p:cNvSpPr>
            <a:spLocks noChangeShapeType="1"/>
          </p:cNvSpPr>
          <p:nvPr/>
        </p:nvSpPr>
        <p:spPr bwMode="auto">
          <a:xfrm flipV="1">
            <a:off x="148907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2" name="Line 28"/>
          <p:cNvSpPr>
            <a:spLocks noChangeShapeType="1"/>
          </p:cNvSpPr>
          <p:nvPr/>
        </p:nvSpPr>
        <p:spPr bwMode="auto">
          <a:xfrm flipV="1">
            <a:off x="167163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3" name="Line 29"/>
          <p:cNvSpPr>
            <a:spLocks noChangeShapeType="1"/>
          </p:cNvSpPr>
          <p:nvPr/>
        </p:nvSpPr>
        <p:spPr bwMode="auto">
          <a:xfrm flipV="1">
            <a:off x="184467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4" name="Line 30"/>
          <p:cNvSpPr>
            <a:spLocks noChangeShapeType="1"/>
          </p:cNvSpPr>
          <p:nvPr/>
        </p:nvSpPr>
        <p:spPr bwMode="auto">
          <a:xfrm flipV="1">
            <a:off x="202723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5" name="Line 31"/>
          <p:cNvSpPr>
            <a:spLocks noChangeShapeType="1"/>
          </p:cNvSpPr>
          <p:nvPr/>
        </p:nvSpPr>
        <p:spPr bwMode="auto">
          <a:xfrm flipV="1">
            <a:off x="220980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6" name="Line 32"/>
          <p:cNvSpPr>
            <a:spLocks noChangeShapeType="1"/>
          </p:cNvSpPr>
          <p:nvPr/>
        </p:nvSpPr>
        <p:spPr bwMode="auto">
          <a:xfrm flipV="1">
            <a:off x="238442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7" name="Line 33"/>
          <p:cNvSpPr>
            <a:spLocks noChangeShapeType="1"/>
          </p:cNvSpPr>
          <p:nvPr/>
        </p:nvSpPr>
        <p:spPr bwMode="auto">
          <a:xfrm flipV="1">
            <a:off x="256698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8" name="Line 34"/>
          <p:cNvSpPr>
            <a:spLocks noChangeShapeType="1"/>
          </p:cNvSpPr>
          <p:nvPr/>
        </p:nvSpPr>
        <p:spPr bwMode="auto">
          <a:xfrm flipV="1">
            <a:off x="274955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59" name="Line 35"/>
          <p:cNvSpPr>
            <a:spLocks noChangeShapeType="1"/>
          </p:cNvSpPr>
          <p:nvPr/>
        </p:nvSpPr>
        <p:spPr bwMode="auto">
          <a:xfrm flipV="1">
            <a:off x="292258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0" name="Line 36"/>
          <p:cNvSpPr>
            <a:spLocks noChangeShapeType="1"/>
          </p:cNvSpPr>
          <p:nvPr/>
        </p:nvSpPr>
        <p:spPr bwMode="auto">
          <a:xfrm flipV="1">
            <a:off x="3105150" y="5753100"/>
            <a:ext cx="3175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1" name="Line 37"/>
          <p:cNvSpPr>
            <a:spLocks noChangeShapeType="1"/>
          </p:cNvSpPr>
          <p:nvPr/>
        </p:nvSpPr>
        <p:spPr bwMode="auto">
          <a:xfrm flipV="1">
            <a:off x="327977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2" name="Line 38"/>
          <p:cNvSpPr>
            <a:spLocks noChangeShapeType="1"/>
          </p:cNvSpPr>
          <p:nvPr/>
        </p:nvSpPr>
        <p:spPr bwMode="auto">
          <a:xfrm flipV="1">
            <a:off x="346233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3" name="Line 39"/>
          <p:cNvSpPr>
            <a:spLocks noChangeShapeType="1"/>
          </p:cNvSpPr>
          <p:nvPr/>
        </p:nvSpPr>
        <p:spPr bwMode="auto">
          <a:xfrm flipV="1">
            <a:off x="364490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4" name="Line 40"/>
          <p:cNvSpPr>
            <a:spLocks noChangeShapeType="1"/>
          </p:cNvSpPr>
          <p:nvPr/>
        </p:nvSpPr>
        <p:spPr bwMode="auto">
          <a:xfrm flipV="1">
            <a:off x="381952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5" name="Line 41"/>
          <p:cNvSpPr>
            <a:spLocks noChangeShapeType="1"/>
          </p:cNvSpPr>
          <p:nvPr/>
        </p:nvSpPr>
        <p:spPr bwMode="auto">
          <a:xfrm flipV="1">
            <a:off x="400208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6" name="Line 42"/>
          <p:cNvSpPr>
            <a:spLocks noChangeShapeType="1"/>
          </p:cNvSpPr>
          <p:nvPr/>
        </p:nvSpPr>
        <p:spPr bwMode="auto">
          <a:xfrm flipV="1">
            <a:off x="417512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7" name="Line 43"/>
          <p:cNvSpPr>
            <a:spLocks noChangeShapeType="1"/>
          </p:cNvSpPr>
          <p:nvPr/>
        </p:nvSpPr>
        <p:spPr bwMode="auto">
          <a:xfrm flipV="1">
            <a:off x="435768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8" name="Line 44"/>
          <p:cNvSpPr>
            <a:spLocks noChangeShapeType="1"/>
          </p:cNvSpPr>
          <p:nvPr/>
        </p:nvSpPr>
        <p:spPr bwMode="auto">
          <a:xfrm flipV="1">
            <a:off x="454025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69" name="Line 45"/>
          <p:cNvSpPr>
            <a:spLocks noChangeShapeType="1"/>
          </p:cNvSpPr>
          <p:nvPr/>
        </p:nvSpPr>
        <p:spPr bwMode="auto">
          <a:xfrm flipV="1">
            <a:off x="471487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0" name="Line 46"/>
          <p:cNvSpPr>
            <a:spLocks noChangeShapeType="1"/>
          </p:cNvSpPr>
          <p:nvPr/>
        </p:nvSpPr>
        <p:spPr bwMode="auto">
          <a:xfrm flipV="1">
            <a:off x="489743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1" name="Line 47"/>
          <p:cNvSpPr>
            <a:spLocks noChangeShapeType="1"/>
          </p:cNvSpPr>
          <p:nvPr/>
        </p:nvSpPr>
        <p:spPr bwMode="auto">
          <a:xfrm flipV="1">
            <a:off x="508000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2" name="Line 48"/>
          <p:cNvSpPr>
            <a:spLocks noChangeShapeType="1"/>
          </p:cNvSpPr>
          <p:nvPr/>
        </p:nvSpPr>
        <p:spPr bwMode="auto">
          <a:xfrm flipV="1">
            <a:off x="525303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3" name="Line 49"/>
          <p:cNvSpPr>
            <a:spLocks noChangeShapeType="1"/>
          </p:cNvSpPr>
          <p:nvPr/>
        </p:nvSpPr>
        <p:spPr bwMode="auto">
          <a:xfrm flipV="1">
            <a:off x="543560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4" name="Line 50"/>
          <p:cNvSpPr>
            <a:spLocks noChangeShapeType="1"/>
          </p:cNvSpPr>
          <p:nvPr/>
        </p:nvSpPr>
        <p:spPr bwMode="auto">
          <a:xfrm flipV="1">
            <a:off x="561022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5" name="Line 51"/>
          <p:cNvSpPr>
            <a:spLocks noChangeShapeType="1"/>
          </p:cNvSpPr>
          <p:nvPr/>
        </p:nvSpPr>
        <p:spPr bwMode="auto">
          <a:xfrm flipV="1">
            <a:off x="579278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6" name="Line 52"/>
          <p:cNvSpPr>
            <a:spLocks noChangeShapeType="1"/>
          </p:cNvSpPr>
          <p:nvPr/>
        </p:nvSpPr>
        <p:spPr bwMode="auto">
          <a:xfrm flipV="1">
            <a:off x="597535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7" name="Line 53"/>
          <p:cNvSpPr>
            <a:spLocks noChangeShapeType="1"/>
          </p:cNvSpPr>
          <p:nvPr/>
        </p:nvSpPr>
        <p:spPr bwMode="auto">
          <a:xfrm flipV="1">
            <a:off x="614838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8" name="Line 54"/>
          <p:cNvSpPr>
            <a:spLocks noChangeShapeType="1"/>
          </p:cNvSpPr>
          <p:nvPr/>
        </p:nvSpPr>
        <p:spPr bwMode="auto">
          <a:xfrm flipV="1">
            <a:off x="6330950" y="5753100"/>
            <a:ext cx="3175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79" name="Line 55"/>
          <p:cNvSpPr>
            <a:spLocks noChangeShapeType="1"/>
          </p:cNvSpPr>
          <p:nvPr/>
        </p:nvSpPr>
        <p:spPr bwMode="auto">
          <a:xfrm flipV="1">
            <a:off x="650557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0" name="Line 56"/>
          <p:cNvSpPr>
            <a:spLocks noChangeShapeType="1"/>
          </p:cNvSpPr>
          <p:nvPr/>
        </p:nvSpPr>
        <p:spPr bwMode="auto">
          <a:xfrm flipV="1">
            <a:off x="668813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1" name="Line 57"/>
          <p:cNvSpPr>
            <a:spLocks noChangeShapeType="1"/>
          </p:cNvSpPr>
          <p:nvPr/>
        </p:nvSpPr>
        <p:spPr bwMode="auto">
          <a:xfrm flipV="1">
            <a:off x="687070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2" name="Line 58"/>
          <p:cNvSpPr>
            <a:spLocks noChangeShapeType="1"/>
          </p:cNvSpPr>
          <p:nvPr/>
        </p:nvSpPr>
        <p:spPr bwMode="auto">
          <a:xfrm flipV="1">
            <a:off x="704532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3" name="Line 59"/>
          <p:cNvSpPr>
            <a:spLocks noChangeShapeType="1"/>
          </p:cNvSpPr>
          <p:nvPr/>
        </p:nvSpPr>
        <p:spPr bwMode="auto">
          <a:xfrm flipV="1">
            <a:off x="722788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4" name="Line 60"/>
          <p:cNvSpPr>
            <a:spLocks noChangeShapeType="1"/>
          </p:cNvSpPr>
          <p:nvPr/>
        </p:nvSpPr>
        <p:spPr bwMode="auto">
          <a:xfrm flipV="1">
            <a:off x="741045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5" name="Line 61"/>
          <p:cNvSpPr>
            <a:spLocks noChangeShapeType="1"/>
          </p:cNvSpPr>
          <p:nvPr/>
        </p:nvSpPr>
        <p:spPr bwMode="auto">
          <a:xfrm flipV="1">
            <a:off x="758348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6" name="Line 62"/>
          <p:cNvSpPr>
            <a:spLocks noChangeShapeType="1"/>
          </p:cNvSpPr>
          <p:nvPr/>
        </p:nvSpPr>
        <p:spPr bwMode="auto">
          <a:xfrm flipV="1">
            <a:off x="7766050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7" name="Line 63"/>
          <p:cNvSpPr>
            <a:spLocks noChangeShapeType="1"/>
          </p:cNvSpPr>
          <p:nvPr/>
        </p:nvSpPr>
        <p:spPr bwMode="auto">
          <a:xfrm flipV="1">
            <a:off x="7940675" y="5753100"/>
            <a:ext cx="1588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8" name="Line 64"/>
          <p:cNvSpPr>
            <a:spLocks noChangeShapeType="1"/>
          </p:cNvSpPr>
          <p:nvPr/>
        </p:nvSpPr>
        <p:spPr bwMode="auto">
          <a:xfrm flipV="1">
            <a:off x="8123238" y="5753100"/>
            <a:ext cx="1587" cy="84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89" name="Rectangle 65"/>
          <p:cNvSpPr>
            <a:spLocks noChangeArrowheads="1"/>
          </p:cNvSpPr>
          <p:nvPr/>
        </p:nvSpPr>
        <p:spPr bwMode="auto">
          <a:xfrm>
            <a:off x="871538" y="5562600"/>
            <a:ext cx="984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0" name="Rectangle 66"/>
          <p:cNvSpPr>
            <a:spLocks noChangeArrowheads="1"/>
          </p:cNvSpPr>
          <p:nvPr/>
        </p:nvSpPr>
        <p:spPr bwMode="auto">
          <a:xfrm>
            <a:off x="766763" y="5222875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1" name="Rectangle 67"/>
          <p:cNvSpPr>
            <a:spLocks noChangeArrowheads="1"/>
          </p:cNvSpPr>
          <p:nvPr/>
        </p:nvSpPr>
        <p:spPr bwMode="auto">
          <a:xfrm>
            <a:off x="766763" y="4872038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20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2" name="Rectangle 68"/>
          <p:cNvSpPr>
            <a:spLocks noChangeArrowheads="1"/>
          </p:cNvSpPr>
          <p:nvPr/>
        </p:nvSpPr>
        <p:spPr bwMode="auto">
          <a:xfrm>
            <a:off x="766763" y="4533900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30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3" name="Rectangle 69"/>
          <p:cNvSpPr>
            <a:spLocks noChangeArrowheads="1"/>
          </p:cNvSpPr>
          <p:nvPr/>
        </p:nvSpPr>
        <p:spPr bwMode="auto">
          <a:xfrm>
            <a:off x="766763" y="4183063"/>
            <a:ext cx="1936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40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4" name="Rectangle 70"/>
          <p:cNvSpPr>
            <a:spLocks noChangeArrowheads="1"/>
          </p:cNvSpPr>
          <p:nvPr/>
        </p:nvSpPr>
        <p:spPr bwMode="auto">
          <a:xfrm>
            <a:off x="766763" y="3844925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50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5" name="Rectangle 71"/>
          <p:cNvSpPr>
            <a:spLocks noChangeArrowheads="1"/>
          </p:cNvSpPr>
          <p:nvPr/>
        </p:nvSpPr>
        <p:spPr bwMode="auto">
          <a:xfrm>
            <a:off x="766763" y="3494088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60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6" name="Rectangle 72"/>
          <p:cNvSpPr>
            <a:spLocks noChangeArrowheads="1"/>
          </p:cNvSpPr>
          <p:nvPr/>
        </p:nvSpPr>
        <p:spPr bwMode="auto">
          <a:xfrm>
            <a:off x="766763" y="3154363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70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7" name="Rectangle 73"/>
          <p:cNvSpPr>
            <a:spLocks noChangeArrowheads="1"/>
          </p:cNvSpPr>
          <p:nvPr/>
        </p:nvSpPr>
        <p:spPr bwMode="auto">
          <a:xfrm>
            <a:off x="766763" y="2805113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80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8" name="Rectangle 74"/>
          <p:cNvSpPr>
            <a:spLocks noChangeArrowheads="1"/>
          </p:cNvSpPr>
          <p:nvPr/>
        </p:nvSpPr>
        <p:spPr bwMode="auto">
          <a:xfrm>
            <a:off x="766763" y="2465388"/>
            <a:ext cx="193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90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299" name="Rectangle 75"/>
          <p:cNvSpPr>
            <a:spLocks noChangeArrowheads="1"/>
          </p:cNvSpPr>
          <p:nvPr/>
        </p:nvSpPr>
        <p:spPr bwMode="auto">
          <a:xfrm>
            <a:off x="1098550" y="5919788"/>
            <a:ext cx="9842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0" name="Rectangle 76"/>
          <p:cNvSpPr>
            <a:spLocks noChangeArrowheads="1"/>
          </p:cNvSpPr>
          <p:nvPr/>
        </p:nvSpPr>
        <p:spPr bwMode="auto">
          <a:xfrm>
            <a:off x="1638300" y="5919788"/>
            <a:ext cx="96838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4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1" name="Rectangle 77"/>
          <p:cNvSpPr>
            <a:spLocks noChangeArrowheads="1"/>
          </p:cNvSpPr>
          <p:nvPr/>
        </p:nvSpPr>
        <p:spPr bwMode="auto">
          <a:xfrm>
            <a:off x="2178050" y="5919788"/>
            <a:ext cx="96838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7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2" name="Rectangle 78"/>
          <p:cNvSpPr>
            <a:spLocks noChangeArrowheads="1"/>
          </p:cNvSpPr>
          <p:nvPr/>
        </p:nvSpPr>
        <p:spPr bwMode="auto">
          <a:xfrm>
            <a:off x="2584450" y="5919788"/>
            <a:ext cx="1936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3" name="Rectangle 79"/>
          <p:cNvSpPr>
            <a:spLocks noChangeArrowheads="1"/>
          </p:cNvSpPr>
          <p:nvPr/>
        </p:nvSpPr>
        <p:spPr bwMode="auto">
          <a:xfrm>
            <a:off x="3114675" y="5919788"/>
            <a:ext cx="1936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13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4" name="Rectangle 80"/>
          <p:cNvSpPr>
            <a:spLocks noChangeArrowheads="1"/>
          </p:cNvSpPr>
          <p:nvPr/>
        </p:nvSpPr>
        <p:spPr bwMode="auto">
          <a:xfrm>
            <a:off x="3652838" y="5919788"/>
            <a:ext cx="195262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16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5" name="Rectangle 81"/>
          <p:cNvSpPr>
            <a:spLocks noChangeArrowheads="1"/>
          </p:cNvSpPr>
          <p:nvPr/>
        </p:nvSpPr>
        <p:spPr bwMode="auto">
          <a:xfrm>
            <a:off x="4192588" y="5919788"/>
            <a:ext cx="195262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19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6" name="Rectangle 82"/>
          <p:cNvSpPr>
            <a:spLocks noChangeArrowheads="1"/>
          </p:cNvSpPr>
          <p:nvPr/>
        </p:nvSpPr>
        <p:spPr bwMode="auto">
          <a:xfrm>
            <a:off x="4732338" y="5919788"/>
            <a:ext cx="195262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22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7" name="Rectangle 83"/>
          <p:cNvSpPr>
            <a:spLocks noChangeArrowheads="1"/>
          </p:cNvSpPr>
          <p:nvPr/>
        </p:nvSpPr>
        <p:spPr bwMode="auto">
          <a:xfrm>
            <a:off x="5270500" y="5919788"/>
            <a:ext cx="195263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25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8" name="Rectangle 84"/>
          <p:cNvSpPr>
            <a:spLocks noChangeArrowheads="1"/>
          </p:cNvSpPr>
          <p:nvPr/>
        </p:nvSpPr>
        <p:spPr bwMode="auto">
          <a:xfrm>
            <a:off x="5810250" y="5919788"/>
            <a:ext cx="1936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28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09" name="Rectangle 85"/>
          <p:cNvSpPr>
            <a:spLocks noChangeArrowheads="1"/>
          </p:cNvSpPr>
          <p:nvPr/>
        </p:nvSpPr>
        <p:spPr bwMode="auto">
          <a:xfrm>
            <a:off x="6340475" y="5919788"/>
            <a:ext cx="1936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31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10" name="Rectangle 86"/>
          <p:cNvSpPr>
            <a:spLocks noChangeArrowheads="1"/>
          </p:cNvSpPr>
          <p:nvPr/>
        </p:nvSpPr>
        <p:spPr bwMode="auto">
          <a:xfrm>
            <a:off x="6878638" y="5919788"/>
            <a:ext cx="195262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34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11" name="Rectangle 87"/>
          <p:cNvSpPr>
            <a:spLocks noChangeArrowheads="1"/>
          </p:cNvSpPr>
          <p:nvPr/>
        </p:nvSpPr>
        <p:spPr bwMode="auto">
          <a:xfrm>
            <a:off x="7418388" y="5919788"/>
            <a:ext cx="195262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37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12" name="Rectangle 88"/>
          <p:cNvSpPr>
            <a:spLocks noChangeArrowheads="1"/>
          </p:cNvSpPr>
          <p:nvPr/>
        </p:nvSpPr>
        <p:spPr bwMode="auto">
          <a:xfrm>
            <a:off x="7958138" y="5919788"/>
            <a:ext cx="195262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rtl="0" eaLnBrk="0" hangingPunct="0"/>
            <a:r>
              <a:rPr lang="en-AU" sz="1900" b="1">
                <a:solidFill>
                  <a:srgbClr val="000066"/>
                </a:solidFill>
                <a:latin typeface="Arial Narrow" pitchFamily="34" charset="0"/>
              </a:rPr>
              <a:t>40</a:t>
            </a:r>
            <a:endParaRPr lang="en-AU" sz="2400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13" name="Line 89"/>
          <p:cNvSpPr>
            <a:spLocks noChangeShapeType="1"/>
          </p:cNvSpPr>
          <p:nvPr/>
        </p:nvSpPr>
        <p:spPr bwMode="auto">
          <a:xfrm flipH="1">
            <a:off x="2589213" y="1517650"/>
            <a:ext cx="0" cy="4205288"/>
          </a:xfrm>
          <a:prstGeom prst="line">
            <a:avLst/>
          </a:prstGeom>
          <a:noFill/>
          <a:ln w="41275">
            <a:solidFill>
              <a:srgbClr val="0000FF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314" name="Text Box 90"/>
          <p:cNvSpPr txBox="1">
            <a:spLocks noChangeArrowheads="1"/>
          </p:cNvSpPr>
          <p:nvPr/>
        </p:nvSpPr>
        <p:spPr bwMode="auto">
          <a:xfrm>
            <a:off x="2401888" y="1514475"/>
            <a:ext cx="1368425" cy="8223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2400" b="1">
                <a:solidFill>
                  <a:srgbClr val="000066"/>
                </a:solidFill>
              </a:rPr>
              <a:t>Rapid </a:t>
            </a:r>
          </a:p>
          <a:p>
            <a:pPr algn="ctr" rtl="0" eaLnBrk="0" hangingPunct="0"/>
            <a:r>
              <a:rPr lang="en-GB" sz="2400" b="1">
                <a:solidFill>
                  <a:srgbClr val="000066"/>
                </a:solidFill>
              </a:rPr>
              <a:t>response</a:t>
            </a:r>
          </a:p>
        </p:txBody>
      </p:sp>
      <p:sp>
        <p:nvSpPr>
          <p:cNvPr id="52315" name="Text Box 91"/>
          <p:cNvSpPr txBox="1">
            <a:spLocks noChangeArrowheads="1"/>
          </p:cNvSpPr>
          <p:nvPr/>
        </p:nvSpPr>
        <p:spPr bwMode="auto">
          <a:xfrm rot="-5400000">
            <a:off x="794" y="4207669"/>
            <a:ext cx="881062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1600" b="1">
                <a:solidFill>
                  <a:srgbClr val="000066"/>
                </a:solidFill>
              </a:rPr>
              <a:t>CASES</a:t>
            </a:r>
          </a:p>
        </p:txBody>
      </p:sp>
      <p:sp>
        <p:nvSpPr>
          <p:cNvPr id="52316" name="Line 92"/>
          <p:cNvSpPr>
            <a:spLocks noChangeShapeType="1"/>
          </p:cNvSpPr>
          <p:nvPr/>
        </p:nvSpPr>
        <p:spPr bwMode="auto">
          <a:xfrm>
            <a:off x="1655763" y="1658938"/>
            <a:ext cx="0" cy="4124325"/>
          </a:xfrm>
          <a:prstGeom prst="line">
            <a:avLst/>
          </a:prstGeom>
          <a:noFill/>
          <a:ln w="41275">
            <a:solidFill>
              <a:srgbClr val="0000FF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317" name="Text Box 93"/>
          <p:cNvSpPr txBox="1">
            <a:spLocks noChangeArrowheads="1"/>
          </p:cNvSpPr>
          <p:nvPr/>
        </p:nvSpPr>
        <p:spPr bwMode="auto">
          <a:xfrm>
            <a:off x="879475" y="1514475"/>
            <a:ext cx="1350963" cy="8223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2400" b="1">
                <a:solidFill>
                  <a:srgbClr val="000066"/>
                </a:solidFill>
              </a:rPr>
              <a:t>Early </a:t>
            </a:r>
          </a:p>
          <a:p>
            <a:pPr algn="ctr" rtl="0" eaLnBrk="0" hangingPunct="0"/>
            <a:r>
              <a:rPr lang="en-GB" sz="2400" b="1">
                <a:solidFill>
                  <a:srgbClr val="000066"/>
                </a:solidFill>
              </a:rPr>
              <a:t>reporting</a:t>
            </a:r>
          </a:p>
        </p:txBody>
      </p:sp>
      <p:sp>
        <p:nvSpPr>
          <p:cNvPr id="52318" name="Freeform 94"/>
          <p:cNvSpPr>
            <a:spLocks/>
          </p:cNvSpPr>
          <p:nvPr/>
        </p:nvSpPr>
        <p:spPr bwMode="auto">
          <a:xfrm>
            <a:off x="3173413" y="2559050"/>
            <a:ext cx="5022850" cy="3213100"/>
          </a:xfrm>
          <a:custGeom>
            <a:avLst/>
            <a:gdLst>
              <a:gd name="T0" fmla="*/ 145 w 3283"/>
              <a:gd name="T1" fmla="*/ 1265 h 1907"/>
              <a:gd name="T2" fmla="*/ 767 w 3283"/>
              <a:gd name="T3" fmla="*/ 146 h 1907"/>
              <a:gd name="T4" fmla="*/ 934 w 3283"/>
              <a:gd name="T5" fmla="*/ 0 h 1907"/>
              <a:gd name="T6" fmla="*/ 1231 w 3283"/>
              <a:gd name="T7" fmla="*/ 239 h 1907"/>
              <a:gd name="T8" fmla="*/ 1324 w 3283"/>
              <a:gd name="T9" fmla="*/ 650 h 1907"/>
              <a:gd name="T10" fmla="*/ 1378 w 3283"/>
              <a:gd name="T11" fmla="*/ 836 h 1907"/>
              <a:gd name="T12" fmla="*/ 1539 w 3283"/>
              <a:gd name="T13" fmla="*/ 1115 h 1907"/>
              <a:gd name="T14" fmla="*/ 1649 w 3283"/>
              <a:gd name="T15" fmla="*/ 1277 h 1907"/>
              <a:gd name="T16" fmla="*/ 1813 w 3283"/>
              <a:gd name="T17" fmla="*/ 1465 h 1907"/>
              <a:gd name="T18" fmla="*/ 1917 w 3283"/>
              <a:gd name="T19" fmla="*/ 1627 h 1907"/>
              <a:gd name="T20" fmla="*/ 2132 w 3283"/>
              <a:gd name="T21" fmla="*/ 1766 h 1907"/>
              <a:gd name="T22" fmla="*/ 2257 w 3283"/>
              <a:gd name="T23" fmla="*/ 1805 h 1907"/>
              <a:gd name="T24" fmla="*/ 2395 w 3283"/>
              <a:gd name="T25" fmla="*/ 1829 h 1907"/>
              <a:gd name="T26" fmla="*/ 2677 w 3283"/>
              <a:gd name="T27" fmla="*/ 1871 h 1907"/>
              <a:gd name="T28" fmla="*/ 3283 w 3283"/>
              <a:gd name="T29" fmla="*/ 1901 h 1907"/>
              <a:gd name="T30" fmla="*/ 757 w 3283"/>
              <a:gd name="T31" fmla="*/ 1907 h 1907"/>
              <a:gd name="T32" fmla="*/ 331 w 3283"/>
              <a:gd name="T33" fmla="*/ 1901 h 1907"/>
              <a:gd name="T34" fmla="*/ 157 w 3283"/>
              <a:gd name="T35" fmla="*/ 1670 h 1907"/>
              <a:gd name="T36" fmla="*/ 0 w 3283"/>
              <a:gd name="T37" fmla="*/ 1496 h 1907"/>
              <a:gd name="T38" fmla="*/ 145 w 3283"/>
              <a:gd name="T39" fmla="*/ 1265 h 190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283"/>
              <a:gd name="T61" fmla="*/ 0 h 1907"/>
              <a:gd name="T62" fmla="*/ 3283 w 3283"/>
              <a:gd name="T63" fmla="*/ 1907 h 190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283" h="1907">
                <a:moveTo>
                  <a:pt x="145" y="1265"/>
                </a:moveTo>
                <a:lnTo>
                  <a:pt x="767" y="146"/>
                </a:lnTo>
                <a:lnTo>
                  <a:pt x="934" y="0"/>
                </a:lnTo>
                <a:lnTo>
                  <a:pt x="1231" y="239"/>
                </a:lnTo>
                <a:lnTo>
                  <a:pt x="1324" y="650"/>
                </a:lnTo>
                <a:lnTo>
                  <a:pt x="1378" y="836"/>
                </a:lnTo>
                <a:lnTo>
                  <a:pt x="1539" y="1115"/>
                </a:lnTo>
                <a:lnTo>
                  <a:pt x="1649" y="1277"/>
                </a:lnTo>
                <a:lnTo>
                  <a:pt x="1813" y="1465"/>
                </a:lnTo>
                <a:lnTo>
                  <a:pt x="1917" y="1627"/>
                </a:lnTo>
                <a:lnTo>
                  <a:pt x="2132" y="1766"/>
                </a:lnTo>
                <a:lnTo>
                  <a:pt x="2257" y="1805"/>
                </a:lnTo>
                <a:lnTo>
                  <a:pt x="2395" y="1829"/>
                </a:lnTo>
                <a:lnTo>
                  <a:pt x="2677" y="1871"/>
                </a:lnTo>
                <a:lnTo>
                  <a:pt x="3283" y="1901"/>
                </a:lnTo>
                <a:lnTo>
                  <a:pt x="757" y="1907"/>
                </a:lnTo>
                <a:lnTo>
                  <a:pt x="331" y="1901"/>
                </a:lnTo>
                <a:lnTo>
                  <a:pt x="157" y="1670"/>
                </a:lnTo>
                <a:lnTo>
                  <a:pt x="0" y="1496"/>
                </a:lnTo>
                <a:lnTo>
                  <a:pt x="145" y="1265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 rtl="0" eaLnBrk="0" hangingPunct="0">
              <a:spcBef>
                <a:spcPct val="50000"/>
              </a:spcBef>
              <a:buClr>
                <a:srgbClr val="A50021"/>
              </a:buClr>
              <a:buSzPct val="80000"/>
              <a:buFont typeface="Monotype Sorts" pitchFamily="2" charset="2"/>
              <a:buChar char="l"/>
            </a:pPr>
            <a:endParaRPr lang="en-US" sz="3200" b="1">
              <a:solidFill>
                <a:srgbClr val="000066"/>
              </a:solidFill>
              <a:latin typeface="Arial Narrow" pitchFamily="34" charset="0"/>
            </a:endParaRPr>
          </a:p>
        </p:txBody>
      </p:sp>
      <p:sp>
        <p:nvSpPr>
          <p:cNvPr id="52319" name="Line 95"/>
          <p:cNvSpPr>
            <a:spLocks noChangeShapeType="1"/>
          </p:cNvSpPr>
          <p:nvPr/>
        </p:nvSpPr>
        <p:spPr bwMode="auto">
          <a:xfrm flipH="1">
            <a:off x="4243388" y="2824163"/>
            <a:ext cx="3116262" cy="1947862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320" name="Text Box 96"/>
          <p:cNvSpPr txBox="1">
            <a:spLocks noChangeArrowheads="1"/>
          </p:cNvSpPr>
          <p:nvPr/>
        </p:nvSpPr>
        <p:spPr bwMode="auto">
          <a:xfrm>
            <a:off x="4921250" y="1882775"/>
            <a:ext cx="4173538" cy="879475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2400" b="1">
                <a:solidFill>
                  <a:srgbClr val="008000"/>
                </a:solidFill>
              </a:rPr>
              <a:t>Potential cases prevented/</a:t>
            </a:r>
          </a:p>
          <a:p>
            <a:pPr algn="ctr" rtl="0" eaLnBrk="0" hangingPunct="0"/>
            <a:r>
              <a:rPr lang="en-GB" sz="2400" b="1">
                <a:solidFill>
                  <a:srgbClr val="008000"/>
                </a:solidFill>
              </a:rPr>
              <a:t>international spread prevented</a:t>
            </a:r>
          </a:p>
        </p:txBody>
      </p:sp>
      <p:sp>
        <p:nvSpPr>
          <p:cNvPr id="52321" name="Text Box 97"/>
          <p:cNvSpPr txBox="1">
            <a:spLocks noChangeArrowheads="1"/>
          </p:cNvSpPr>
          <p:nvPr/>
        </p:nvSpPr>
        <p:spPr bwMode="auto">
          <a:xfrm>
            <a:off x="8313738" y="5883275"/>
            <a:ext cx="54451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0" eaLnBrk="0" hangingPunct="0"/>
            <a:r>
              <a:rPr lang="en-GB" sz="1600" b="1">
                <a:solidFill>
                  <a:srgbClr val="000066"/>
                </a:solidFill>
              </a:rPr>
              <a:t>DAY</a:t>
            </a:r>
            <a:endParaRPr lang="en-GB" sz="1400" b="1">
              <a:solidFill>
                <a:srgbClr val="000066"/>
              </a:solidFill>
            </a:endParaRPr>
          </a:p>
        </p:txBody>
      </p:sp>
      <p:sp>
        <p:nvSpPr>
          <p:cNvPr id="1107042" name="Text Box 98"/>
          <p:cNvSpPr txBox="1">
            <a:spLocks noChangeArrowheads="1"/>
          </p:cNvSpPr>
          <p:nvPr/>
        </p:nvSpPr>
        <p:spPr bwMode="auto">
          <a:xfrm>
            <a:off x="0" y="0"/>
            <a:ext cx="9144000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rtl="0" eaLnBrk="0" hangingPunct="0">
              <a:spcBef>
                <a:spcPct val="50000"/>
              </a:spcBef>
              <a:defRPr/>
            </a:pPr>
            <a:r>
              <a:rPr lang="en-GB" sz="3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+mn-cs"/>
              </a:rPr>
              <a:t>Global outbreaks, the solution: </a:t>
            </a:r>
            <a:br>
              <a:rPr lang="en-GB" sz="3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+mn-cs"/>
              </a:rPr>
            </a:br>
            <a:r>
              <a:rPr lang="en-GB" sz="3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+mn-cs"/>
              </a:rPr>
              <a:t>early</a:t>
            </a:r>
            <a:r>
              <a:rPr lang="en-GB" sz="34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+mn-cs"/>
              </a:rPr>
              <a:t> reporting and response</a:t>
            </a:r>
            <a:endParaRPr lang="en-GB" sz="2400">
              <a:latin typeface="Times New Roman" pitchFamily="18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609600" y="0"/>
            <a:ext cx="7696200" cy="5791200"/>
          </a:xfrm>
        </p:spPr>
        <p:txBody>
          <a:bodyPr/>
          <a:lstStyle/>
          <a:p>
            <a:pPr eaLnBrk="1" hangingPunct="1"/>
            <a:r>
              <a:rPr lang="ar-SA" sz="5400" b="1" dirty="0" smtClean="0">
                <a:cs typeface="Mitra" pitchFamily="2" charset="-78"/>
              </a:rPr>
              <a:t> </a:t>
            </a:r>
            <a:r>
              <a:rPr lang="ar-SA" sz="7200" b="1" dirty="0" smtClean="0">
                <a:solidFill>
                  <a:srgbClr val="FF3300"/>
                </a:solidFill>
                <a:cs typeface="Mitra" pitchFamily="2" charset="-78"/>
              </a:rPr>
              <a:t>مراحل بررسي يك طغيان بيماري</a:t>
            </a:r>
            <a:br>
              <a:rPr lang="ar-SA" sz="7200" b="1" dirty="0" smtClean="0">
                <a:solidFill>
                  <a:srgbClr val="FF3300"/>
                </a:solidFill>
                <a:cs typeface="Mitra" pitchFamily="2" charset="-78"/>
              </a:rPr>
            </a:br>
            <a:r>
              <a:rPr lang="ar-SA" sz="1200" b="1" dirty="0" smtClean="0">
                <a:cs typeface="Mitra" pitchFamily="2" charset="-78"/>
              </a:rPr>
              <a:t/>
            </a:r>
            <a:br>
              <a:rPr lang="ar-SA" sz="1200" b="1" dirty="0" smtClean="0">
                <a:cs typeface="Mitra" pitchFamily="2" charset="-78"/>
              </a:rPr>
            </a:br>
            <a:r>
              <a:rPr lang="ar-SA" sz="1200" b="1" dirty="0" smtClean="0">
                <a:cs typeface="Mitra" pitchFamily="2" charset="-78"/>
              </a:rPr>
              <a:t/>
            </a:r>
            <a:br>
              <a:rPr lang="ar-SA" sz="1200" b="1" dirty="0" smtClean="0">
                <a:cs typeface="Mitra" pitchFamily="2" charset="-78"/>
              </a:rPr>
            </a:br>
            <a:r>
              <a:rPr lang="ar-SA" dirty="0" smtClean="0">
                <a:cs typeface="Mitra" pitchFamily="2" charset="-78"/>
              </a:rPr>
              <a:t/>
            </a:r>
            <a:br>
              <a:rPr lang="ar-SA" dirty="0" smtClean="0">
                <a:cs typeface="Mitra" pitchFamily="2" charset="-78"/>
              </a:rPr>
            </a:br>
            <a:r>
              <a:rPr lang="ar-SA" dirty="0" smtClean="0">
                <a:cs typeface="Mitra" pitchFamily="2" charset="-78"/>
              </a:rPr>
              <a:t/>
            </a:r>
            <a:br>
              <a:rPr lang="ar-SA" dirty="0" smtClean="0">
                <a:cs typeface="Mitra" pitchFamily="2" charset="-78"/>
              </a:rPr>
            </a:b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1 - آمادگی</a:t>
            </a:r>
            <a:endParaRPr lang="en-US" smtClean="0"/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تجهیزات و امکانات</a:t>
            </a:r>
          </a:p>
          <a:p>
            <a:pPr algn="r" rtl="1" eaLnBrk="1" hangingPunct="1"/>
            <a:r>
              <a:rPr lang="fa-IR" smtClean="0"/>
              <a:t>کارشناسان</a:t>
            </a:r>
          </a:p>
          <a:p>
            <a:pPr algn="r" rtl="1" eaLnBrk="1" hangingPunct="1"/>
            <a:r>
              <a:rPr lang="fa-IR" smtClean="0"/>
              <a:t>ابلاغ ها وشرح وظایف</a:t>
            </a:r>
          </a:p>
          <a:p>
            <a:pPr algn="r" rtl="1" eaLnBrk="1" hangingPunct="1"/>
            <a:r>
              <a:rPr lang="fa-IR" smtClean="0"/>
              <a:t>مرور منابع کاغذی و دیجیتال</a:t>
            </a:r>
          </a:p>
          <a:p>
            <a:pPr algn="r" rtl="1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2 - اثبات طغیان</a:t>
            </a:r>
            <a:endParaRPr lang="en-US" smtClean="0"/>
          </a:p>
        </p:txBody>
      </p:sp>
      <p:sp>
        <p:nvSpPr>
          <p:cNvPr id="174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چک مجدد گزارش</a:t>
            </a:r>
          </a:p>
          <a:p>
            <a:pPr algn="r" rtl="1" eaLnBrk="1" hangingPunct="1"/>
            <a:r>
              <a:rPr lang="fa-IR" smtClean="0"/>
              <a:t>چک محاسبه مقدار بروز با توجه به جمعیت</a:t>
            </a:r>
          </a:p>
          <a:p>
            <a:pPr algn="r" rtl="1" eaLnBrk="1" hangingPunct="1"/>
            <a:r>
              <a:rPr lang="fa-IR" smtClean="0"/>
              <a:t>چک حد انتظار برای گزارش با توجه به فصل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a-IR">
              <a:latin typeface="Calibri" pitchFamily="34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762000" y="1524000"/>
          <a:ext cx="7620000" cy="5033963"/>
        </p:xfrm>
        <a:graphic>
          <a:graphicData uri="http://schemas.openxmlformats.org/presentationml/2006/ole">
            <p:oleObj spid="_x0000_s1026" name="Picture" r:id="rId4" imgW="4478694" imgH="3582955" progId="StaticEnhancedMetafile">
              <p:embed/>
            </p:oleObj>
          </a:graphicData>
        </a:graphic>
      </p:graphicFrame>
      <p:sp>
        <p:nvSpPr>
          <p:cNvPr id="6148" name="Oval 5"/>
          <p:cNvSpPr>
            <a:spLocks noChangeArrowheads="1"/>
          </p:cNvSpPr>
          <p:nvPr/>
        </p:nvSpPr>
        <p:spPr bwMode="auto">
          <a:xfrm>
            <a:off x="2133600" y="2133600"/>
            <a:ext cx="1295400" cy="1295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fa-IR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3 – تایید تشخیص </a:t>
            </a:r>
            <a:endParaRPr lang="en-US" smtClean="0"/>
          </a:p>
        </p:txBody>
      </p:sp>
      <p:sp>
        <p:nvSpPr>
          <p:cNvPr id="1843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تعیین طیف و فراوانی علایم مختلف</a:t>
            </a:r>
          </a:p>
          <a:p>
            <a:pPr algn="r" rtl="1" eaLnBrk="1" hangingPunct="1"/>
            <a:r>
              <a:rPr lang="fa-IR" smtClean="0"/>
              <a:t>اطلاعات دموگرافیک</a:t>
            </a:r>
          </a:p>
          <a:p>
            <a:pPr algn="r" rtl="1" eaLnBrk="1" hangingPunct="1"/>
            <a:r>
              <a:rPr lang="fa-IR" smtClean="0"/>
              <a:t>اطلاعات مربوط به منشا احتمالی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4 - تعیین تعاریف وشمارش بیماران </a:t>
            </a:r>
            <a:endParaRPr lang="en-US" smtClean="0"/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تعریف مشکوک محتمل قطعی</a:t>
            </a:r>
          </a:p>
          <a:p>
            <a:pPr algn="r" rtl="1" eaLnBrk="1" hangingPunct="1"/>
            <a:r>
              <a:rPr lang="fa-IR" smtClean="0"/>
              <a:t>بیماریابی پاسیو با معیار های فوق</a:t>
            </a:r>
          </a:p>
          <a:p>
            <a:pPr algn="r" rtl="1" eaLnBrk="1" hangingPunct="1"/>
            <a:r>
              <a:rPr lang="fa-IR" smtClean="0"/>
              <a:t>هشدار به نهاد های عمومی براساس تعاریف مذکور</a:t>
            </a:r>
          </a:p>
          <a:p>
            <a:pPr algn="r" rtl="1" eaLnBrk="1" hangingPunct="1"/>
            <a:r>
              <a:rPr lang="fa-IR" smtClean="0"/>
              <a:t>تهیه لیست خطی و اطلاعات دموگرافیک و اپیدمیولوژیک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5- توصیف اپیدمیولوژیک </a:t>
            </a:r>
            <a:endParaRPr lang="en-US" smtClean="0"/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زمان</a:t>
            </a:r>
          </a:p>
          <a:p>
            <a:pPr algn="r" rtl="1" eaLnBrk="1" hangingPunct="1"/>
            <a:r>
              <a:rPr lang="fa-IR" smtClean="0"/>
              <a:t>مکان </a:t>
            </a:r>
          </a:p>
          <a:p>
            <a:pPr algn="r" rtl="1" eaLnBrk="1" hangingPunct="1"/>
            <a:r>
              <a:rPr lang="fa-IR" smtClean="0"/>
              <a:t>شخص</a:t>
            </a:r>
          </a:p>
          <a:p>
            <a:pPr algn="r" rtl="1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395288" y="4941888"/>
            <a:ext cx="8353425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fa-IR" sz="24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مناطق</a:t>
            </a:r>
            <a:r>
              <a:rPr lang="fa-IR" sz="2400" dirty="0"/>
              <a:t> ، </a:t>
            </a:r>
            <a:r>
              <a:rPr lang="fa-IR" sz="24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کمبود تسهیلات و امکانات بهداشتی و بالاخره</a:t>
            </a:r>
            <a:r>
              <a:rPr lang="fa-IR" sz="240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پایین بودن شاخص های بهداشتی</a:t>
            </a:r>
            <a:r>
              <a:rPr lang="fa-IR" sz="240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در بعضی از استانها</a:t>
            </a:r>
            <a:r>
              <a:rPr lang="fa-IR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، </a:t>
            </a:r>
            <a:r>
              <a:rPr lang="fa-IR" sz="2400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همواره درگیر</a:t>
            </a:r>
            <a:r>
              <a:rPr lang="fa-IR" sz="240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اپید می های</a:t>
            </a:r>
            <a:r>
              <a:rPr lang="fa-IR" sz="240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بیماریهای واگیردار</a:t>
            </a:r>
            <a:r>
              <a:rPr lang="fa-IR" sz="240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fa-IR" sz="2400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خصوصا</a:t>
            </a:r>
            <a:r>
              <a:rPr lang="fa-IR" sz="240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fa-IR" sz="3200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بیماریهای منتقله از آب و غذا</a:t>
            </a:r>
            <a:r>
              <a:rPr lang="fa-IR" sz="2400" dirty="0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fa-IR" sz="2400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بوده و می </a:t>
            </a:r>
            <a:r>
              <a:rPr lang="fa-IR" sz="2400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باشد.از 40 نوع حادثه در جهان 31نوع حادثه در ايران اتفاق مي افتد</a:t>
            </a:r>
            <a:endParaRPr lang="en-US" sz="2400" dirty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5076825" y="549275"/>
            <a:ext cx="352742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sz="8800">
                <a:solidFill>
                  <a:srgbClr val="3333CC"/>
                </a:solidFill>
              </a:rPr>
              <a:t>مقدمه</a:t>
            </a:r>
            <a:endParaRPr lang="en-US" sz="8800">
              <a:solidFill>
                <a:srgbClr val="3333CC"/>
              </a:solidFill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5076825" y="2133600"/>
            <a:ext cx="40671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/>
            <a:r>
              <a:rPr lang="fa-IR" sz="240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کشور ایران با توجه به شرایط خاص جغرافیایی , تنوع آب و هوا, وضعیت بهداشتی کشورهای همسایه , وضعیت های گوناگون سطح فرهنگ بهداشتی مردم در نقاط مختلف , وقوع حوادث و سوانح طبیعی و غیر طبیعی , وضعیت های نامناسب زیستی در برخی از</a:t>
            </a:r>
            <a:r>
              <a:rPr lang="fa-IR"/>
              <a:t> </a:t>
            </a:r>
            <a:endParaRPr lang="en-US"/>
          </a:p>
        </p:txBody>
      </p:sp>
      <p:pic>
        <p:nvPicPr>
          <p:cNvPr id="5" name="Picture 3" descr="C:\Documents and Settings\gholampoura1\My Documents\My Pictures\a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90568">
            <a:off x="1079245" y="482579"/>
            <a:ext cx="3429000" cy="2093953"/>
          </a:xfrm>
          <a:prstGeom prst="rect">
            <a:avLst/>
          </a:prstGeom>
          <a:noFill/>
        </p:spPr>
      </p:pic>
      <p:pic>
        <p:nvPicPr>
          <p:cNvPr id="6" name="Picture 2" descr="C:\Documents and Settings\gholampoura1\My Documents\My Pictures\6lj9g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32209">
            <a:off x="1185286" y="2499602"/>
            <a:ext cx="1993007" cy="224507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6 - ساخت فرضیه</a:t>
            </a:r>
            <a:endParaRPr lang="en-US" smtClean="0"/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در خصوص منبع</a:t>
            </a:r>
          </a:p>
          <a:p>
            <a:pPr algn="r" rtl="1" eaLnBrk="1" hangingPunct="1"/>
            <a:r>
              <a:rPr lang="fa-IR" smtClean="0"/>
              <a:t>راه انتشار </a:t>
            </a:r>
          </a:p>
          <a:p>
            <a:pPr algn="r" rtl="1" eaLnBrk="1" hangingPunct="1"/>
            <a:r>
              <a:rPr lang="fa-IR" smtClean="0"/>
              <a:t>عامل</a:t>
            </a:r>
          </a:p>
          <a:p>
            <a:pPr algn="r" rtl="1" eaLnBrk="1" hangingPunct="1"/>
            <a:r>
              <a:rPr lang="fa-IR" smtClean="0"/>
              <a:t>راه قطع انتقال</a:t>
            </a:r>
          </a:p>
          <a:p>
            <a:pPr algn="r" rtl="1" eaLnBrk="1" hangingPunct="1"/>
            <a:r>
              <a:rPr lang="fa-IR" smtClean="0"/>
              <a:t>عوامل خطر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7- آزمون فرضیه</a:t>
            </a:r>
            <a:endParaRPr lang="en-US" smtClean="0"/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با مستندات موجود </a:t>
            </a:r>
          </a:p>
          <a:p>
            <a:pPr algn="r" rtl="1" eaLnBrk="1" hangingPunct="1"/>
            <a:r>
              <a:rPr lang="fa-IR" smtClean="0"/>
              <a:t>با روش تحلیل اپیدمیولوژی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8- انجام مطالعه بیشتر وفرضیه دقیقتر </a:t>
            </a:r>
            <a:endParaRPr lang="en-US" smtClean="0"/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به کمک اپیدمیولوژی آزمایشگاه و حضور در میدان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9-  اعمال تمهیدات پیشگیرانه و کنترلی</a:t>
            </a:r>
            <a:endParaRPr lang="en-US" smtClean="0"/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کوتاه میان وبلند مدت</a:t>
            </a:r>
          </a:p>
          <a:p>
            <a:pPr algn="r" rtl="1" eaLnBrk="1" hangingPunct="1"/>
            <a:r>
              <a:rPr lang="fa-IR" smtClean="0"/>
              <a:t>ممکن از از زمان مرحله اول برخی از این تمهیدات شروع شود و در طول زمان برحسب اطلاعات جدید تعدیل شود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10- گزارش دهی</a:t>
            </a:r>
            <a:endParaRPr lang="en-US" smtClean="0"/>
          </a:p>
        </p:txBody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/>
            <a:r>
              <a:rPr lang="fa-IR" smtClean="0"/>
              <a:t>به رسانه ها </a:t>
            </a:r>
          </a:p>
          <a:p>
            <a:pPr algn="r" rtl="1" eaLnBrk="1" hangingPunct="1"/>
            <a:r>
              <a:rPr lang="fa-IR" smtClean="0"/>
              <a:t>مردم</a:t>
            </a:r>
          </a:p>
          <a:p>
            <a:pPr algn="r" rtl="1" eaLnBrk="1" hangingPunct="1"/>
            <a:r>
              <a:rPr lang="fa-IR" smtClean="0"/>
              <a:t>مقامات بالاتر اداری و سازمان های مرتبط</a:t>
            </a:r>
          </a:p>
          <a:p>
            <a:pPr algn="r" rtl="1" eaLnBrk="1" hangingPunct="1"/>
            <a:r>
              <a:rPr lang="fa-IR" smtClean="0"/>
              <a:t>گزارش به سطوح پایینتر وهمطراز نظام سلامت</a:t>
            </a:r>
          </a:p>
          <a:p>
            <a:pPr algn="r" rtl="1" eaLnBrk="1" hangingPunct="1"/>
            <a:r>
              <a:rPr lang="fa-IR" smtClean="0"/>
              <a:t>برای گزارش دهی و فرد مسئول از ابتدا تا تهیه گزارش نهایی باید برنامه ریزی کرد.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latin typeface="Arial Black" pitchFamily="34" charset="0"/>
              </a:rPr>
              <a:t>شرایط وقوع اپیدمی بیماریهای روده ای</a:t>
            </a:r>
            <a:r>
              <a:rPr lang="fa-IR" b="1" dirty="0">
                <a:solidFill>
                  <a:srgbClr val="FF0000"/>
                </a:solidFill>
                <a:latin typeface="Arial Black" pitchFamily="34" charset="0"/>
              </a:rPr>
              <a:t>:</a:t>
            </a:r>
            <a:endParaRPr lang="en-US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05000"/>
            <a:ext cx="7377112" cy="4238625"/>
          </a:xfrm>
        </p:spPr>
        <p:txBody>
          <a:bodyPr>
            <a:normAutofit/>
          </a:bodyPr>
          <a:lstStyle/>
          <a:p>
            <a:pPr marL="609600" indent="-609600" algn="just" rtl="1">
              <a:buFont typeface="Wingdings" pitchFamily="2" charset="2"/>
              <a:buNone/>
            </a:pPr>
            <a:r>
              <a:rPr lang="fa-IR" sz="2800" b="1" dirty="0"/>
              <a:t>سه شرط لازم برای وقوع اپیدمی وجود دارد که میبایست همزمان با یکد یگرحضور داشته باشند:</a:t>
            </a:r>
          </a:p>
          <a:p>
            <a:pPr marL="609600" indent="-609600" algn="just" rtl="1">
              <a:buFont typeface="Wingdings" pitchFamily="2" charset="2"/>
              <a:buNone/>
            </a:pPr>
            <a:r>
              <a:rPr lang="fa-IR" sz="2800" b="1" dirty="0">
                <a:solidFill>
                  <a:srgbClr val="FF0000"/>
                </a:solidFill>
              </a:rPr>
              <a:t>1- مخزن </a:t>
            </a:r>
            <a:r>
              <a:rPr lang="fa-IR" sz="2800" b="1" dirty="0" smtClean="0">
                <a:solidFill>
                  <a:srgbClr val="FF0000"/>
                </a:solidFill>
              </a:rPr>
              <a:t>بیماری ( حامل سالم – فرد سالم)</a:t>
            </a:r>
            <a:endParaRPr lang="fa-IR" sz="2800" b="1" dirty="0">
              <a:solidFill>
                <a:srgbClr val="FF0000"/>
              </a:solidFill>
            </a:endParaRPr>
          </a:p>
          <a:p>
            <a:pPr marL="609600" indent="-609600" algn="just" rtl="1">
              <a:buFont typeface="Wingdings" pitchFamily="2" charset="2"/>
              <a:buNone/>
            </a:pPr>
            <a:r>
              <a:rPr lang="fa-IR" sz="2800" b="1" dirty="0">
                <a:solidFill>
                  <a:srgbClr val="FF0000"/>
                </a:solidFill>
              </a:rPr>
              <a:t>2- </a:t>
            </a:r>
            <a:r>
              <a:rPr lang="fa-IR" sz="2800" b="1" dirty="0" smtClean="0">
                <a:solidFill>
                  <a:srgbClr val="FF0000"/>
                </a:solidFill>
              </a:rPr>
              <a:t>محیط</a:t>
            </a:r>
            <a:r>
              <a:rPr lang="fa-IR" sz="2800" b="1" dirty="0" smtClean="0"/>
              <a:t> </a:t>
            </a:r>
            <a:r>
              <a:rPr lang="fa-IR" sz="2800" b="1" dirty="0"/>
              <a:t>یا بعبارت دیگر آسیب پذیری آن، بدیل مشکلات ساختاری و عدم کنترل صحیح و بموقع.</a:t>
            </a:r>
          </a:p>
          <a:p>
            <a:pPr marL="609600" indent="-609600" algn="just" rtl="1">
              <a:buFont typeface="Wingdings" pitchFamily="2" charset="2"/>
              <a:buNone/>
            </a:pPr>
            <a:r>
              <a:rPr lang="fa-IR" sz="2800" b="1" dirty="0">
                <a:solidFill>
                  <a:srgbClr val="FF0000"/>
                </a:solidFill>
              </a:rPr>
              <a:t>3- </a:t>
            </a:r>
            <a:r>
              <a:rPr lang="fa-IR" sz="2800" b="1" dirty="0" smtClean="0">
                <a:solidFill>
                  <a:srgbClr val="FF0000"/>
                </a:solidFill>
              </a:rPr>
              <a:t>ميزبان </a:t>
            </a:r>
            <a:r>
              <a:rPr lang="fa-IR" sz="2800" b="1" dirty="0" smtClean="0"/>
              <a:t>با </a:t>
            </a:r>
            <a:r>
              <a:rPr lang="fa-IR" sz="2800" b="1" dirty="0"/>
              <a:t>رفتارهای غیر بهداشتی و سطح پائین آگاهیهای بهداشتی.      </a:t>
            </a:r>
            <a:endParaRPr lang="fa-IR" sz="2800" b="1" dirty="0" smtClean="0"/>
          </a:p>
          <a:p>
            <a:pPr marL="609600" indent="-609600" algn="just" rtl="1">
              <a:buFont typeface="Wingdings" pitchFamily="2" charset="2"/>
              <a:buNone/>
            </a:pPr>
            <a:r>
              <a:rPr lang="fa-IR" sz="2800" b="1" dirty="0" smtClean="0"/>
              <a:t>( مثلث اپيدميولوژيک را فراموش نکنيد)                                  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utoUpdateAnimBg="0"/>
      <p:bldP spid="91139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7772400" cy="981075"/>
          </a:xfrm>
        </p:spPr>
        <p:txBody>
          <a:bodyPr>
            <a:noAutofit/>
          </a:bodyPr>
          <a:lstStyle/>
          <a:p>
            <a:pPr algn="r"/>
            <a:r>
              <a:rPr lang="fa-IR" sz="4000" b="1" dirty="0" smtClean="0">
                <a:solidFill>
                  <a:srgbClr val="FF0066"/>
                </a:solidFill>
              </a:rPr>
              <a:t> مدل انتقال بيماريها</a:t>
            </a:r>
            <a:endParaRPr lang="en-US" sz="4000" b="1" dirty="0">
              <a:solidFill>
                <a:srgbClr val="FF0066"/>
              </a:solidFill>
            </a:endParaRP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0" y="90805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a-IR" sz="3600" dirty="0" smtClean="0">
                <a:solidFill>
                  <a:srgbClr val="FF0066"/>
                </a:solidFill>
              </a:rPr>
              <a:t>   الف </a:t>
            </a:r>
            <a:r>
              <a:rPr lang="ar-SA" sz="3600" b="1" dirty="0">
                <a:solidFill>
                  <a:srgbClr val="FF0066"/>
                </a:solidFill>
              </a:rPr>
              <a:t>–</a:t>
            </a:r>
            <a:r>
              <a:rPr lang="fa-IR" sz="3600" b="1" dirty="0"/>
              <a:t> </a:t>
            </a:r>
            <a:r>
              <a:rPr lang="fa-IR" sz="3600" b="1" dirty="0">
                <a:solidFill>
                  <a:srgbClr val="FF0066"/>
                </a:solidFill>
              </a:rPr>
              <a:t>انتقال مستقیم</a:t>
            </a:r>
            <a:r>
              <a:rPr lang="fa-IR" sz="3600" b="1" dirty="0"/>
              <a:t> </a:t>
            </a:r>
            <a:r>
              <a:rPr lang="fa-IR" sz="3600" b="1" dirty="0" smtClean="0"/>
              <a:t>:</a:t>
            </a:r>
            <a:endParaRPr lang="fa-IR" sz="3600" b="1" dirty="0"/>
          </a:p>
          <a:p>
            <a:pPr algn="r">
              <a:spcBef>
                <a:spcPct val="50000"/>
              </a:spcBef>
            </a:pPr>
            <a:r>
              <a:rPr lang="fa-IR" sz="3600" b="1" dirty="0" smtClean="0">
                <a:solidFill>
                  <a:srgbClr val="FF0066"/>
                </a:solidFill>
              </a:rPr>
              <a:t>ب </a:t>
            </a:r>
            <a:r>
              <a:rPr lang="ar-SA" sz="3600" b="1" dirty="0">
                <a:solidFill>
                  <a:srgbClr val="FF0066"/>
                </a:solidFill>
              </a:rPr>
              <a:t>–</a:t>
            </a:r>
            <a:r>
              <a:rPr lang="fa-IR" sz="3600" b="1" dirty="0">
                <a:solidFill>
                  <a:srgbClr val="FF0066"/>
                </a:solidFill>
              </a:rPr>
              <a:t> انتقال </a:t>
            </a:r>
            <a:r>
              <a:rPr lang="fa-IR" sz="3600" b="1" dirty="0" smtClean="0">
                <a:solidFill>
                  <a:srgbClr val="FF0066"/>
                </a:solidFill>
              </a:rPr>
              <a:t>غير مستقيم</a:t>
            </a:r>
            <a:r>
              <a:rPr lang="fa-IR" sz="3600" b="1" dirty="0" smtClean="0"/>
              <a:t>:  </a:t>
            </a:r>
          </a:p>
          <a:p>
            <a:pPr algn="r">
              <a:spcBef>
                <a:spcPct val="50000"/>
              </a:spcBef>
            </a:pPr>
            <a:r>
              <a:rPr lang="fa-IR" sz="3600" b="1" dirty="0" smtClean="0"/>
              <a:t>        1- وسايل مشترک  </a:t>
            </a:r>
          </a:p>
          <a:p>
            <a:pPr algn="r">
              <a:spcBef>
                <a:spcPct val="50000"/>
              </a:spcBef>
            </a:pPr>
            <a:r>
              <a:rPr lang="fa-IR" sz="3600" b="1" dirty="0"/>
              <a:t> </a:t>
            </a:r>
            <a:r>
              <a:rPr lang="fa-IR" sz="3600" b="1" dirty="0" smtClean="0"/>
              <a:t>      - </a:t>
            </a:r>
            <a:r>
              <a:rPr lang="fa-IR" sz="2400" b="1" dirty="0" smtClean="0"/>
              <a:t>يکبار مواجهه  - چندين بار مواجهه – مواجهه دائمي</a:t>
            </a:r>
            <a:r>
              <a:rPr lang="fa-IR" sz="3200" b="1" dirty="0" smtClean="0"/>
              <a:t>   </a:t>
            </a:r>
            <a:endParaRPr lang="fa-IR" sz="3600" b="1" dirty="0" smtClean="0"/>
          </a:p>
          <a:p>
            <a:pPr algn="r">
              <a:spcBef>
                <a:spcPct val="50000"/>
              </a:spcBef>
            </a:pPr>
            <a:r>
              <a:rPr lang="fa-IR" sz="3600" b="1" dirty="0" smtClean="0"/>
              <a:t>       2 - ناقل</a:t>
            </a:r>
            <a:endParaRPr lang="fa-IR" sz="3600" b="1" dirty="0">
              <a:solidFill>
                <a:srgbClr val="FF0066"/>
              </a:solidFill>
            </a:endParaRPr>
          </a:p>
          <a:p>
            <a:pPr algn="r">
              <a:spcBef>
                <a:spcPct val="50000"/>
              </a:spcBef>
            </a:pPr>
            <a:endParaRPr lang="fa-IR" sz="3600" b="1" dirty="0">
              <a:solidFill>
                <a:srgbClr val="FF0066"/>
              </a:solidFill>
            </a:endParaRPr>
          </a:p>
          <a:p>
            <a:pPr algn="r">
              <a:spcBef>
                <a:spcPct val="50000"/>
              </a:spcBef>
            </a:pPr>
            <a:endParaRPr lang="en-US" sz="3600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983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42918" y="285728"/>
            <a:ext cx="8686800" cy="838200"/>
          </a:xfrm>
        </p:spPr>
        <p:txBody>
          <a:bodyPr/>
          <a:lstStyle/>
          <a:p>
            <a:pPr algn="ctr" rtl="1" eaLnBrk="1" fontAlgn="auto" hangingPunct="1">
              <a:spcAft>
                <a:spcPts val="1200"/>
              </a:spcAft>
              <a:buClr>
                <a:srgbClr val="C00000"/>
              </a:buClr>
              <a:defRPr/>
            </a:pPr>
            <a:r>
              <a:rPr lang="fa-IR" b="1" dirty="0" smtClean="0">
                <a:cs typeface="B Zar" pitchFamily="2" charset="-78"/>
              </a:rPr>
              <a:t>مراحل پاسخ به همه گیری</a:t>
            </a:r>
            <a:endParaRPr lang="en-US" b="1" dirty="0" smtClean="0">
              <a:cs typeface="B Zar" pitchFamily="2" charset="-78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7839075" cy="4525962"/>
          </a:xfrm>
        </p:spPr>
        <p:txBody>
          <a:bodyPr/>
          <a:lstStyle/>
          <a:p>
            <a:pPr algn="just" rtl="1" eaLnBrk="1" hangingPunct="1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fa-IR" smtClean="0">
                <a:cs typeface="B Zar" pitchFamily="2" charset="-78"/>
              </a:rPr>
              <a:t>کشف آگاهانه و منظم رویدادهای همه گیری</a:t>
            </a:r>
          </a:p>
          <a:p>
            <a:pPr algn="just" rtl="1" eaLnBrk="1" hangingPunct="1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fa-IR" smtClean="0">
                <a:cs typeface="B Zar" pitchFamily="2" charset="-78"/>
              </a:rPr>
              <a:t>رسیدگی و تائید رویداد</a:t>
            </a:r>
          </a:p>
          <a:p>
            <a:pPr algn="just" rtl="1" eaLnBrk="1" hangingPunct="1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fa-IR" smtClean="0">
                <a:cs typeface="B Zar" pitchFamily="2" charset="-78"/>
              </a:rPr>
              <a:t>مدیریت اطلاعات و انتشار آن</a:t>
            </a:r>
          </a:p>
          <a:p>
            <a:pPr algn="just" rtl="1" eaLnBrk="1" hangingPunct="1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fa-IR" smtClean="0">
                <a:cs typeface="B Zar" pitchFamily="2" charset="-78"/>
              </a:rPr>
              <a:t>آماده باش در زمان مناسب</a:t>
            </a:r>
          </a:p>
          <a:p>
            <a:pPr algn="just" rtl="1" eaLnBrk="1" hangingPunct="1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fa-IR" smtClean="0">
                <a:cs typeface="B Zar" pitchFamily="2" charset="-78"/>
              </a:rPr>
              <a:t>واکنش سریع و هماهنگ</a:t>
            </a:r>
          </a:p>
          <a:p>
            <a:pPr algn="just" rtl="1" eaLnBrk="1" hangingPunct="1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fa-IR" smtClean="0">
                <a:cs typeface="B Zar" pitchFamily="2" charset="-78"/>
              </a:rPr>
              <a:t>تدارکات لازم جهت واکنش</a:t>
            </a:r>
            <a:endParaRPr lang="en-US" smtClean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sz="4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هدف اولیه در فاز حاد بحران:</a:t>
            </a:r>
            <a:r>
              <a:rPr lang="fa-IR" sz="4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/>
            </a:r>
            <a:br>
              <a:rPr lang="fa-IR" sz="4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</a:br>
            <a:r>
              <a:rPr lang="ar-SA" sz="4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برقراری نظام مراقبت/ هشدار سریع</a:t>
            </a:r>
            <a:endParaRPr lang="en-US" sz="44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11363"/>
            <a:ext cx="8229600" cy="4770437"/>
          </a:xfrm>
        </p:spPr>
        <p:txBody>
          <a:bodyPr>
            <a:normAutofit fontScale="92500" lnSpcReduction="20000"/>
          </a:bodyPr>
          <a:lstStyle/>
          <a:p>
            <a:pPr marL="274320" indent="-274320" algn="just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0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کشف فوری بیماریهای مستعد همه گیری در جمعیت بحران زده و پاسخ فوری به آن</a:t>
            </a:r>
            <a:endParaRPr lang="en-US" sz="3000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just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sz="3000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just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0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توجه: بیماریهای واگیر و غیر واگیر آندمیک (بومی) </a:t>
            </a:r>
            <a:r>
              <a:rPr lang="fa-IR" sz="30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را  در نظر بگيريد</a:t>
            </a:r>
            <a:endParaRPr lang="en-US" sz="3000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just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sz="3000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just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0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در شرائط بحران نظام مراقبت </a:t>
            </a:r>
            <a:r>
              <a:rPr lang="fa-IR" sz="30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بر </a:t>
            </a:r>
            <a:r>
              <a:rPr lang="ar-SA" sz="30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بیماریهای </a:t>
            </a:r>
            <a:r>
              <a:rPr lang="fa-IR" sz="30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داراي وي‍ژگيهاي ذيل متمركز ميگردد :</a:t>
            </a:r>
          </a:p>
          <a:p>
            <a:pPr marL="640080" lvl="1" indent="-246888" algn="just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fa-IR" sz="2600" b="1" i="1" u="sng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قابليت </a:t>
            </a:r>
            <a:r>
              <a:rPr lang="ar-SA" sz="2600" b="1" i="1" u="sng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همه گیری</a:t>
            </a:r>
            <a:r>
              <a:rPr lang="fa-IR" sz="2600" b="1" i="1" u="sng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و </a:t>
            </a:r>
            <a:r>
              <a:rPr lang="ar-SA" sz="2600" b="1" i="1" u="sng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ایجاد مرگ و میر قابل توجه </a:t>
            </a:r>
            <a:r>
              <a:rPr lang="ar-SA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در جمعیت بحران زده </a:t>
            </a:r>
            <a:r>
              <a:rPr lang="fa-IR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(</a:t>
            </a:r>
            <a:r>
              <a:rPr lang="ar-SA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بصورت اولویت بندی شده</a:t>
            </a:r>
            <a:r>
              <a:rPr lang="fa-IR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)</a:t>
            </a:r>
            <a:endParaRPr lang="en-US" sz="2600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640080" lvl="1" indent="-246888" algn="just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اولویت باید به</a:t>
            </a:r>
            <a:r>
              <a:rPr lang="fa-IR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sz="2600" b="1" i="1" u="sng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بیماریهای واگیری که پیشگیری مؤثر برای آنها </a:t>
            </a:r>
            <a:r>
              <a:rPr lang="fa-IR" sz="2600" b="1" i="1" u="sng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ممكن </a:t>
            </a:r>
            <a:r>
              <a:rPr lang="ar-SA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باشد</a:t>
            </a:r>
            <a:r>
              <a:rPr lang="fa-IR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، استوار گردد (</a:t>
            </a:r>
            <a:r>
              <a:rPr lang="ar-SA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بدلیل چالش های تدارکاتی و </a:t>
            </a:r>
            <a:r>
              <a:rPr lang="fa-IR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كمبود</a:t>
            </a:r>
            <a:r>
              <a:rPr lang="ar-SA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هماهنگی های بین بخشی و فرا بخشی</a:t>
            </a:r>
            <a:r>
              <a:rPr lang="fa-IR" sz="2600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)</a:t>
            </a:r>
            <a:endParaRPr lang="en-US" sz="2600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just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algn="ctr" rtl="1" fontAlgn="auto">
              <a:spcAft>
                <a:spcPts val="0"/>
              </a:spcAft>
              <a:defRPr/>
            </a:pPr>
            <a:r>
              <a:rPr lang="fa-IR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ويژگيهاي</a:t>
            </a:r>
            <a:r>
              <a:rPr lang="ar-SA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نظام مراقبت</a:t>
            </a:r>
            <a:r>
              <a:rPr lang="fa-IR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/ هشدار سریع</a:t>
            </a:r>
            <a:endParaRPr lang="en-US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rtl="1"/>
            <a:endParaRPr lang="fa-IR" smtClean="0">
              <a:ea typeface="Majalla UI"/>
              <a:cs typeface="B Zar" pitchFamily="2" charset="-78"/>
            </a:endParaRPr>
          </a:p>
          <a:p>
            <a:pPr algn="ctr" rtl="1"/>
            <a:r>
              <a:rPr lang="ar-SA" sz="3600" b="1" smtClean="0">
                <a:latin typeface="Arial" pitchFamily="34" charset="0"/>
                <a:ea typeface="Majalla UI"/>
                <a:cs typeface="B Zar" pitchFamily="2" charset="-78"/>
              </a:rPr>
              <a:t>این نظام بایستی</a:t>
            </a:r>
            <a:r>
              <a:rPr lang="fa-IR" sz="3600" b="1" smtClean="0">
                <a:latin typeface="Arial" pitchFamily="34" charset="0"/>
                <a:ea typeface="Majalla UI"/>
                <a:cs typeface="B Zar" pitchFamily="2" charset="-78"/>
              </a:rPr>
              <a:t>:</a:t>
            </a:r>
          </a:p>
          <a:p>
            <a:pPr algn="r" rtl="1"/>
            <a:r>
              <a:rPr lang="ar-SA" smtClean="0">
                <a:ea typeface="Majalla UI"/>
                <a:cs typeface="B Zar" pitchFamily="2" charset="-78"/>
              </a:rPr>
              <a:t> </a:t>
            </a:r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ساده</a:t>
            </a:r>
            <a:endParaRPr lang="fa-IR" b="1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algn="r" rtl="1"/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حساس</a:t>
            </a:r>
            <a:endParaRPr lang="fa-IR" b="1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algn="r" rtl="1"/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فراگیر</a:t>
            </a:r>
            <a:endParaRPr lang="fa-IR" b="1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algn="r" rtl="1"/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قادر باشد پاسخ بهنگام برای پیشگیری از مرگ و میر را فراهم نماید</a:t>
            </a:r>
            <a:endParaRPr lang="en-US" b="1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endParaRPr lang="en-US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endParaRPr lang="fa-IR">
              <a:latin typeface="Times New Roman" pitchFamily="18" charset="0"/>
              <a:cs typeface="Yagut" pitchFamily="2" charset="-78"/>
            </a:endParaRPr>
          </a:p>
        </p:txBody>
      </p:sp>
      <p:pic>
        <p:nvPicPr>
          <p:cNvPr id="61443" name="Picture 3" descr="whatn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33813"/>
            <a:ext cx="21240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419475" y="76200"/>
            <a:ext cx="5791200" cy="4495800"/>
            <a:chOff x="2154" y="48"/>
            <a:chExt cx="3648" cy="2832"/>
          </a:xfrm>
        </p:grpSpPr>
        <p:sp>
          <p:nvSpPr>
            <p:cNvPr id="22536" name="AutoShape 5"/>
            <p:cNvSpPr>
              <a:spLocks noChangeArrowheads="1"/>
            </p:cNvSpPr>
            <p:nvPr/>
          </p:nvSpPr>
          <p:spPr bwMode="auto">
            <a:xfrm>
              <a:off x="2154" y="48"/>
              <a:ext cx="3648" cy="2832"/>
            </a:xfrm>
            <a:prstGeom prst="cloudCallout">
              <a:avLst>
                <a:gd name="adj1" fmla="val -83551"/>
                <a:gd name="adj2" fmla="val 35486"/>
              </a:avLst>
            </a:prstGeom>
            <a:solidFill>
              <a:srgbClr val="CC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fa-IR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37" name="AutoShape 6"/>
            <p:cNvSpPr>
              <a:spLocks noChangeAspect="1" noChangeArrowheads="1" noTextEdit="1"/>
            </p:cNvSpPr>
            <p:nvPr/>
          </p:nvSpPr>
          <p:spPr bwMode="auto">
            <a:xfrm>
              <a:off x="3160" y="144"/>
              <a:ext cx="1160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717" y="455"/>
              <a:ext cx="86" cy="135"/>
              <a:chOff x="4253" y="1413"/>
              <a:chExt cx="86" cy="135"/>
            </a:xfrm>
          </p:grpSpPr>
          <p:sp>
            <p:nvSpPr>
              <p:cNvPr id="22586" name="Freeform 8"/>
              <p:cNvSpPr>
                <a:spLocks/>
              </p:cNvSpPr>
              <p:nvPr/>
            </p:nvSpPr>
            <p:spPr bwMode="auto">
              <a:xfrm>
                <a:off x="4253" y="1413"/>
                <a:ext cx="72" cy="133"/>
              </a:xfrm>
              <a:custGeom>
                <a:avLst/>
                <a:gdLst>
                  <a:gd name="T0" fmla="*/ 8 w 146"/>
                  <a:gd name="T1" fmla="*/ 15 h 401"/>
                  <a:gd name="T2" fmla="*/ 7 w 146"/>
                  <a:gd name="T3" fmla="*/ 12 h 401"/>
                  <a:gd name="T4" fmla="*/ 4 w 146"/>
                  <a:gd name="T5" fmla="*/ 10 h 401"/>
                  <a:gd name="T6" fmla="*/ 2 w 146"/>
                  <a:gd name="T7" fmla="*/ 8 h 401"/>
                  <a:gd name="T8" fmla="*/ 3 w 146"/>
                  <a:gd name="T9" fmla="*/ 6 h 401"/>
                  <a:gd name="T10" fmla="*/ 3 w 146"/>
                  <a:gd name="T11" fmla="*/ 5 h 401"/>
                  <a:gd name="T12" fmla="*/ 2 w 146"/>
                  <a:gd name="T13" fmla="*/ 3 h 401"/>
                  <a:gd name="T14" fmla="*/ 0 w 146"/>
                  <a:gd name="T15" fmla="*/ 1 h 401"/>
                  <a:gd name="T16" fmla="*/ 1 w 146"/>
                  <a:gd name="T17" fmla="*/ 0 h 401"/>
                  <a:gd name="T18" fmla="*/ 4 w 146"/>
                  <a:gd name="T19" fmla="*/ 0 h 401"/>
                  <a:gd name="T20" fmla="*/ 6 w 146"/>
                  <a:gd name="T21" fmla="*/ 0 h 401"/>
                  <a:gd name="T22" fmla="*/ 8 w 146"/>
                  <a:gd name="T23" fmla="*/ 1 h 401"/>
                  <a:gd name="T24" fmla="*/ 9 w 146"/>
                  <a:gd name="T25" fmla="*/ 2 h 401"/>
                  <a:gd name="T26" fmla="*/ 14 w 146"/>
                  <a:gd name="T27" fmla="*/ 4 h 401"/>
                  <a:gd name="T28" fmla="*/ 18 w 146"/>
                  <a:gd name="T29" fmla="*/ 7 h 401"/>
                  <a:gd name="T30" fmla="*/ 16 w 146"/>
                  <a:gd name="T31" fmla="*/ 11 h 401"/>
                  <a:gd name="T32" fmla="*/ 14 w 146"/>
                  <a:gd name="T33" fmla="*/ 15 h 401"/>
                  <a:gd name="T34" fmla="*/ 8 w 146"/>
                  <a:gd name="T35" fmla="*/ 15 h 4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6"/>
                  <a:gd name="T55" fmla="*/ 0 h 401"/>
                  <a:gd name="T56" fmla="*/ 146 w 146"/>
                  <a:gd name="T57" fmla="*/ 401 h 40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6" h="401">
                    <a:moveTo>
                      <a:pt x="66" y="401"/>
                    </a:moveTo>
                    <a:lnTo>
                      <a:pt x="57" y="320"/>
                    </a:lnTo>
                    <a:lnTo>
                      <a:pt x="33" y="269"/>
                    </a:lnTo>
                    <a:lnTo>
                      <a:pt x="20" y="208"/>
                    </a:lnTo>
                    <a:lnTo>
                      <a:pt x="27" y="155"/>
                    </a:lnTo>
                    <a:lnTo>
                      <a:pt x="31" y="123"/>
                    </a:lnTo>
                    <a:lnTo>
                      <a:pt x="20" y="73"/>
                    </a:lnTo>
                    <a:lnTo>
                      <a:pt x="0" y="34"/>
                    </a:lnTo>
                    <a:lnTo>
                      <a:pt x="12" y="6"/>
                    </a:lnTo>
                    <a:lnTo>
                      <a:pt x="33" y="0"/>
                    </a:lnTo>
                    <a:lnTo>
                      <a:pt x="55" y="6"/>
                    </a:lnTo>
                    <a:lnTo>
                      <a:pt x="67" y="28"/>
                    </a:lnTo>
                    <a:lnTo>
                      <a:pt x="78" y="45"/>
                    </a:lnTo>
                    <a:lnTo>
                      <a:pt x="117" y="120"/>
                    </a:lnTo>
                    <a:lnTo>
                      <a:pt x="146" y="192"/>
                    </a:lnTo>
                    <a:lnTo>
                      <a:pt x="135" y="285"/>
                    </a:lnTo>
                    <a:lnTo>
                      <a:pt x="119" y="401"/>
                    </a:lnTo>
                    <a:lnTo>
                      <a:pt x="66" y="401"/>
                    </a:lnTo>
                    <a:close/>
                  </a:path>
                </a:pathLst>
              </a:custGeom>
              <a:solidFill>
                <a:srgbClr val="FFE0C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  <p:sp>
            <p:nvSpPr>
              <p:cNvPr id="22587" name="Freeform 9"/>
              <p:cNvSpPr>
                <a:spLocks/>
              </p:cNvSpPr>
              <p:nvPr/>
            </p:nvSpPr>
            <p:spPr bwMode="auto">
              <a:xfrm>
                <a:off x="4265" y="1518"/>
                <a:ext cx="74" cy="30"/>
              </a:xfrm>
              <a:custGeom>
                <a:avLst/>
                <a:gdLst>
                  <a:gd name="T0" fmla="*/ 0 w 147"/>
                  <a:gd name="T1" fmla="*/ 0 h 88"/>
                  <a:gd name="T2" fmla="*/ 1 w 147"/>
                  <a:gd name="T3" fmla="*/ 3 h 88"/>
                  <a:gd name="T4" fmla="*/ 19 w 147"/>
                  <a:gd name="T5" fmla="*/ 3 h 88"/>
                  <a:gd name="T6" fmla="*/ 18 w 147"/>
                  <a:gd name="T7" fmla="*/ 0 h 88"/>
                  <a:gd name="T8" fmla="*/ 11 w 147"/>
                  <a:gd name="T9" fmla="*/ 0 h 88"/>
                  <a:gd name="T10" fmla="*/ 0 w 147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7"/>
                  <a:gd name="T19" fmla="*/ 0 h 88"/>
                  <a:gd name="T20" fmla="*/ 147 w 147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7" h="88">
                    <a:moveTo>
                      <a:pt x="0" y="0"/>
                    </a:moveTo>
                    <a:lnTo>
                      <a:pt x="7" y="88"/>
                    </a:lnTo>
                    <a:lnTo>
                      <a:pt x="147" y="88"/>
                    </a:lnTo>
                    <a:lnTo>
                      <a:pt x="140" y="0"/>
                    </a:lnTo>
                    <a:lnTo>
                      <a:pt x="87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</p:grpSp>
        <p:sp>
          <p:nvSpPr>
            <p:cNvPr id="22539" name="Freeform 10"/>
            <p:cNvSpPr>
              <a:spLocks/>
            </p:cNvSpPr>
            <p:nvPr/>
          </p:nvSpPr>
          <p:spPr bwMode="auto">
            <a:xfrm>
              <a:off x="3293" y="558"/>
              <a:ext cx="344" cy="418"/>
            </a:xfrm>
            <a:custGeom>
              <a:avLst/>
              <a:gdLst>
                <a:gd name="T0" fmla="*/ 5 w 688"/>
                <a:gd name="T1" fmla="*/ 8 h 1254"/>
                <a:gd name="T2" fmla="*/ 11 w 688"/>
                <a:gd name="T3" fmla="*/ 6 h 1254"/>
                <a:gd name="T4" fmla="*/ 39 w 688"/>
                <a:gd name="T5" fmla="*/ 2 h 1254"/>
                <a:gd name="T6" fmla="*/ 55 w 688"/>
                <a:gd name="T7" fmla="*/ 0 h 1254"/>
                <a:gd name="T8" fmla="*/ 61 w 688"/>
                <a:gd name="T9" fmla="*/ 0 h 1254"/>
                <a:gd name="T10" fmla="*/ 70 w 688"/>
                <a:gd name="T11" fmla="*/ 5 h 1254"/>
                <a:gd name="T12" fmla="*/ 75 w 688"/>
                <a:gd name="T13" fmla="*/ 11 h 1254"/>
                <a:gd name="T14" fmla="*/ 77 w 688"/>
                <a:gd name="T15" fmla="*/ 17 h 1254"/>
                <a:gd name="T16" fmla="*/ 77 w 688"/>
                <a:gd name="T17" fmla="*/ 27 h 1254"/>
                <a:gd name="T18" fmla="*/ 86 w 688"/>
                <a:gd name="T19" fmla="*/ 37 h 1254"/>
                <a:gd name="T20" fmla="*/ 85 w 688"/>
                <a:gd name="T21" fmla="*/ 41 h 1254"/>
                <a:gd name="T22" fmla="*/ 73 w 688"/>
                <a:gd name="T23" fmla="*/ 44 h 1254"/>
                <a:gd name="T24" fmla="*/ 40 w 688"/>
                <a:gd name="T25" fmla="*/ 46 h 1254"/>
                <a:gd name="T26" fmla="*/ 27 w 688"/>
                <a:gd name="T27" fmla="*/ 44 h 1254"/>
                <a:gd name="T28" fmla="*/ 21 w 688"/>
                <a:gd name="T29" fmla="*/ 36 h 1254"/>
                <a:gd name="T30" fmla="*/ 14 w 688"/>
                <a:gd name="T31" fmla="*/ 27 h 1254"/>
                <a:gd name="T32" fmla="*/ 3 w 688"/>
                <a:gd name="T33" fmla="*/ 23 h 1254"/>
                <a:gd name="T34" fmla="*/ 1 w 688"/>
                <a:gd name="T35" fmla="*/ 18 h 1254"/>
                <a:gd name="T36" fmla="*/ 0 w 688"/>
                <a:gd name="T37" fmla="*/ 12 h 1254"/>
                <a:gd name="T38" fmla="*/ 5 w 688"/>
                <a:gd name="T39" fmla="*/ 8 h 125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88"/>
                <a:gd name="T61" fmla="*/ 0 h 1254"/>
                <a:gd name="T62" fmla="*/ 688 w 688"/>
                <a:gd name="T63" fmla="*/ 1254 h 125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88" h="1254">
                  <a:moveTo>
                    <a:pt x="40" y="217"/>
                  </a:moveTo>
                  <a:lnTo>
                    <a:pt x="94" y="151"/>
                  </a:lnTo>
                  <a:lnTo>
                    <a:pt x="310" y="59"/>
                  </a:lnTo>
                  <a:lnTo>
                    <a:pt x="444" y="11"/>
                  </a:lnTo>
                  <a:lnTo>
                    <a:pt x="491" y="0"/>
                  </a:lnTo>
                  <a:lnTo>
                    <a:pt x="558" y="142"/>
                  </a:lnTo>
                  <a:lnTo>
                    <a:pt x="593" y="301"/>
                  </a:lnTo>
                  <a:lnTo>
                    <a:pt x="613" y="452"/>
                  </a:lnTo>
                  <a:lnTo>
                    <a:pt x="613" y="724"/>
                  </a:lnTo>
                  <a:lnTo>
                    <a:pt x="688" y="991"/>
                  </a:lnTo>
                  <a:lnTo>
                    <a:pt x="679" y="1115"/>
                  </a:lnTo>
                  <a:lnTo>
                    <a:pt x="579" y="1188"/>
                  </a:lnTo>
                  <a:lnTo>
                    <a:pt x="317" y="1254"/>
                  </a:lnTo>
                  <a:lnTo>
                    <a:pt x="223" y="1180"/>
                  </a:lnTo>
                  <a:lnTo>
                    <a:pt x="162" y="965"/>
                  </a:lnTo>
                  <a:lnTo>
                    <a:pt x="114" y="729"/>
                  </a:lnTo>
                  <a:lnTo>
                    <a:pt x="26" y="608"/>
                  </a:lnTo>
                  <a:lnTo>
                    <a:pt x="6" y="480"/>
                  </a:lnTo>
                  <a:lnTo>
                    <a:pt x="0" y="320"/>
                  </a:lnTo>
                  <a:lnTo>
                    <a:pt x="40" y="217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a-IR"/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3436" y="543"/>
              <a:ext cx="377" cy="458"/>
              <a:chOff x="3972" y="1501"/>
              <a:chExt cx="377" cy="458"/>
            </a:xfrm>
          </p:grpSpPr>
          <p:sp>
            <p:nvSpPr>
              <p:cNvPr id="22584" name="Freeform 12"/>
              <p:cNvSpPr>
                <a:spLocks/>
              </p:cNvSpPr>
              <p:nvPr/>
            </p:nvSpPr>
            <p:spPr bwMode="auto">
              <a:xfrm>
                <a:off x="3972" y="1501"/>
                <a:ext cx="377" cy="458"/>
              </a:xfrm>
              <a:custGeom>
                <a:avLst/>
                <a:gdLst>
                  <a:gd name="T0" fmla="*/ 0 w 755"/>
                  <a:gd name="T1" fmla="*/ 3 h 1374"/>
                  <a:gd name="T2" fmla="*/ 5 w 755"/>
                  <a:gd name="T3" fmla="*/ 6 h 1374"/>
                  <a:gd name="T4" fmla="*/ 12 w 755"/>
                  <a:gd name="T5" fmla="*/ 11 h 1374"/>
                  <a:gd name="T6" fmla="*/ 18 w 755"/>
                  <a:gd name="T7" fmla="*/ 17 h 1374"/>
                  <a:gd name="T8" fmla="*/ 24 w 755"/>
                  <a:gd name="T9" fmla="*/ 22 h 1374"/>
                  <a:gd name="T10" fmla="*/ 28 w 755"/>
                  <a:gd name="T11" fmla="*/ 27 h 1374"/>
                  <a:gd name="T12" fmla="*/ 34 w 755"/>
                  <a:gd name="T13" fmla="*/ 37 h 1374"/>
                  <a:gd name="T14" fmla="*/ 36 w 755"/>
                  <a:gd name="T15" fmla="*/ 40 h 1374"/>
                  <a:gd name="T16" fmla="*/ 39 w 755"/>
                  <a:gd name="T17" fmla="*/ 42 h 1374"/>
                  <a:gd name="T18" fmla="*/ 41 w 755"/>
                  <a:gd name="T19" fmla="*/ 44 h 1374"/>
                  <a:gd name="T20" fmla="*/ 60 w 755"/>
                  <a:gd name="T21" fmla="*/ 49 h 1374"/>
                  <a:gd name="T22" fmla="*/ 67 w 755"/>
                  <a:gd name="T23" fmla="*/ 51 h 1374"/>
                  <a:gd name="T24" fmla="*/ 66 w 755"/>
                  <a:gd name="T25" fmla="*/ 46 h 1374"/>
                  <a:gd name="T26" fmla="*/ 63 w 755"/>
                  <a:gd name="T27" fmla="*/ 41 h 1374"/>
                  <a:gd name="T28" fmla="*/ 59 w 755"/>
                  <a:gd name="T29" fmla="*/ 37 h 1374"/>
                  <a:gd name="T30" fmla="*/ 51 w 755"/>
                  <a:gd name="T31" fmla="*/ 32 h 1374"/>
                  <a:gd name="T32" fmla="*/ 46 w 755"/>
                  <a:gd name="T33" fmla="*/ 26 h 1374"/>
                  <a:gd name="T34" fmla="*/ 43 w 755"/>
                  <a:gd name="T35" fmla="*/ 17 h 1374"/>
                  <a:gd name="T36" fmla="*/ 54 w 755"/>
                  <a:gd name="T37" fmla="*/ 20 h 1374"/>
                  <a:gd name="T38" fmla="*/ 64 w 755"/>
                  <a:gd name="T39" fmla="*/ 23 h 1374"/>
                  <a:gd name="T40" fmla="*/ 75 w 755"/>
                  <a:gd name="T41" fmla="*/ 24 h 1374"/>
                  <a:gd name="T42" fmla="*/ 81 w 755"/>
                  <a:gd name="T43" fmla="*/ 25 h 1374"/>
                  <a:gd name="T44" fmla="*/ 86 w 755"/>
                  <a:gd name="T45" fmla="*/ 25 h 1374"/>
                  <a:gd name="T46" fmla="*/ 90 w 755"/>
                  <a:gd name="T47" fmla="*/ 23 h 1374"/>
                  <a:gd name="T48" fmla="*/ 93 w 755"/>
                  <a:gd name="T49" fmla="*/ 18 h 1374"/>
                  <a:gd name="T50" fmla="*/ 94 w 755"/>
                  <a:gd name="T51" fmla="*/ 15 h 1374"/>
                  <a:gd name="T52" fmla="*/ 94 w 755"/>
                  <a:gd name="T53" fmla="*/ 9 h 1374"/>
                  <a:gd name="T54" fmla="*/ 94 w 755"/>
                  <a:gd name="T55" fmla="*/ 4 h 1374"/>
                  <a:gd name="T56" fmla="*/ 79 w 755"/>
                  <a:gd name="T57" fmla="*/ 4 h 1374"/>
                  <a:gd name="T58" fmla="*/ 72 w 755"/>
                  <a:gd name="T59" fmla="*/ 3 h 1374"/>
                  <a:gd name="T60" fmla="*/ 71 w 755"/>
                  <a:gd name="T61" fmla="*/ 9 h 1374"/>
                  <a:gd name="T62" fmla="*/ 69 w 755"/>
                  <a:gd name="T63" fmla="*/ 11 h 1374"/>
                  <a:gd name="T64" fmla="*/ 59 w 755"/>
                  <a:gd name="T65" fmla="*/ 9 h 1374"/>
                  <a:gd name="T66" fmla="*/ 52 w 755"/>
                  <a:gd name="T67" fmla="*/ 6 h 1374"/>
                  <a:gd name="T68" fmla="*/ 40 w 755"/>
                  <a:gd name="T69" fmla="*/ 3 h 1374"/>
                  <a:gd name="T70" fmla="*/ 31 w 755"/>
                  <a:gd name="T71" fmla="*/ 1 h 1374"/>
                  <a:gd name="T72" fmla="*/ 22 w 755"/>
                  <a:gd name="T73" fmla="*/ 0 h 1374"/>
                  <a:gd name="T74" fmla="*/ 12 w 755"/>
                  <a:gd name="T75" fmla="*/ 2 h 1374"/>
                  <a:gd name="T76" fmla="*/ 0 w 755"/>
                  <a:gd name="T77" fmla="*/ 3 h 137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755"/>
                  <a:gd name="T118" fmla="*/ 0 h 1374"/>
                  <a:gd name="T119" fmla="*/ 755 w 755"/>
                  <a:gd name="T120" fmla="*/ 1374 h 1374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755" h="1374">
                    <a:moveTo>
                      <a:pt x="0" y="85"/>
                    </a:moveTo>
                    <a:lnTo>
                      <a:pt x="42" y="165"/>
                    </a:lnTo>
                    <a:lnTo>
                      <a:pt x="96" y="288"/>
                    </a:lnTo>
                    <a:lnTo>
                      <a:pt x="150" y="449"/>
                    </a:lnTo>
                    <a:lnTo>
                      <a:pt x="194" y="606"/>
                    </a:lnTo>
                    <a:lnTo>
                      <a:pt x="225" y="735"/>
                    </a:lnTo>
                    <a:lnTo>
                      <a:pt x="278" y="1001"/>
                    </a:lnTo>
                    <a:lnTo>
                      <a:pt x="294" y="1083"/>
                    </a:lnTo>
                    <a:lnTo>
                      <a:pt x="316" y="1135"/>
                    </a:lnTo>
                    <a:lnTo>
                      <a:pt x="335" y="1179"/>
                    </a:lnTo>
                    <a:lnTo>
                      <a:pt x="484" y="1317"/>
                    </a:lnTo>
                    <a:lnTo>
                      <a:pt x="539" y="1374"/>
                    </a:lnTo>
                    <a:lnTo>
                      <a:pt x="532" y="1233"/>
                    </a:lnTo>
                    <a:lnTo>
                      <a:pt x="507" y="1119"/>
                    </a:lnTo>
                    <a:lnTo>
                      <a:pt x="478" y="1000"/>
                    </a:lnTo>
                    <a:lnTo>
                      <a:pt x="411" y="852"/>
                    </a:lnTo>
                    <a:lnTo>
                      <a:pt x="369" y="690"/>
                    </a:lnTo>
                    <a:lnTo>
                      <a:pt x="349" y="449"/>
                    </a:lnTo>
                    <a:lnTo>
                      <a:pt x="437" y="542"/>
                    </a:lnTo>
                    <a:lnTo>
                      <a:pt x="519" y="618"/>
                    </a:lnTo>
                    <a:lnTo>
                      <a:pt x="600" y="655"/>
                    </a:lnTo>
                    <a:lnTo>
                      <a:pt x="653" y="672"/>
                    </a:lnTo>
                    <a:lnTo>
                      <a:pt x="694" y="663"/>
                    </a:lnTo>
                    <a:lnTo>
                      <a:pt x="721" y="618"/>
                    </a:lnTo>
                    <a:lnTo>
                      <a:pt x="748" y="490"/>
                    </a:lnTo>
                    <a:lnTo>
                      <a:pt x="755" y="396"/>
                    </a:lnTo>
                    <a:lnTo>
                      <a:pt x="755" y="238"/>
                    </a:lnTo>
                    <a:lnTo>
                      <a:pt x="755" y="107"/>
                    </a:lnTo>
                    <a:lnTo>
                      <a:pt x="632" y="111"/>
                    </a:lnTo>
                    <a:lnTo>
                      <a:pt x="579" y="94"/>
                    </a:lnTo>
                    <a:lnTo>
                      <a:pt x="572" y="243"/>
                    </a:lnTo>
                    <a:lnTo>
                      <a:pt x="559" y="289"/>
                    </a:lnTo>
                    <a:lnTo>
                      <a:pt x="478" y="234"/>
                    </a:lnTo>
                    <a:lnTo>
                      <a:pt x="423" y="170"/>
                    </a:lnTo>
                    <a:lnTo>
                      <a:pt x="321" y="94"/>
                    </a:lnTo>
                    <a:lnTo>
                      <a:pt x="248" y="28"/>
                    </a:lnTo>
                    <a:lnTo>
                      <a:pt x="182" y="0"/>
                    </a:lnTo>
                    <a:lnTo>
                      <a:pt x="100" y="45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  <p:sp>
            <p:nvSpPr>
              <p:cNvPr id="22585" name="Freeform 13"/>
              <p:cNvSpPr>
                <a:spLocks/>
              </p:cNvSpPr>
              <p:nvPr/>
            </p:nvSpPr>
            <p:spPr bwMode="auto">
              <a:xfrm>
                <a:off x="3997" y="1524"/>
                <a:ext cx="106" cy="277"/>
              </a:xfrm>
              <a:custGeom>
                <a:avLst/>
                <a:gdLst>
                  <a:gd name="T0" fmla="*/ 0 w 212"/>
                  <a:gd name="T1" fmla="*/ 0 h 832"/>
                  <a:gd name="T2" fmla="*/ 12 w 212"/>
                  <a:gd name="T3" fmla="*/ 2 h 832"/>
                  <a:gd name="T4" fmla="*/ 11 w 212"/>
                  <a:gd name="T5" fmla="*/ 6 h 832"/>
                  <a:gd name="T6" fmla="*/ 18 w 212"/>
                  <a:gd name="T7" fmla="*/ 6 h 832"/>
                  <a:gd name="T8" fmla="*/ 23 w 212"/>
                  <a:gd name="T9" fmla="*/ 13 h 832"/>
                  <a:gd name="T10" fmla="*/ 26 w 212"/>
                  <a:gd name="T11" fmla="*/ 20 h 832"/>
                  <a:gd name="T12" fmla="*/ 27 w 212"/>
                  <a:gd name="T13" fmla="*/ 27 h 832"/>
                  <a:gd name="T14" fmla="*/ 27 w 212"/>
                  <a:gd name="T15" fmla="*/ 31 h 83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2"/>
                  <a:gd name="T25" fmla="*/ 0 h 832"/>
                  <a:gd name="T26" fmla="*/ 212 w 212"/>
                  <a:gd name="T27" fmla="*/ 832 h 8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2" h="832">
                    <a:moveTo>
                      <a:pt x="0" y="0"/>
                    </a:moveTo>
                    <a:lnTo>
                      <a:pt x="93" y="57"/>
                    </a:lnTo>
                    <a:lnTo>
                      <a:pt x="84" y="157"/>
                    </a:lnTo>
                    <a:lnTo>
                      <a:pt x="143" y="161"/>
                    </a:lnTo>
                    <a:lnTo>
                      <a:pt x="180" y="341"/>
                    </a:lnTo>
                    <a:lnTo>
                      <a:pt x="201" y="535"/>
                    </a:lnTo>
                    <a:lnTo>
                      <a:pt x="210" y="719"/>
                    </a:lnTo>
                    <a:lnTo>
                      <a:pt x="212" y="832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</p:grpSp>
        <p:sp>
          <p:nvSpPr>
            <p:cNvPr id="22541" name="Freeform 14"/>
            <p:cNvSpPr>
              <a:spLocks/>
            </p:cNvSpPr>
            <p:nvPr/>
          </p:nvSpPr>
          <p:spPr bwMode="auto">
            <a:xfrm>
              <a:off x="3345" y="566"/>
              <a:ext cx="113" cy="85"/>
            </a:xfrm>
            <a:custGeom>
              <a:avLst/>
              <a:gdLst>
                <a:gd name="T0" fmla="*/ 3 w 226"/>
                <a:gd name="T1" fmla="*/ 3 h 257"/>
                <a:gd name="T2" fmla="*/ 0 w 226"/>
                <a:gd name="T3" fmla="*/ 5 h 257"/>
                <a:gd name="T4" fmla="*/ 13 w 226"/>
                <a:gd name="T5" fmla="*/ 9 h 257"/>
                <a:gd name="T6" fmla="*/ 17 w 226"/>
                <a:gd name="T7" fmla="*/ 4 h 257"/>
                <a:gd name="T8" fmla="*/ 28 w 226"/>
                <a:gd name="T9" fmla="*/ 7 h 257"/>
                <a:gd name="T10" fmla="*/ 28 w 226"/>
                <a:gd name="T11" fmla="*/ 2 h 257"/>
                <a:gd name="T12" fmla="*/ 21 w 226"/>
                <a:gd name="T13" fmla="*/ 0 h 257"/>
                <a:gd name="T14" fmla="*/ 3 w 226"/>
                <a:gd name="T15" fmla="*/ 3 h 2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6"/>
                <a:gd name="T25" fmla="*/ 0 h 257"/>
                <a:gd name="T26" fmla="*/ 226 w 226"/>
                <a:gd name="T27" fmla="*/ 257 h 2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6" h="257">
                  <a:moveTo>
                    <a:pt x="20" y="82"/>
                  </a:moveTo>
                  <a:lnTo>
                    <a:pt x="0" y="125"/>
                  </a:lnTo>
                  <a:lnTo>
                    <a:pt x="97" y="257"/>
                  </a:lnTo>
                  <a:lnTo>
                    <a:pt x="129" y="101"/>
                  </a:lnTo>
                  <a:lnTo>
                    <a:pt x="226" y="179"/>
                  </a:lnTo>
                  <a:lnTo>
                    <a:pt x="222" y="44"/>
                  </a:lnTo>
                  <a:lnTo>
                    <a:pt x="162" y="0"/>
                  </a:lnTo>
                  <a:lnTo>
                    <a:pt x="20" y="82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a-IR"/>
            </a:p>
          </p:txBody>
        </p:sp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3737" y="148"/>
              <a:ext cx="527" cy="1218"/>
              <a:chOff x="4273" y="1106"/>
              <a:chExt cx="527" cy="1218"/>
            </a:xfrm>
          </p:grpSpPr>
          <p:grpSp>
            <p:nvGrpSpPr>
              <p:cNvPr id="6" name="Group 16"/>
              <p:cNvGrpSpPr>
                <a:grpSpLocks/>
              </p:cNvGrpSpPr>
              <p:nvPr/>
            </p:nvGrpSpPr>
            <p:grpSpPr bwMode="auto">
              <a:xfrm>
                <a:off x="4285" y="1106"/>
                <a:ext cx="515" cy="1218"/>
                <a:chOff x="4285" y="1106"/>
                <a:chExt cx="515" cy="1218"/>
              </a:xfrm>
            </p:grpSpPr>
            <p:sp>
              <p:nvSpPr>
                <p:cNvPr id="22582" name="Freeform 17"/>
                <p:cNvSpPr>
                  <a:spLocks/>
                </p:cNvSpPr>
                <p:nvPr/>
              </p:nvSpPr>
              <p:spPr bwMode="auto">
                <a:xfrm>
                  <a:off x="4285" y="1114"/>
                  <a:ext cx="50" cy="1210"/>
                </a:xfrm>
                <a:custGeom>
                  <a:avLst/>
                  <a:gdLst>
                    <a:gd name="T0" fmla="*/ 0 w 101"/>
                    <a:gd name="T1" fmla="*/ 0 h 3631"/>
                    <a:gd name="T2" fmla="*/ 6 w 101"/>
                    <a:gd name="T3" fmla="*/ 134 h 3631"/>
                    <a:gd name="T4" fmla="*/ 12 w 101"/>
                    <a:gd name="T5" fmla="*/ 134 h 3631"/>
                    <a:gd name="T6" fmla="*/ 6 w 101"/>
                    <a:gd name="T7" fmla="*/ 0 h 3631"/>
                    <a:gd name="T8" fmla="*/ 0 w 101"/>
                    <a:gd name="T9" fmla="*/ 0 h 36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"/>
                    <a:gd name="T16" fmla="*/ 0 h 3631"/>
                    <a:gd name="T17" fmla="*/ 101 w 101"/>
                    <a:gd name="T18" fmla="*/ 3631 h 36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" h="3631">
                      <a:moveTo>
                        <a:pt x="0" y="7"/>
                      </a:moveTo>
                      <a:lnTo>
                        <a:pt x="50" y="3631"/>
                      </a:lnTo>
                      <a:lnTo>
                        <a:pt x="101" y="3631"/>
                      </a:lnTo>
                      <a:lnTo>
                        <a:pt x="50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A050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83" name="Freeform 18"/>
                <p:cNvSpPr>
                  <a:spLocks/>
                </p:cNvSpPr>
                <p:nvPr/>
              </p:nvSpPr>
              <p:spPr bwMode="auto">
                <a:xfrm>
                  <a:off x="4310" y="1106"/>
                  <a:ext cx="490" cy="160"/>
                </a:xfrm>
                <a:custGeom>
                  <a:avLst/>
                  <a:gdLst>
                    <a:gd name="T0" fmla="*/ 0 w 979"/>
                    <a:gd name="T1" fmla="*/ 2 h 479"/>
                    <a:gd name="T2" fmla="*/ 10 w 979"/>
                    <a:gd name="T3" fmla="*/ 0 h 479"/>
                    <a:gd name="T4" fmla="*/ 16 w 979"/>
                    <a:gd name="T5" fmla="*/ 0 h 479"/>
                    <a:gd name="T6" fmla="*/ 23 w 979"/>
                    <a:gd name="T7" fmla="*/ 0 h 479"/>
                    <a:gd name="T8" fmla="*/ 30 w 979"/>
                    <a:gd name="T9" fmla="*/ 0 h 479"/>
                    <a:gd name="T10" fmla="*/ 38 w 979"/>
                    <a:gd name="T11" fmla="*/ 0 h 479"/>
                    <a:gd name="T12" fmla="*/ 43 w 979"/>
                    <a:gd name="T13" fmla="*/ 1 h 479"/>
                    <a:gd name="T14" fmla="*/ 49 w 979"/>
                    <a:gd name="T15" fmla="*/ 1 h 479"/>
                    <a:gd name="T16" fmla="*/ 52 w 979"/>
                    <a:gd name="T17" fmla="*/ 2 h 479"/>
                    <a:gd name="T18" fmla="*/ 56 w 979"/>
                    <a:gd name="T19" fmla="*/ 2 h 479"/>
                    <a:gd name="T20" fmla="*/ 62 w 979"/>
                    <a:gd name="T21" fmla="*/ 4 h 479"/>
                    <a:gd name="T22" fmla="*/ 68 w 979"/>
                    <a:gd name="T23" fmla="*/ 4 h 479"/>
                    <a:gd name="T24" fmla="*/ 71 w 979"/>
                    <a:gd name="T25" fmla="*/ 4 h 479"/>
                    <a:gd name="T26" fmla="*/ 77 w 979"/>
                    <a:gd name="T27" fmla="*/ 4 h 479"/>
                    <a:gd name="T28" fmla="*/ 82 w 979"/>
                    <a:gd name="T29" fmla="*/ 3 h 479"/>
                    <a:gd name="T30" fmla="*/ 87 w 979"/>
                    <a:gd name="T31" fmla="*/ 3 h 479"/>
                    <a:gd name="T32" fmla="*/ 95 w 979"/>
                    <a:gd name="T33" fmla="*/ 2 h 479"/>
                    <a:gd name="T34" fmla="*/ 104 w 979"/>
                    <a:gd name="T35" fmla="*/ 2 h 479"/>
                    <a:gd name="T36" fmla="*/ 114 w 979"/>
                    <a:gd name="T37" fmla="*/ 4 h 479"/>
                    <a:gd name="T38" fmla="*/ 123 w 979"/>
                    <a:gd name="T39" fmla="*/ 5 h 479"/>
                    <a:gd name="T40" fmla="*/ 114 w 979"/>
                    <a:gd name="T41" fmla="*/ 8 h 479"/>
                    <a:gd name="T42" fmla="*/ 106 w 979"/>
                    <a:gd name="T43" fmla="*/ 10 h 479"/>
                    <a:gd name="T44" fmla="*/ 113 w 979"/>
                    <a:gd name="T45" fmla="*/ 13 h 479"/>
                    <a:gd name="T46" fmla="*/ 122 w 979"/>
                    <a:gd name="T47" fmla="*/ 15 h 479"/>
                    <a:gd name="T48" fmla="*/ 115 w 979"/>
                    <a:gd name="T49" fmla="*/ 16 h 479"/>
                    <a:gd name="T50" fmla="*/ 103 w 979"/>
                    <a:gd name="T51" fmla="*/ 17 h 479"/>
                    <a:gd name="T52" fmla="*/ 91 w 979"/>
                    <a:gd name="T53" fmla="*/ 18 h 479"/>
                    <a:gd name="T54" fmla="*/ 77 w 979"/>
                    <a:gd name="T55" fmla="*/ 18 h 479"/>
                    <a:gd name="T56" fmla="*/ 67 w 979"/>
                    <a:gd name="T57" fmla="*/ 18 h 479"/>
                    <a:gd name="T58" fmla="*/ 58 w 979"/>
                    <a:gd name="T59" fmla="*/ 17 h 479"/>
                    <a:gd name="T60" fmla="*/ 52 w 979"/>
                    <a:gd name="T61" fmla="*/ 16 h 479"/>
                    <a:gd name="T62" fmla="*/ 44 w 979"/>
                    <a:gd name="T63" fmla="*/ 14 h 479"/>
                    <a:gd name="T64" fmla="*/ 39 w 979"/>
                    <a:gd name="T65" fmla="*/ 13 h 479"/>
                    <a:gd name="T66" fmla="*/ 32 w 979"/>
                    <a:gd name="T67" fmla="*/ 13 h 479"/>
                    <a:gd name="T68" fmla="*/ 27 w 979"/>
                    <a:gd name="T69" fmla="*/ 13 h 479"/>
                    <a:gd name="T70" fmla="*/ 21 w 979"/>
                    <a:gd name="T71" fmla="*/ 14 h 479"/>
                    <a:gd name="T72" fmla="*/ 15 w 979"/>
                    <a:gd name="T73" fmla="*/ 14 h 479"/>
                    <a:gd name="T74" fmla="*/ 10 w 979"/>
                    <a:gd name="T75" fmla="*/ 15 h 479"/>
                    <a:gd name="T76" fmla="*/ 0 w 979"/>
                    <a:gd name="T77" fmla="*/ 17 h 479"/>
                    <a:gd name="T78" fmla="*/ 4 w 979"/>
                    <a:gd name="T79" fmla="*/ 15 h 479"/>
                    <a:gd name="T80" fmla="*/ 5 w 979"/>
                    <a:gd name="T81" fmla="*/ 13 h 479"/>
                    <a:gd name="T82" fmla="*/ 6 w 979"/>
                    <a:gd name="T83" fmla="*/ 10 h 479"/>
                    <a:gd name="T84" fmla="*/ 6 w 979"/>
                    <a:gd name="T85" fmla="*/ 7 h 479"/>
                    <a:gd name="T86" fmla="*/ 4 w 979"/>
                    <a:gd name="T87" fmla="*/ 4 h 479"/>
                    <a:gd name="T88" fmla="*/ 0 w 979"/>
                    <a:gd name="T89" fmla="*/ 2 h 479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79"/>
                    <a:gd name="T136" fmla="*/ 0 h 479"/>
                    <a:gd name="T137" fmla="*/ 979 w 979"/>
                    <a:gd name="T138" fmla="*/ 479 h 479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79" h="479">
                      <a:moveTo>
                        <a:pt x="0" y="44"/>
                      </a:moveTo>
                      <a:lnTo>
                        <a:pt x="75" y="13"/>
                      </a:lnTo>
                      <a:lnTo>
                        <a:pt x="127" y="7"/>
                      </a:lnTo>
                      <a:lnTo>
                        <a:pt x="184" y="2"/>
                      </a:lnTo>
                      <a:lnTo>
                        <a:pt x="239" y="0"/>
                      </a:lnTo>
                      <a:lnTo>
                        <a:pt x="303" y="5"/>
                      </a:lnTo>
                      <a:lnTo>
                        <a:pt x="344" y="16"/>
                      </a:lnTo>
                      <a:lnTo>
                        <a:pt x="387" y="32"/>
                      </a:lnTo>
                      <a:lnTo>
                        <a:pt x="411" y="44"/>
                      </a:lnTo>
                      <a:lnTo>
                        <a:pt x="447" y="67"/>
                      </a:lnTo>
                      <a:lnTo>
                        <a:pt x="496" y="105"/>
                      </a:lnTo>
                      <a:lnTo>
                        <a:pt x="541" y="116"/>
                      </a:lnTo>
                      <a:lnTo>
                        <a:pt x="565" y="116"/>
                      </a:lnTo>
                      <a:lnTo>
                        <a:pt x="610" y="108"/>
                      </a:lnTo>
                      <a:lnTo>
                        <a:pt x="651" y="89"/>
                      </a:lnTo>
                      <a:lnTo>
                        <a:pt x="694" y="73"/>
                      </a:lnTo>
                      <a:lnTo>
                        <a:pt x="755" y="62"/>
                      </a:lnTo>
                      <a:lnTo>
                        <a:pt x="827" y="62"/>
                      </a:lnTo>
                      <a:lnTo>
                        <a:pt x="905" y="97"/>
                      </a:lnTo>
                      <a:lnTo>
                        <a:pt x="979" y="145"/>
                      </a:lnTo>
                      <a:lnTo>
                        <a:pt x="905" y="212"/>
                      </a:lnTo>
                      <a:lnTo>
                        <a:pt x="848" y="269"/>
                      </a:lnTo>
                      <a:lnTo>
                        <a:pt x="897" y="339"/>
                      </a:lnTo>
                      <a:lnTo>
                        <a:pt x="971" y="417"/>
                      </a:lnTo>
                      <a:lnTo>
                        <a:pt x="914" y="440"/>
                      </a:lnTo>
                      <a:lnTo>
                        <a:pt x="822" y="463"/>
                      </a:lnTo>
                      <a:lnTo>
                        <a:pt x="721" y="476"/>
                      </a:lnTo>
                      <a:lnTo>
                        <a:pt x="612" y="479"/>
                      </a:lnTo>
                      <a:lnTo>
                        <a:pt x="535" y="472"/>
                      </a:lnTo>
                      <a:lnTo>
                        <a:pt x="460" y="456"/>
                      </a:lnTo>
                      <a:lnTo>
                        <a:pt x="413" y="434"/>
                      </a:lnTo>
                      <a:lnTo>
                        <a:pt x="351" y="364"/>
                      </a:lnTo>
                      <a:lnTo>
                        <a:pt x="305" y="349"/>
                      </a:lnTo>
                      <a:lnTo>
                        <a:pt x="252" y="349"/>
                      </a:lnTo>
                      <a:lnTo>
                        <a:pt x="211" y="357"/>
                      </a:lnTo>
                      <a:lnTo>
                        <a:pt x="164" y="364"/>
                      </a:lnTo>
                      <a:lnTo>
                        <a:pt x="113" y="387"/>
                      </a:lnTo>
                      <a:lnTo>
                        <a:pt x="73" y="402"/>
                      </a:lnTo>
                      <a:lnTo>
                        <a:pt x="0" y="456"/>
                      </a:lnTo>
                      <a:lnTo>
                        <a:pt x="25" y="398"/>
                      </a:lnTo>
                      <a:lnTo>
                        <a:pt x="39" y="339"/>
                      </a:lnTo>
                      <a:lnTo>
                        <a:pt x="48" y="263"/>
                      </a:lnTo>
                      <a:lnTo>
                        <a:pt x="46" y="187"/>
                      </a:lnTo>
                      <a:lnTo>
                        <a:pt x="28" y="116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</p:grpSp>
          <p:sp>
            <p:nvSpPr>
              <p:cNvPr id="22581" name="Freeform 19"/>
              <p:cNvSpPr>
                <a:spLocks/>
              </p:cNvSpPr>
              <p:nvPr/>
            </p:nvSpPr>
            <p:spPr bwMode="auto">
              <a:xfrm>
                <a:off x="4273" y="1421"/>
                <a:ext cx="79" cy="102"/>
              </a:xfrm>
              <a:custGeom>
                <a:avLst/>
                <a:gdLst>
                  <a:gd name="T0" fmla="*/ 9 w 158"/>
                  <a:gd name="T1" fmla="*/ 0 h 306"/>
                  <a:gd name="T2" fmla="*/ 5 w 158"/>
                  <a:gd name="T3" fmla="*/ 1 h 306"/>
                  <a:gd name="T4" fmla="*/ 1 w 158"/>
                  <a:gd name="T5" fmla="*/ 2 h 306"/>
                  <a:gd name="T6" fmla="*/ 0 w 158"/>
                  <a:gd name="T7" fmla="*/ 3 h 306"/>
                  <a:gd name="T8" fmla="*/ 1 w 158"/>
                  <a:gd name="T9" fmla="*/ 4 h 306"/>
                  <a:gd name="T10" fmla="*/ 2 w 158"/>
                  <a:gd name="T11" fmla="*/ 4 h 306"/>
                  <a:gd name="T12" fmla="*/ 5 w 158"/>
                  <a:gd name="T13" fmla="*/ 4 h 306"/>
                  <a:gd name="T14" fmla="*/ 1 w 158"/>
                  <a:gd name="T15" fmla="*/ 4 h 306"/>
                  <a:gd name="T16" fmla="*/ 1 w 158"/>
                  <a:gd name="T17" fmla="*/ 5 h 306"/>
                  <a:gd name="T18" fmla="*/ 1 w 158"/>
                  <a:gd name="T19" fmla="*/ 6 h 306"/>
                  <a:gd name="T20" fmla="*/ 2 w 158"/>
                  <a:gd name="T21" fmla="*/ 7 h 306"/>
                  <a:gd name="T22" fmla="*/ 6 w 158"/>
                  <a:gd name="T23" fmla="*/ 6 h 306"/>
                  <a:gd name="T24" fmla="*/ 2 w 158"/>
                  <a:gd name="T25" fmla="*/ 7 h 306"/>
                  <a:gd name="T26" fmla="*/ 2 w 158"/>
                  <a:gd name="T27" fmla="*/ 8 h 306"/>
                  <a:gd name="T28" fmla="*/ 3 w 158"/>
                  <a:gd name="T29" fmla="*/ 9 h 306"/>
                  <a:gd name="T30" fmla="*/ 5 w 158"/>
                  <a:gd name="T31" fmla="*/ 9 h 306"/>
                  <a:gd name="T32" fmla="*/ 6 w 158"/>
                  <a:gd name="T33" fmla="*/ 9 h 306"/>
                  <a:gd name="T34" fmla="*/ 5 w 158"/>
                  <a:gd name="T35" fmla="*/ 9 h 306"/>
                  <a:gd name="T36" fmla="*/ 3 w 158"/>
                  <a:gd name="T37" fmla="*/ 10 h 306"/>
                  <a:gd name="T38" fmla="*/ 5 w 158"/>
                  <a:gd name="T39" fmla="*/ 11 h 306"/>
                  <a:gd name="T40" fmla="*/ 6 w 158"/>
                  <a:gd name="T41" fmla="*/ 11 h 306"/>
                  <a:gd name="T42" fmla="*/ 10 w 158"/>
                  <a:gd name="T43" fmla="*/ 11 h 306"/>
                  <a:gd name="T44" fmla="*/ 14 w 158"/>
                  <a:gd name="T45" fmla="*/ 11 h 306"/>
                  <a:gd name="T46" fmla="*/ 17 w 158"/>
                  <a:gd name="T47" fmla="*/ 10 h 306"/>
                  <a:gd name="T48" fmla="*/ 19 w 158"/>
                  <a:gd name="T49" fmla="*/ 9 h 306"/>
                  <a:gd name="T50" fmla="*/ 19 w 158"/>
                  <a:gd name="T51" fmla="*/ 7 h 306"/>
                  <a:gd name="T52" fmla="*/ 20 w 158"/>
                  <a:gd name="T53" fmla="*/ 6 h 306"/>
                  <a:gd name="T54" fmla="*/ 18 w 158"/>
                  <a:gd name="T55" fmla="*/ 5 h 306"/>
                  <a:gd name="T56" fmla="*/ 18 w 158"/>
                  <a:gd name="T57" fmla="*/ 3 h 306"/>
                  <a:gd name="T58" fmla="*/ 17 w 158"/>
                  <a:gd name="T59" fmla="*/ 2 h 306"/>
                  <a:gd name="T60" fmla="*/ 17 w 158"/>
                  <a:gd name="T61" fmla="*/ 1 h 306"/>
                  <a:gd name="T62" fmla="*/ 14 w 158"/>
                  <a:gd name="T63" fmla="*/ 0 h 306"/>
                  <a:gd name="T64" fmla="*/ 9 w 158"/>
                  <a:gd name="T65" fmla="*/ 0 h 30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58"/>
                  <a:gd name="T100" fmla="*/ 0 h 306"/>
                  <a:gd name="T101" fmla="*/ 158 w 158"/>
                  <a:gd name="T102" fmla="*/ 306 h 30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58" h="306">
                    <a:moveTo>
                      <a:pt x="70" y="4"/>
                    </a:moveTo>
                    <a:lnTo>
                      <a:pt x="40" y="24"/>
                    </a:lnTo>
                    <a:lnTo>
                      <a:pt x="11" y="59"/>
                    </a:lnTo>
                    <a:lnTo>
                      <a:pt x="0" y="83"/>
                    </a:lnTo>
                    <a:lnTo>
                      <a:pt x="5" y="103"/>
                    </a:lnTo>
                    <a:lnTo>
                      <a:pt x="20" y="115"/>
                    </a:lnTo>
                    <a:lnTo>
                      <a:pt x="45" y="108"/>
                    </a:lnTo>
                    <a:lnTo>
                      <a:pt x="14" y="119"/>
                    </a:lnTo>
                    <a:lnTo>
                      <a:pt x="11" y="141"/>
                    </a:lnTo>
                    <a:lnTo>
                      <a:pt x="14" y="162"/>
                    </a:lnTo>
                    <a:lnTo>
                      <a:pt x="22" y="184"/>
                    </a:lnTo>
                    <a:lnTo>
                      <a:pt x="53" y="175"/>
                    </a:lnTo>
                    <a:lnTo>
                      <a:pt x="20" y="190"/>
                    </a:lnTo>
                    <a:lnTo>
                      <a:pt x="20" y="207"/>
                    </a:lnTo>
                    <a:lnTo>
                      <a:pt x="24" y="233"/>
                    </a:lnTo>
                    <a:lnTo>
                      <a:pt x="36" y="245"/>
                    </a:lnTo>
                    <a:lnTo>
                      <a:pt x="53" y="242"/>
                    </a:lnTo>
                    <a:lnTo>
                      <a:pt x="34" y="252"/>
                    </a:lnTo>
                    <a:lnTo>
                      <a:pt x="30" y="268"/>
                    </a:lnTo>
                    <a:lnTo>
                      <a:pt x="33" y="289"/>
                    </a:lnTo>
                    <a:lnTo>
                      <a:pt x="54" y="306"/>
                    </a:lnTo>
                    <a:lnTo>
                      <a:pt x="84" y="299"/>
                    </a:lnTo>
                    <a:lnTo>
                      <a:pt x="113" y="286"/>
                    </a:lnTo>
                    <a:lnTo>
                      <a:pt x="133" y="268"/>
                    </a:lnTo>
                    <a:lnTo>
                      <a:pt x="152" y="238"/>
                    </a:lnTo>
                    <a:lnTo>
                      <a:pt x="149" y="195"/>
                    </a:lnTo>
                    <a:lnTo>
                      <a:pt x="158" y="156"/>
                    </a:lnTo>
                    <a:lnTo>
                      <a:pt x="140" y="122"/>
                    </a:lnTo>
                    <a:lnTo>
                      <a:pt x="142" y="83"/>
                    </a:lnTo>
                    <a:lnTo>
                      <a:pt x="129" y="59"/>
                    </a:lnTo>
                    <a:lnTo>
                      <a:pt x="132" y="21"/>
                    </a:lnTo>
                    <a:lnTo>
                      <a:pt x="112" y="0"/>
                    </a:lnTo>
                    <a:lnTo>
                      <a:pt x="70" y="4"/>
                    </a:lnTo>
                    <a:close/>
                  </a:path>
                </a:pathLst>
              </a:custGeom>
              <a:solidFill>
                <a:srgbClr val="FFE0C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</p:grpSp>
        <p:grpSp>
          <p:nvGrpSpPr>
            <p:cNvPr id="7" name="Group 20"/>
            <p:cNvGrpSpPr>
              <a:grpSpLocks/>
            </p:cNvGrpSpPr>
            <p:nvPr/>
          </p:nvGrpSpPr>
          <p:grpSpPr bwMode="auto">
            <a:xfrm flipH="1">
              <a:off x="2890" y="994"/>
              <a:ext cx="2256" cy="1424"/>
              <a:chOff x="3734" y="2290"/>
              <a:chExt cx="1111" cy="529"/>
            </a:xfrm>
          </p:grpSpPr>
          <p:sp>
            <p:nvSpPr>
              <p:cNvPr id="22575" name="Freeform 21"/>
              <p:cNvSpPr>
                <a:spLocks/>
              </p:cNvSpPr>
              <p:nvPr/>
            </p:nvSpPr>
            <p:spPr bwMode="auto">
              <a:xfrm>
                <a:off x="3734" y="2290"/>
                <a:ext cx="1111" cy="529"/>
              </a:xfrm>
              <a:custGeom>
                <a:avLst/>
                <a:gdLst>
                  <a:gd name="T0" fmla="*/ 0 w 2222"/>
                  <a:gd name="T1" fmla="*/ 59 h 1587"/>
                  <a:gd name="T2" fmla="*/ 12 w 2222"/>
                  <a:gd name="T3" fmla="*/ 51 h 1587"/>
                  <a:gd name="T4" fmla="*/ 28 w 2222"/>
                  <a:gd name="T5" fmla="*/ 45 h 1587"/>
                  <a:gd name="T6" fmla="*/ 46 w 2222"/>
                  <a:gd name="T7" fmla="*/ 43 h 1587"/>
                  <a:gd name="T8" fmla="*/ 51 w 2222"/>
                  <a:gd name="T9" fmla="*/ 36 h 1587"/>
                  <a:gd name="T10" fmla="*/ 67 w 2222"/>
                  <a:gd name="T11" fmla="*/ 29 h 1587"/>
                  <a:gd name="T12" fmla="*/ 87 w 2222"/>
                  <a:gd name="T13" fmla="*/ 29 h 1587"/>
                  <a:gd name="T14" fmla="*/ 97 w 2222"/>
                  <a:gd name="T15" fmla="*/ 27 h 1587"/>
                  <a:gd name="T16" fmla="*/ 103 w 2222"/>
                  <a:gd name="T17" fmla="*/ 20 h 1587"/>
                  <a:gd name="T18" fmla="*/ 119 w 2222"/>
                  <a:gd name="T19" fmla="*/ 12 h 1587"/>
                  <a:gd name="T20" fmla="*/ 127 w 2222"/>
                  <a:gd name="T21" fmla="*/ 2 h 1587"/>
                  <a:gd name="T22" fmla="*/ 142 w 2222"/>
                  <a:gd name="T23" fmla="*/ 3 h 1587"/>
                  <a:gd name="T24" fmla="*/ 160 w 2222"/>
                  <a:gd name="T25" fmla="*/ 0 h 1587"/>
                  <a:gd name="T26" fmla="*/ 165 w 2222"/>
                  <a:gd name="T27" fmla="*/ 4 h 1587"/>
                  <a:gd name="T28" fmla="*/ 175 w 2222"/>
                  <a:gd name="T29" fmla="*/ 7 h 1587"/>
                  <a:gd name="T30" fmla="*/ 183 w 2222"/>
                  <a:gd name="T31" fmla="*/ 14 h 1587"/>
                  <a:gd name="T32" fmla="*/ 200 w 2222"/>
                  <a:gd name="T33" fmla="*/ 19 h 1587"/>
                  <a:gd name="T34" fmla="*/ 208 w 2222"/>
                  <a:gd name="T35" fmla="*/ 26 h 1587"/>
                  <a:gd name="T36" fmla="*/ 227 w 2222"/>
                  <a:gd name="T37" fmla="*/ 30 h 1587"/>
                  <a:gd name="T38" fmla="*/ 231 w 2222"/>
                  <a:gd name="T39" fmla="*/ 40 h 1587"/>
                  <a:gd name="T40" fmla="*/ 266 w 2222"/>
                  <a:gd name="T41" fmla="*/ 50 h 1587"/>
                  <a:gd name="T42" fmla="*/ 278 w 2222"/>
                  <a:gd name="T43" fmla="*/ 59 h 1587"/>
                  <a:gd name="T44" fmla="*/ 0 w 2222"/>
                  <a:gd name="T45" fmla="*/ 59 h 158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222"/>
                  <a:gd name="T70" fmla="*/ 0 h 1587"/>
                  <a:gd name="T71" fmla="*/ 2222 w 2222"/>
                  <a:gd name="T72" fmla="*/ 1587 h 158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222" h="1587">
                    <a:moveTo>
                      <a:pt x="0" y="1587"/>
                    </a:moveTo>
                    <a:lnTo>
                      <a:pt x="102" y="1384"/>
                    </a:lnTo>
                    <a:lnTo>
                      <a:pt x="231" y="1226"/>
                    </a:lnTo>
                    <a:lnTo>
                      <a:pt x="373" y="1170"/>
                    </a:lnTo>
                    <a:lnTo>
                      <a:pt x="414" y="963"/>
                    </a:lnTo>
                    <a:lnTo>
                      <a:pt x="535" y="793"/>
                    </a:lnTo>
                    <a:lnTo>
                      <a:pt x="697" y="793"/>
                    </a:lnTo>
                    <a:lnTo>
                      <a:pt x="777" y="719"/>
                    </a:lnTo>
                    <a:lnTo>
                      <a:pt x="831" y="532"/>
                    </a:lnTo>
                    <a:lnTo>
                      <a:pt x="954" y="329"/>
                    </a:lnTo>
                    <a:lnTo>
                      <a:pt x="1020" y="47"/>
                    </a:lnTo>
                    <a:lnTo>
                      <a:pt x="1142" y="83"/>
                    </a:lnTo>
                    <a:lnTo>
                      <a:pt x="1285" y="0"/>
                    </a:lnTo>
                    <a:lnTo>
                      <a:pt x="1325" y="102"/>
                    </a:lnTo>
                    <a:lnTo>
                      <a:pt x="1403" y="180"/>
                    </a:lnTo>
                    <a:lnTo>
                      <a:pt x="1469" y="386"/>
                    </a:lnTo>
                    <a:lnTo>
                      <a:pt x="1601" y="501"/>
                    </a:lnTo>
                    <a:lnTo>
                      <a:pt x="1668" y="709"/>
                    </a:lnTo>
                    <a:lnTo>
                      <a:pt x="1816" y="821"/>
                    </a:lnTo>
                    <a:lnTo>
                      <a:pt x="1850" y="1074"/>
                    </a:lnTo>
                    <a:lnTo>
                      <a:pt x="2122" y="1346"/>
                    </a:lnTo>
                    <a:lnTo>
                      <a:pt x="2222" y="1587"/>
                    </a:lnTo>
                    <a:lnTo>
                      <a:pt x="0" y="1587"/>
                    </a:lnTo>
                    <a:close/>
                  </a:path>
                </a:pathLst>
              </a:custGeom>
              <a:solidFill>
                <a:srgbClr val="A0A0A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  <p:grpSp>
            <p:nvGrpSpPr>
              <p:cNvPr id="8" name="Group 22"/>
              <p:cNvGrpSpPr>
                <a:grpSpLocks/>
              </p:cNvGrpSpPr>
              <p:nvPr/>
            </p:nvGrpSpPr>
            <p:grpSpPr bwMode="auto">
              <a:xfrm>
                <a:off x="4402" y="2349"/>
                <a:ext cx="257" cy="368"/>
                <a:chOff x="4402" y="2349"/>
                <a:chExt cx="257" cy="368"/>
              </a:xfrm>
            </p:grpSpPr>
            <p:sp>
              <p:nvSpPr>
                <p:cNvPr id="22577" name="Freeform 23"/>
                <p:cNvSpPr>
                  <a:spLocks/>
                </p:cNvSpPr>
                <p:nvPr/>
              </p:nvSpPr>
              <p:spPr bwMode="auto">
                <a:xfrm>
                  <a:off x="4402" y="2349"/>
                  <a:ext cx="74" cy="123"/>
                </a:xfrm>
                <a:custGeom>
                  <a:avLst/>
                  <a:gdLst>
                    <a:gd name="T0" fmla="*/ 9 w 148"/>
                    <a:gd name="T1" fmla="*/ 0 h 368"/>
                    <a:gd name="T2" fmla="*/ 6 w 148"/>
                    <a:gd name="T3" fmla="*/ 5 h 368"/>
                    <a:gd name="T4" fmla="*/ 9 w 148"/>
                    <a:gd name="T5" fmla="*/ 8 h 368"/>
                    <a:gd name="T6" fmla="*/ 2 w 148"/>
                    <a:gd name="T7" fmla="*/ 10 h 368"/>
                    <a:gd name="T8" fmla="*/ 0 w 148"/>
                    <a:gd name="T9" fmla="*/ 14 h 368"/>
                    <a:gd name="T10" fmla="*/ 10 w 148"/>
                    <a:gd name="T11" fmla="*/ 13 h 368"/>
                    <a:gd name="T12" fmla="*/ 10 w 148"/>
                    <a:gd name="T13" fmla="*/ 11 h 368"/>
                    <a:gd name="T14" fmla="*/ 19 w 148"/>
                    <a:gd name="T15" fmla="*/ 13 h 368"/>
                    <a:gd name="T16" fmla="*/ 17 w 148"/>
                    <a:gd name="T17" fmla="*/ 8 h 368"/>
                    <a:gd name="T18" fmla="*/ 9 w 148"/>
                    <a:gd name="T19" fmla="*/ 0 h 36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48"/>
                    <a:gd name="T31" fmla="*/ 0 h 368"/>
                    <a:gd name="T32" fmla="*/ 148 w 148"/>
                    <a:gd name="T33" fmla="*/ 368 h 36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48" h="368">
                      <a:moveTo>
                        <a:pt x="67" y="0"/>
                      </a:moveTo>
                      <a:lnTo>
                        <a:pt x="49" y="139"/>
                      </a:lnTo>
                      <a:lnTo>
                        <a:pt x="67" y="207"/>
                      </a:lnTo>
                      <a:lnTo>
                        <a:pt x="17" y="276"/>
                      </a:lnTo>
                      <a:lnTo>
                        <a:pt x="0" y="368"/>
                      </a:lnTo>
                      <a:lnTo>
                        <a:pt x="82" y="343"/>
                      </a:lnTo>
                      <a:lnTo>
                        <a:pt x="82" y="299"/>
                      </a:lnTo>
                      <a:lnTo>
                        <a:pt x="148" y="343"/>
                      </a:lnTo>
                      <a:lnTo>
                        <a:pt x="133" y="207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78" name="Freeform 24"/>
                <p:cNvSpPr>
                  <a:spLocks/>
                </p:cNvSpPr>
                <p:nvPr/>
              </p:nvSpPr>
              <p:spPr bwMode="auto">
                <a:xfrm>
                  <a:off x="4452" y="2455"/>
                  <a:ext cx="116" cy="139"/>
                </a:xfrm>
                <a:custGeom>
                  <a:avLst/>
                  <a:gdLst>
                    <a:gd name="T0" fmla="*/ 21 w 232"/>
                    <a:gd name="T1" fmla="*/ 0 h 417"/>
                    <a:gd name="T2" fmla="*/ 29 w 232"/>
                    <a:gd name="T3" fmla="*/ 8 h 417"/>
                    <a:gd name="T4" fmla="*/ 21 w 232"/>
                    <a:gd name="T5" fmla="*/ 9 h 417"/>
                    <a:gd name="T6" fmla="*/ 13 w 232"/>
                    <a:gd name="T7" fmla="*/ 13 h 417"/>
                    <a:gd name="T8" fmla="*/ 6 w 232"/>
                    <a:gd name="T9" fmla="*/ 10 h 417"/>
                    <a:gd name="T10" fmla="*/ 0 w 232"/>
                    <a:gd name="T11" fmla="*/ 15 h 417"/>
                    <a:gd name="T12" fmla="*/ 0 w 232"/>
                    <a:gd name="T13" fmla="*/ 8 h 417"/>
                    <a:gd name="T14" fmla="*/ 13 w 232"/>
                    <a:gd name="T15" fmla="*/ 7 h 417"/>
                    <a:gd name="T16" fmla="*/ 15 w 232"/>
                    <a:gd name="T17" fmla="*/ 2 h 417"/>
                    <a:gd name="T18" fmla="*/ 21 w 232"/>
                    <a:gd name="T19" fmla="*/ 0 h 41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32"/>
                    <a:gd name="T31" fmla="*/ 0 h 417"/>
                    <a:gd name="T32" fmla="*/ 232 w 232"/>
                    <a:gd name="T33" fmla="*/ 417 h 41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32" h="417">
                      <a:moveTo>
                        <a:pt x="165" y="0"/>
                      </a:moveTo>
                      <a:lnTo>
                        <a:pt x="232" y="209"/>
                      </a:lnTo>
                      <a:lnTo>
                        <a:pt x="165" y="233"/>
                      </a:lnTo>
                      <a:lnTo>
                        <a:pt x="99" y="347"/>
                      </a:lnTo>
                      <a:lnTo>
                        <a:pt x="48" y="279"/>
                      </a:lnTo>
                      <a:lnTo>
                        <a:pt x="0" y="417"/>
                      </a:lnTo>
                      <a:lnTo>
                        <a:pt x="0" y="209"/>
                      </a:lnTo>
                      <a:lnTo>
                        <a:pt x="99" y="187"/>
                      </a:lnTo>
                      <a:lnTo>
                        <a:pt x="115" y="50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79" name="Freeform 25"/>
                <p:cNvSpPr>
                  <a:spLocks/>
                </p:cNvSpPr>
                <p:nvPr/>
              </p:nvSpPr>
              <p:spPr bwMode="auto">
                <a:xfrm>
                  <a:off x="4543" y="2564"/>
                  <a:ext cx="116" cy="153"/>
                </a:xfrm>
                <a:custGeom>
                  <a:avLst/>
                  <a:gdLst>
                    <a:gd name="T0" fmla="*/ 25 w 232"/>
                    <a:gd name="T1" fmla="*/ 0 h 459"/>
                    <a:gd name="T2" fmla="*/ 13 w 232"/>
                    <a:gd name="T3" fmla="*/ 2 h 459"/>
                    <a:gd name="T4" fmla="*/ 13 w 232"/>
                    <a:gd name="T5" fmla="*/ 8 h 459"/>
                    <a:gd name="T6" fmla="*/ 4 w 232"/>
                    <a:gd name="T7" fmla="*/ 7 h 459"/>
                    <a:gd name="T8" fmla="*/ 0 w 232"/>
                    <a:gd name="T9" fmla="*/ 12 h 459"/>
                    <a:gd name="T10" fmla="*/ 11 w 232"/>
                    <a:gd name="T11" fmla="*/ 13 h 459"/>
                    <a:gd name="T12" fmla="*/ 17 w 232"/>
                    <a:gd name="T13" fmla="*/ 17 h 459"/>
                    <a:gd name="T14" fmla="*/ 23 w 232"/>
                    <a:gd name="T15" fmla="*/ 12 h 459"/>
                    <a:gd name="T16" fmla="*/ 29 w 232"/>
                    <a:gd name="T17" fmla="*/ 14 h 459"/>
                    <a:gd name="T18" fmla="*/ 29 w 232"/>
                    <a:gd name="T19" fmla="*/ 9 h 459"/>
                    <a:gd name="T20" fmla="*/ 25 w 232"/>
                    <a:gd name="T21" fmla="*/ 0 h 45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32"/>
                    <a:gd name="T34" fmla="*/ 0 h 459"/>
                    <a:gd name="T35" fmla="*/ 232 w 232"/>
                    <a:gd name="T36" fmla="*/ 459 h 45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32" h="459">
                      <a:moveTo>
                        <a:pt x="198" y="0"/>
                      </a:moveTo>
                      <a:lnTo>
                        <a:pt x="99" y="45"/>
                      </a:lnTo>
                      <a:lnTo>
                        <a:pt x="99" y="207"/>
                      </a:lnTo>
                      <a:lnTo>
                        <a:pt x="32" y="184"/>
                      </a:lnTo>
                      <a:lnTo>
                        <a:pt x="0" y="320"/>
                      </a:lnTo>
                      <a:lnTo>
                        <a:pt x="83" y="345"/>
                      </a:lnTo>
                      <a:lnTo>
                        <a:pt x="131" y="459"/>
                      </a:lnTo>
                      <a:lnTo>
                        <a:pt x="183" y="320"/>
                      </a:lnTo>
                      <a:lnTo>
                        <a:pt x="232" y="371"/>
                      </a:lnTo>
                      <a:lnTo>
                        <a:pt x="232" y="254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</p:grpSp>
        </p:grp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3383" y="911"/>
              <a:ext cx="455" cy="770"/>
              <a:chOff x="3919" y="1869"/>
              <a:chExt cx="455" cy="770"/>
            </a:xfrm>
          </p:grpSpPr>
          <p:grpSp>
            <p:nvGrpSpPr>
              <p:cNvPr id="10" name="Group 27"/>
              <p:cNvGrpSpPr>
                <a:grpSpLocks/>
              </p:cNvGrpSpPr>
              <p:nvPr/>
            </p:nvGrpSpPr>
            <p:grpSpPr bwMode="auto">
              <a:xfrm>
                <a:off x="3950" y="2366"/>
                <a:ext cx="399" cy="273"/>
                <a:chOff x="3950" y="2366"/>
                <a:chExt cx="399" cy="273"/>
              </a:xfrm>
            </p:grpSpPr>
            <p:sp>
              <p:nvSpPr>
                <p:cNvPr id="22573" name="Freeform 28"/>
                <p:cNvSpPr>
                  <a:spLocks/>
                </p:cNvSpPr>
                <p:nvPr/>
              </p:nvSpPr>
              <p:spPr bwMode="auto">
                <a:xfrm>
                  <a:off x="4136" y="2366"/>
                  <a:ext cx="213" cy="99"/>
                </a:xfrm>
                <a:custGeom>
                  <a:avLst/>
                  <a:gdLst>
                    <a:gd name="T0" fmla="*/ 3 w 426"/>
                    <a:gd name="T1" fmla="*/ 3 h 296"/>
                    <a:gd name="T2" fmla="*/ 2 w 426"/>
                    <a:gd name="T3" fmla="*/ 6 h 296"/>
                    <a:gd name="T4" fmla="*/ 0 w 426"/>
                    <a:gd name="T5" fmla="*/ 8 h 296"/>
                    <a:gd name="T6" fmla="*/ 1 w 426"/>
                    <a:gd name="T7" fmla="*/ 9 h 296"/>
                    <a:gd name="T8" fmla="*/ 3 w 426"/>
                    <a:gd name="T9" fmla="*/ 10 h 296"/>
                    <a:gd name="T10" fmla="*/ 9 w 426"/>
                    <a:gd name="T11" fmla="*/ 10 h 296"/>
                    <a:gd name="T12" fmla="*/ 17 w 426"/>
                    <a:gd name="T13" fmla="*/ 10 h 296"/>
                    <a:gd name="T14" fmla="*/ 19 w 426"/>
                    <a:gd name="T15" fmla="*/ 9 h 296"/>
                    <a:gd name="T16" fmla="*/ 29 w 426"/>
                    <a:gd name="T17" fmla="*/ 11 h 296"/>
                    <a:gd name="T18" fmla="*/ 37 w 426"/>
                    <a:gd name="T19" fmla="*/ 11 h 296"/>
                    <a:gd name="T20" fmla="*/ 42 w 426"/>
                    <a:gd name="T21" fmla="*/ 11 h 296"/>
                    <a:gd name="T22" fmla="*/ 49 w 426"/>
                    <a:gd name="T23" fmla="*/ 11 h 296"/>
                    <a:gd name="T24" fmla="*/ 52 w 426"/>
                    <a:gd name="T25" fmla="*/ 10 h 296"/>
                    <a:gd name="T26" fmla="*/ 53 w 426"/>
                    <a:gd name="T27" fmla="*/ 9 h 296"/>
                    <a:gd name="T28" fmla="*/ 53 w 426"/>
                    <a:gd name="T29" fmla="*/ 7 h 296"/>
                    <a:gd name="T30" fmla="*/ 50 w 426"/>
                    <a:gd name="T31" fmla="*/ 6 h 296"/>
                    <a:gd name="T32" fmla="*/ 42 w 426"/>
                    <a:gd name="T33" fmla="*/ 6 h 296"/>
                    <a:gd name="T34" fmla="*/ 34 w 426"/>
                    <a:gd name="T35" fmla="*/ 5 h 296"/>
                    <a:gd name="T36" fmla="*/ 27 w 426"/>
                    <a:gd name="T37" fmla="*/ 4 h 296"/>
                    <a:gd name="T38" fmla="*/ 27 w 426"/>
                    <a:gd name="T39" fmla="*/ 0 h 296"/>
                    <a:gd name="T40" fmla="*/ 3 w 426"/>
                    <a:gd name="T41" fmla="*/ 3 h 29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26"/>
                    <a:gd name="T64" fmla="*/ 0 h 296"/>
                    <a:gd name="T65" fmla="*/ 426 w 426"/>
                    <a:gd name="T66" fmla="*/ 296 h 29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26" h="296">
                      <a:moveTo>
                        <a:pt x="20" y="68"/>
                      </a:moveTo>
                      <a:lnTo>
                        <a:pt x="10" y="153"/>
                      </a:lnTo>
                      <a:lnTo>
                        <a:pt x="0" y="210"/>
                      </a:lnTo>
                      <a:lnTo>
                        <a:pt x="6" y="252"/>
                      </a:lnTo>
                      <a:lnTo>
                        <a:pt x="20" y="271"/>
                      </a:lnTo>
                      <a:lnTo>
                        <a:pt x="69" y="279"/>
                      </a:lnTo>
                      <a:lnTo>
                        <a:pt x="131" y="271"/>
                      </a:lnTo>
                      <a:lnTo>
                        <a:pt x="148" y="232"/>
                      </a:lnTo>
                      <a:lnTo>
                        <a:pt x="235" y="283"/>
                      </a:lnTo>
                      <a:lnTo>
                        <a:pt x="296" y="296"/>
                      </a:lnTo>
                      <a:lnTo>
                        <a:pt x="336" y="296"/>
                      </a:lnTo>
                      <a:lnTo>
                        <a:pt x="388" y="290"/>
                      </a:lnTo>
                      <a:lnTo>
                        <a:pt x="412" y="279"/>
                      </a:lnTo>
                      <a:lnTo>
                        <a:pt x="426" y="248"/>
                      </a:lnTo>
                      <a:lnTo>
                        <a:pt x="419" y="191"/>
                      </a:lnTo>
                      <a:lnTo>
                        <a:pt x="396" y="163"/>
                      </a:lnTo>
                      <a:lnTo>
                        <a:pt x="336" y="162"/>
                      </a:lnTo>
                      <a:lnTo>
                        <a:pt x="272" y="131"/>
                      </a:lnTo>
                      <a:lnTo>
                        <a:pt x="217" y="105"/>
                      </a:lnTo>
                      <a:lnTo>
                        <a:pt x="217" y="0"/>
                      </a:lnTo>
                      <a:lnTo>
                        <a:pt x="20" y="68"/>
                      </a:lnTo>
                      <a:close/>
                    </a:path>
                  </a:pathLst>
                </a:custGeom>
                <a:solidFill>
                  <a:srgbClr val="C060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74" name="Freeform 29"/>
                <p:cNvSpPr>
                  <a:spLocks/>
                </p:cNvSpPr>
                <p:nvPr/>
              </p:nvSpPr>
              <p:spPr bwMode="auto">
                <a:xfrm>
                  <a:off x="3950" y="2544"/>
                  <a:ext cx="143" cy="95"/>
                </a:xfrm>
                <a:custGeom>
                  <a:avLst/>
                  <a:gdLst>
                    <a:gd name="T0" fmla="*/ 4 w 285"/>
                    <a:gd name="T1" fmla="*/ 0 h 285"/>
                    <a:gd name="T2" fmla="*/ 0 w 285"/>
                    <a:gd name="T3" fmla="*/ 4 h 285"/>
                    <a:gd name="T4" fmla="*/ 1 w 285"/>
                    <a:gd name="T5" fmla="*/ 6 h 285"/>
                    <a:gd name="T6" fmla="*/ 5 w 285"/>
                    <a:gd name="T7" fmla="*/ 6 h 285"/>
                    <a:gd name="T8" fmla="*/ 8 w 285"/>
                    <a:gd name="T9" fmla="*/ 8 h 285"/>
                    <a:gd name="T10" fmla="*/ 13 w 285"/>
                    <a:gd name="T11" fmla="*/ 9 h 285"/>
                    <a:gd name="T12" fmla="*/ 22 w 285"/>
                    <a:gd name="T13" fmla="*/ 10 h 285"/>
                    <a:gd name="T14" fmla="*/ 25 w 285"/>
                    <a:gd name="T15" fmla="*/ 11 h 285"/>
                    <a:gd name="T16" fmla="*/ 30 w 285"/>
                    <a:gd name="T17" fmla="*/ 10 h 285"/>
                    <a:gd name="T18" fmla="*/ 35 w 285"/>
                    <a:gd name="T19" fmla="*/ 10 h 285"/>
                    <a:gd name="T20" fmla="*/ 36 w 285"/>
                    <a:gd name="T21" fmla="*/ 8 h 285"/>
                    <a:gd name="T22" fmla="*/ 35 w 285"/>
                    <a:gd name="T23" fmla="*/ 6 h 285"/>
                    <a:gd name="T24" fmla="*/ 31 w 285"/>
                    <a:gd name="T25" fmla="*/ 4 h 285"/>
                    <a:gd name="T26" fmla="*/ 26 w 285"/>
                    <a:gd name="T27" fmla="*/ 3 h 285"/>
                    <a:gd name="T28" fmla="*/ 25 w 285"/>
                    <a:gd name="T29" fmla="*/ 2 h 285"/>
                    <a:gd name="T30" fmla="*/ 24 w 285"/>
                    <a:gd name="T31" fmla="*/ 0 h 285"/>
                    <a:gd name="T32" fmla="*/ 4 w 285"/>
                    <a:gd name="T33" fmla="*/ 0 h 28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85"/>
                    <a:gd name="T52" fmla="*/ 0 h 285"/>
                    <a:gd name="T53" fmla="*/ 285 w 285"/>
                    <a:gd name="T54" fmla="*/ 285 h 285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85" h="285">
                      <a:moveTo>
                        <a:pt x="27" y="4"/>
                      </a:moveTo>
                      <a:lnTo>
                        <a:pt x="0" y="99"/>
                      </a:lnTo>
                      <a:lnTo>
                        <a:pt x="4" y="150"/>
                      </a:lnTo>
                      <a:lnTo>
                        <a:pt x="35" y="155"/>
                      </a:lnTo>
                      <a:lnTo>
                        <a:pt x="57" y="216"/>
                      </a:lnTo>
                      <a:lnTo>
                        <a:pt x="102" y="248"/>
                      </a:lnTo>
                      <a:lnTo>
                        <a:pt x="169" y="275"/>
                      </a:lnTo>
                      <a:lnTo>
                        <a:pt x="200" y="285"/>
                      </a:lnTo>
                      <a:lnTo>
                        <a:pt x="237" y="282"/>
                      </a:lnTo>
                      <a:lnTo>
                        <a:pt x="273" y="258"/>
                      </a:lnTo>
                      <a:lnTo>
                        <a:pt x="285" y="206"/>
                      </a:lnTo>
                      <a:lnTo>
                        <a:pt x="275" y="150"/>
                      </a:lnTo>
                      <a:lnTo>
                        <a:pt x="247" y="115"/>
                      </a:lnTo>
                      <a:lnTo>
                        <a:pt x="205" y="93"/>
                      </a:lnTo>
                      <a:lnTo>
                        <a:pt x="197" y="42"/>
                      </a:lnTo>
                      <a:lnTo>
                        <a:pt x="189" y="0"/>
                      </a:lnTo>
                      <a:lnTo>
                        <a:pt x="27" y="4"/>
                      </a:lnTo>
                      <a:close/>
                    </a:path>
                  </a:pathLst>
                </a:custGeom>
                <a:solidFill>
                  <a:srgbClr val="C060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</p:grpSp>
          <p:sp>
            <p:nvSpPr>
              <p:cNvPr id="22572" name="Freeform 30"/>
              <p:cNvSpPr>
                <a:spLocks/>
              </p:cNvSpPr>
              <p:nvPr/>
            </p:nvSpPr>
            <p:spPr bwMode="auto">
              <a:xfrm>
                <a:off x="3919" y="1869"/>
                <a:ext cx="455" cy="688"/>
              </a:xfrm>
              <a:custGeom>
                <a:avLst/>
                <a:gdLst>
                  <a:gd name="T0" fmla="*/ 1 w 911"/>
                  <a:gd name="T1" fmla="*/ 7 h 2063"/>
                  <a:gd name="T2" fmla="*/ 18 w 911"/>
                  <a:gd name="T3" fmla="*/ 6 h 2063"/>
                  <a:gd name="T4" fmla="*/ 25 w 911"/>
                  <a:gd name="T5" fmla="*/ 5 h 2063"/>
                  <a:gd name="T6" fmla="*/ 41 w 911"/>
                  <a:gd name="T7" fmla="*/ 3 h 2063"/>
                  <a:gd name="T8" fmla="*/ 50 w 911"/>
                  <a:gd name="T9" fmla="*/ 0 h 2063"/>
                  <a:gd name="T10" fmla="*/ 70 w 911"/>
                  <a:gd name="T11" fmla="*/ 7 h 2063"/>
                  <a:gd name="T12" fmla="*/ 87 w 911"/>
                  <a:gd name="T13" fmla="*/ 12 h 2063"/>
                  <a:gd name="T14" fmla="*/ 96 w 911"/>
                  <a:gd name="T15" fmla="*/ 16 h 2063"/>
                  <a:gd name="T16" fmla="*/ 104 w 911"/>
                  <a:gd name="T17" fmla="*/ 20 h 2063"/>
                  <a:gd name="T18" fmla="*/ 110 w 911"/>
                  <a:gd name="T19" fmla="*/ 22 h 2063"/>
                  <a:gd name="T20" fmla="*/ 112 w 911"/>
                  <a:gd name="T21" fmla="*/ 24 h 2063"/>
                  <a:gd name="T22" fmla="*/ 113 w 911"/>
                  <a:gd name="T23" fmla="*/ 26 h 2063"/>
                  <a:gd name="T24" fmla="*/ 113 w 911"/>
                  <a:gd name="T25" fmla="*/ 30 h 2063"/>
                  <a:gd name="T26" fmla="*/ 106 w 911"/>
                  <a:gd name="T27" fmla="*/ 34 h 2063"/>
                  <a:gd name="T28" fmla="*/ 98 w 911"/>
                  <a:gd name="T29" fmla="*/ 43 h 2063"/>
                  <a:gd name="T30" fmla="*/ 92 w 911"/>
                  <a:gd name="T31" fmla="*/ 50 h 2063"/>
                  <a:gd name="T32" fmla="*/ 89 w 911"/>
                  <a:gd name="T33" fmla="*/ 54 h 2063"/>
                  <a:gd name="T34" fmla="*/ 86 w 911"/>
                  <a:gd name="T35" fmla="*/ 60 h 2063"/>
                  <a:gd name="T36" fmla="*/ 78 w 911"/>
                  <a:gd name="T37" fmla="*/ 59 h 2063"/>
                  <a:gd name="T38" fmla="*/ 67 w 911"/>
                  <a:gd name="T39" fmla="*/ 60 h 2063"/>
                  <a:gd name="T40" fmla="*/ 57 w 911"/>
                  <a:gd name="T41" fmla="*/ 60 h 2063"/>
                  <a:gd name="T42" fmla="*/ 60 w 911"/>
                  <a:gd name="T43" fmla="*/ 54 h 2063"/>
                  <a:gd name="T44" fmla="*/ 67 w 911"/>
                  <a:gd name="T45" fmla="*/ 44 h 2063"/>
                  <a:gd name="T46" fmla="*/ 76 w 911"/>
                  <a:gd name="T47" fmla="*/ 35 h 2063"/>
                  <a:gd name="T48" fmla="*/ 80 w 911"/>
                  <a:gd name="T49" fmla="*/ 31 h 2063"/>
                  <a:gd name="T50" fmla="*/ 72 w 911"/>
                  <a:gd name="T51" fmla="*/ 28 h 2063"/>
                  <a:gd name="T52" fmla="*/ 64 w 911"/>
                  <a:gd name="T53" fmla="*/ 26 h 2063"/>
                  <a:gd name="T54" fmla="*/ 55 w 911"/>
                  <a:gd name="T55" fmla="*/ 23 h 2063"/>
                  <a:gd name="T56" fmla="*/ 48 w 911"/>
                  <a:gd name="T57" fmla="*/ 20 h 2063"/>
                  <a:gd name="T58" fmla="*/ 47 w 911"/>
                  <a:gd name="T59" fmla="*/ 25 h 2063"/>
                  <a:gd name="T60" fmla="*/ 41 w 911"/>
                  <a:gd name="T61" fmla="*/ 35 h 2063"/>
                  <a:gd name="T62" fmla="*/ 40 w 911"/>
                  <a:gd name="T63" fmla="*/ 39 h 2063"/>
                  <a:gd name="T64" fmla="*/ 40 w 911"/>
                  <a:gd name="T65" fmla="*/ 43 h 2063"/>
                  <a:gd name="T66" fmla="*/ 36 w 911"/>
                  <a:gd name="T67" fmla="*/ 50 h 2063"/>
                  <a:gd name="T68" fmla="*/ 34 w 911"/>
                  <a:gd name="T69" fmla="*/ 64 h 2063"/>
                  <a:gd name="T70" fmla="*/ 33 w 911"/>
                  <a:gd name="T71" fmla="*/ 76 h 2063"/>
                  <a:gd name="T72" fmla="*/ 18 w 911"/>
                  <a:gd name="T73" fmla="*/ 76 h 2063"/>
                  <a:gd name="T74" fmla="*/ 13 w 911"/>
                  <a:gd name="T75" fmla="*/ 76 h 2063"/>
                  <a:gd name="T76" fmla="*/ 7 w 911"/>
                  <a:gd name="T77" fmla="*/ 75 h 2063"/>
                  <a:gd name="T78" fmla="*/ 7 w 911"/>
                  <a:gd name="T79" fmla="*/ 68 h 2063"/>
                  <a:gd name="T80" fmla="*/ 6 w 911"/>
                  <a:gd name="T81" fmla="*/ 61 h 2063"/>
                  <a:gd name="T82" fmla="*/ 8 w 911"/>
                  <a:gd name="T83" fmla="*/ 50 h 2063"/>
                  <a:gd name="T84" fmla="*/ 10 w 911"/>
                  <a:gd name="T85" fmla="*/ 43 h 2063"/>
                  <a:gd name="T86" fmla="*/ 8 w 911"/>
                  <a:gd name="T87" fmla="*/ 31 h 2063"/>
                  <a:gd name="T88" fmla="*/ 3 w 911"/>
                  <a:gd name="T89" fmla="*/ 19 h 2063"/>
                  <a:gd name="T90" fmla="*/ 0 w 911"/>
                  <a:gd name="T91" fmla="*/ 12 h 2063"/>
                  <a:gd name="T92" fmla="*/ 1 w 911"/>
                  <a:gd name="T93" fmla="*/ 7 h 206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911"/>
                  <a:gd name="T142" fmla="*/ 0 h 2063"/>
                  <a:gd name="T143" fmla="*/ 911 w 911"/>
                  <a:gd name="T144" fmla="*/ 2063 h 2063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911" h="2063">
                    <a:moveTo>
                      <a:pt x="9" y="176"/>
                    </a:moveTo>
                    <a:lnTo>
                      <a:pt x="145" y="167"/>
                    </a:lnTo>
                    <a:lnTo>
                      <a:pt x="206" y="148"/>
                    </a:lnTo>
                    <a:lnTo>
                      <a:pt x="333" y="88"/>
                    </a:lnTo>
                    <a:lnTo>
                      <a:pt x="407" y="0"/>
                    </a:lnTo>
                    <a:lnTo>
                      <a:pt x="563" y="186"/>
                    </a:lnTo>
                    <a:lnTo>
                      <a:pt x="700" y="330"/>
                    </a:lnTo>
                    <a:lnTo>
                      <a:pt x="775" y="424"/>
                    </a:lnTo>
                    <a:lnTo>
                      <a:pt x="835" y="528"/>
                    </a:lnTo>
                    <a:lnTo>
                      <a:pt x="881" y="601"/>
                    </a:lnTo>
                    <a:lnTo>
                      <a:pt x="896" y="642"/>
                    </a:lnTo>
                    <a:lnTo>
                      <a:pt x="911" y="704"/>
                    </a:lnTo>
                    <a:lnTo>
                      <a:pt x="911" y="798"/>
                    </a:lnTo>
                    <a:lnTo>
                      <a:pt x="854" y="921"/>
                    </a:lnTo>
                    <a:lnTo>
                      <a:pt x="789" y="1155"/>
                    </a:lnTo>
                    <a:lnTo>
                      <a:pt x="739" y="1349"/>
                    </a:lnTo>
                    <a:lnTo>
                      <a:pt x="719" y="1447"/>
                    </a:lnTo>
                    <a:lnTo>
                      <a:pt x="693" y="1607"/>
                    </a:lnTo>
                    <a:lnTo>
                      <a:pt x="625" y="1597"/>
                    </a:lnTo>
                    <a:lnTo>
                      <a:pt x="542" y="1607"/>
                    </a:lnTo>
                    <a:lnTo>
                      <a:pt x="459" y="1607"/>
                    </a:lnTo>
                    <a:lnTo>
                      <a:pt x="481" y="1451"/>
                    </a:lnTo>
                    <a:lnTo>
                      <a:pt x="543" y="1200"/>
                    </a:lnTo>
                    <a:lnTo>
                      <a:pt x="610" y="938"/>
                    </a:lnTo>
                    <a:lnTo>
                      <a:pt x="640" y="824"/>
                    </a:lnTo>
                    <a:lnTo>
                      <a:pt x="580" y="754"/>
                    </a:lnTo>
                    <a:lnTo>
                      <a:pt x="512" y="704"/>
                    </a:lnTo>
                    <a:lnTo>
                      <a:pt x="444" y="621"/>
                    </a:lnTo>
                    <a:lnTo>
                      <a:pt x="391" y="548"/>
                    </a:lnTo>
                    <a:lnTo>
                      <a:pt x="377" y="674"/>
                    </a:lnTo>
                    <a:lnTo>
                      <a:pt x="332" y="944"/>
                    </a:lnTo>
                    <a:lnTo>
                      <a:pt x="324" y="1057"/>
                    </a:lnTo>
                    <a:lnTo>
                      <a:pt x="324" y="1160"/>
                    </a:lnTo>
                    <a:lnTo>
                      <a:pt x="292" y="1336"/>
                    </a:lnTo>
                    <a:lnTo>
                      <a:pt x="272" y="1729"/>
                    </a:lnTo>
                    <a:lnTo>
                      <a:pt x="271" y="2043"/>
                    </a:lnTo>
                    <a:lnTo>
                      <a:pt x="151" y="2043"/>
                    </a:lnTo>
                    <a:lnTo>
                      <a:pt x="105" y="2063"/>
                    </a:lnTo>
                    <a:lnTo>
                      <a:pt x="60" y="2031"/>
                    </a:lnTo>
                    <a:lnTo>
                      <a:pt x="63" y="1847"/>
                    </a:lnTo>
                    <a:lnTo>
                      <a:pt x="51" y="1650"/>
                    </a:lnTo>
                    <a:lnTo>
                      <a:pt x="70" y="1356"/>
                    </a:lnTo>
                    <a:lnTo>
                      <a:pt x="83" y="1149"/>
                    </a:lnTo>
                    <a:lnTo>
                      <a:pt x="70" y="845"/>
                    </a:lnTo>
                    <a:lnTo>
                      <a:pt x="31" y="517"/>
                    </a:lnTo>
                    <a:lnTo>
                      <a:pt x="0" y="320"/>
                    </a:lnTo>
                    <a:lnTo>
                      <a:pt x="9" y="176"/>
                    </a:lnTo>
                    <a:close/>
                  </a:path>
                </a:pathLst>
              </a:custGeom>
              <a:solidFill>
                <a:srgbClr val="0000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</p:grpSp>
        <p:grpSp>
          <p:nvGrpSpPr>
            <p:cNvPr id="11" name="Group 31"/>
            <p:cNvGrpSpPr>
              <a:grpSpLocks/>
            </p:cNvGrpSpPr>
            <p:nvPr/>
          </p:nvGrpSpPr>
          <p:grpSpPr bwMode="auto">
            <a:xfrm>
              <a:off x="3166" y="603"/>
              <a:ext cx="334" cy="536"/>
              <a:chOff x="3702" y="1561"/>
              <a:chExt cx="334" cy="536"/>
            </a:xfrm>
          </p:grpSpPr>
          <p:grpSp>
            <p:nvGrpSpPr>
              <p:cNvPr id="12" name="Group 32"/>
              <p:cNvGrpSpPr>
                <a:grpSpLocks/>
              </p:cNvGrpSpPr>
              <p:nvPr/>
            </p:nvGrpSpPr>
            <p:grpSpPr bwMode="auto">
              <a:xfrm>
                <a:off x="3792" y="1561"/>
                <a:ext cx="244" cy="536"/>
                <a:chOff x="3792" y="1561"/>
                <a:chExt cx="244" cy="536"/>
              </a:xfrm>
            </p:grpSpPr>
            <p:sp>
              <p:nvSpPr>
                <p:cNvPr id="22569" name="Freeform 33"/>
                <p:cNvSpPr>
                  <a:spLocks/>
                </p:cNvSpPr>
                <p:nvPr/>
              </p:nvSpPr>
              <p:spPr bwMode="auto">
                <a:xfrm>
                  <a:off x="3792" y="1561"/>
                  <a:ext cx="244" cy="536"/>
                </a:xfrm>
                <a:custGeom>
                  <a:avLst/>
                  <a:gdLst>
                    <a:gd name="T0" fmla="*/ 42 w 490"/>
                    <a:gd name="T1" fmla="*/ 58 h 1609"/>
                    <a:gd name="T2" fmla="*/ 52 w 490"/>
                    <a:gd name="T3" fmla="*/ 55 h 1609"/>
                    <a:gd name="T4" fmla="*/ 57 w 490"/>
                    <a:gd name="T5" fmla="*/ 50 h 1609"/>
                    <a:gd name="T6" fmla="*/ 60 w 490"/>
                    <a:gd name="T7" fmla="*/ 45 h 1609"/>
                    <a:gd name="T8" fmla="*/ 61 w 490"/>
                    <a:gd name="T9" fmla="*/ 39 h 1609"/>
                    <a:gd name="T10" fmla="*/ 57 w 490"/>
                    <a:gd name="T11" fmla="*/ 33 h 1609"/>
                    <a:gd name="T12" fmla="*/ 55 w 490"/>
                    <a:gd name="T13" fmla="*/ 28 h 1609"/>
                    <a:gd name="T14" fmla="*/ 52 w 490"/>
                    <a:gd name="T15" fmla="*/ 22 h 1609"/>
                    <a:gd name="T16" fmla="*/ 48 w 490"/>
                    <a:gd name="T17" fmla="*/ 18 h 1609"/>
                    <a:gd name="T18" fmla="*/ 41 w 490"/>
                    <a:gd name="T19" fmla="*/ 13 h 1609"/>
                    <a:gd name="T20" fmla="*/ 36 w 490"/>
                    <a:gd name="T21" fmla="*/ 8 h 1609"/>
                    <a:gd name="T22" fmla="*/ 27 w 490"/>
                    <a:gd name="T23" fmla="*/ 2 h 1609"/>
                    <a:gd name="T24" fmla="*/ 22 w 490"/>
                    <a:gd name="T25" fmla="*/ 0 h 1609"/>
                    <a:gd name="T26" fmla="*/ 16 w 490"/>
                    <a:gd name="T27" fmla="*/ 2 h 1609"/>
                    <a:gd name="T28" fmla="*/ 10 w 490"/>
                    <a:gd name="T29" fmla="*/ 4 h 1609"/>
                    <a:gd name="T30" fmla="*/ 1 w 490"/>
                    <a:gd name="T31" fmla="*/ 7 h 1609"/>
                    <a:gd name="T32" fmla="*/ 1 w 490"/>
                    <a:gd name="T33" fmla="*/ 8 h 1609"/>
                    <a:gd name="T34" fmla="*/ 0 w 490"/>
                    <a:gd name="T35" fmla="*/ 10 h 1609"/>
                    <a:gd name="T36" fmla="*/ 2 w 490"/>
                    <a:gd name="T37" fmla="*/ 13 h 1609"/>
                    <a:gd name="T38" fmla="*/ 6 w 490"/>
                    <a:gd name="T39" fmla="*/ 17 h 1609"/>
                    <a:gd name="T40" fmla="*/ 15 w 490"/>
                    <a:gd name="T41" fmla="*/ 25 h 1609"/>
                    <a:gd name="T42" fmla="*/ 18 w 490"/>
                    <a:gd name="T43" fmla="*/ 31 h 1609"/>
                    <a:gd name="T44" fmla="*/ 20 w 490"/>
                    <a:gd name="T45" fmla="*/ 36 h 1609"/>
                    <a:gd name="T46" fmla="*/ 20 w 490"/>
                    <a:gd name="T47" fmla="*/ 39 h 1609"/>
                    <a:gd name="T48" fmla="*/ 20 w 490"/>
                    <a:gd name="T49" fmla="*/ 46 h 1609"/>
                    <a:gd name="T50" fmla="*/ 18 w 490"/>
                    <a:gd name="T51" fmla="*/ 55 h 1609"/>
                    <a:gd name="T52" fmla="*/ 18 w 490"/>
                    <a:gd name="T53" fmla="*/ 59 h 1609"/>
                    <a:gd name="T54" fmla="*/ 21 w 490"/>
                    <a:gd name="T55" fmla="*/ 59 h 1609"/>
                    <a:gd name="T56" fmla="*/ 29 w 490"/>
                    <a:gd name="T57" fmla="*/ 60 h 1609"/>
                    <a:gd name="T58" fmla="*/ 35 w 490"/>
                    <a:gd name="T59" fmla="*/ 59 h 1609"/>
                    <a:gd name="T60" fmla="*/ 42 w 490"/>
                    <a:gd name="T61" fmla="*/ 58 h 160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490"/>
                    <a:gd name="T94" fmla="*/ 0 h 1609"/>
                    <a:gd name="T95" fmla="*/ 490 w 490"/>
                    <a:gd name="T96" fmla="*/ 1609 h 160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490" h="1609">
                      <a:moveTo>
                        <a:pt x="342" y="1556"/>
                      </a:moveTo>
                      <a:lnTo>
                        <a:pt x="423" y="1489"/>
                      </a:lnTo>
                      <a:lnTo>
                        <a:pt x="457" y="1339"/>
                      </a:lnTo>
                      <a:lnTo>
                        <a:pt x="482" y="1203"/>
                      </a:lnTo>
                      <a:lnTo>
                        <a:pt x="490" y="1052"/>
                      </a:lnTo>
                      <a:lnTo>
                        <a:pt x="461" y="889"/>
                      </a:lnTo>
                      <a:lnTo>
                        <a:pt x="442" y="754"/>
                      </a:lnTo>
                      <a:lnTo>
                        <a:pt x="417" y="599"/>
                      </a:lnTo>
                      <a:lnTo>
                        <a:pt x="386" y="484"/>
                      </a:lnTo>
                      <a:lnTo>
                        <a:pt x="335" y="345"/>
                      </a:lnTo>
                      <a:lnTo>
                        <a:pt x="293" y="218"/>
                      </a:lnTo>
                      <a:lnTo>
                        <a:pt x="220" y="66"/>
                      </a:lnTo>
                      <a:lnTo>
                        <a:pt x="180" y="0"/>
                      </a:lnTo>
                      <a:lnTo>
                        <a:pt x="132" y="49"/>
                      </a:lnTo>
                      <a:lnTo>
                        <a:pt x="82" y="111"/>
                      </a:lnTo>
                      <a:lnTo>
                        <a:pt x="14" y="196"/>
                      </a:lnTo>
                      <a:lnTo>
                        <a:pt x="8" y="224"/>
                      </a:lnTo>
                      <a:lnTo>
                        <a:pt x="0" y="274"/>
                      </a:lnTo>
                      <a:lnTo>
                        <a:pt x="20" y="361"/>
                      </a:lnTo>
                      <a:lnTo>
                        <a:pt x="48" y="469"/>
                      </a:lnTo>
                      <a:lnTo>
                        <a:pt x="122" y="668"/>
                      </a:lnTo>
                      <a:lnTo>
                        <a:pt x="150" y="838"/>
                      </a:lnTo>
                      <a:lnTo>
                        <a:pt x="160" y="966"/>
                      </a:lnTo>
                      <a:lnTo>
                        <a:pt x="163" y="1064"/>
                      </a:lnTo>
                      <a:lnTo>
                        <a:pt x="163" y="1232"/>
                      </a:lnTo>
                      <a:lnTo>
                        <a:pt x="150" y="1497"/>
                      </a:lnTo>
                      <a:lnTo>
                        <a:pt x="150" y="1587"/>
                      </a:lnTo>
                      <a:lnTo>
                        <a:pt x="172" y="1600"/>
                      </a:lnTo>
                      <a:lnTo>
                        <a:pt x="238" y="1609"/>
                      </a:lnTo>
                      <a:lnTo>
                        <a:pt x="286" y="1590"/>
                      </a:lnTo>
                      <a:lnTo>
                        <a:pt x="342" y="1556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70" name="Freeform 34"/>
                <p:cNvSpPr>
                  <a:spLocks/>
                </p:cNvSpPr>
                <p:nvPr/>
              </p:nvSpPr>
              <p:spPr bwMode="auto">
                <a:xfrm>
                  <a:off x="3854" y="1582"/>
                  <a:ext cx="172" cy="302"/>
                </a:xfrm>
                <a:custGeom>
                  <a:avLst/>
                  <a:gdLst>
                    <a:gd name="T0" fmla="*/ 0 w 346"/>
                    <a:gd name="T1" fmla="*/ 0 h 906"/>
                    <a:gd name="T2" fmla="*/ 5 w 346"/>
                    <a:gd name="T3" fmla="*/ 8 h 906"/>
                    <a:gd name="T4" fmla="*/ 15 w 346"/>
                    <a:gd name="T5" fmla="*/ 7 h 906"/>
                    <a:gd name="T6" fmla="*/ 9 w 346"/>
                    <a:gd name="T7" fmla="*/ 11 h 906"/>
                    <a:gd name="T8" fmla="*/ 15 w 346"/>
                    <a:gd name="T9" fmla="*/ 14 h 906"/>
                    <a:gd name="T10" fmla="*/ 22 w 346"/>
                    <a:gd name="T11" fmla="*/ 18 h 906"/>
                    <a:gd name="T12" fmla="*/ 31 w 346"/>
                    <a:gd name="T13" fmla="*/ 24 h 906"/>
                    <a:gd name="T14" fmla="*/ 38 w 346"/>
                    <a:gd name="T15" fmla="*/ 29 h 906"/>
                    <a:gd name="T16" fmla="*/ 43 w 346"/>
                    <a:gd name="T17" fmla="*/ 34 h 90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46"/>
                    <a:gd name="T28" fmla="*/ 0 h 906"/>
                    <a:gd name="T29" fmla="*/ 346 w 346"/>
                    <a:gd name="T30" fmla="*/ 906 h 90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46" h="906">
                      <a:moveTo>
                        <a:pt x="0" y="0"/>
                      </a:moveTo>
                      <a:lnTo>
                        <a:pt x="47" y="211"/>
                      </a:lnTo>
                      <a:lnTo>
                        <a:pt x="127" y="183"/>
                      </a:lnTo>
                      <a:lnTo>
                        <a:pt x="76" y="292"/>
                      </a:lnTo>
                      <a:lnTo>
                        <a:pt x="127" y="373"/>
                      </a:lnTo>
                      <a:lnTo>
                        <a:pt x="183" y="498"/>
                      </a:lnTo>
                      <a:lnTo>
                        <a:pt x="250" y="643"/>
                      </a:lnTo>
                      <a:lnTo>
                        <a:pt x="307" y="782"/>
                      </a:lnTo>
                      <a:lnTo>
                        <a:pt x="346" y="90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</p:grpSp>
          <p:grpSp>
            <p:nvGrpSpPr>
              <p:cNvPr id="13" name="Group 35"/>
              <p:cNvGrpSpPr>
                <a:grpSpLocks/>
              </p:cNvGrpSpPr>
              <p:nvPr/>
            </p:nvGrpSpPr>
            <p:grpSpPr bwMode="auto">
              <a:xfrm>
                <a:off x="3702" y="1617"/>
                <a:ext cx="291" cy="449"/>
                <a:chOff x="3702" y="1617"/>
                <a:chExt cx="291" cy="449"/>
              </a:xfrm>
            </p:grpSpPr>
            <p:sp>
              <p:nvSpPr>
                <p:cNvPr id="22566" name="Freeform 36"/>
                <p:cNvSpPr>
                  <a:spLocks/>
                </p:cNvSpPr>
                <p:nvPr/>
              </p:nvSpPr>
              <p:spPr bwMode="auto">
                <a:xfrm>
                  <a:off x="3885" y="1962"/>
                  <a:ext cx="108" cy="104"/>
                </a:xfrm>
                <a:custGeom>
                  <a:avLst/>
                  <a:gdLst>
                    <a:gd name="T0" fmla="*/ 8 w 217"/>
                    <a:gd name="T1" fmla="*/ 0 h 313"/>
                    <a:gd name="T2" fmla="*/ 13 w 217"/>
                    <a:gd name="T3" fmla="*/ 2 h 313"/>
                    <a:gd name="T4" fmla="*/ 18 w 217"/>
                    <a:gd name="T5" fmla="*/ 2 h 313"/>
                    <a:gd name="T6" fmla="*/ 23 w 217"/>
                    <a:gd name="T7" fmla="*/ 2 h 313"/>
                    <a:gd name="T8" fmla="*/ 25 w 217"/>
                    <a:gd name="T9" fmla="*/ 3 h 313"/>
                    <a:gd name="T10" fmla="*/ 26 w 217"/>
                    <a:gd name="T11" fmla="*/ 4 h 313"/>
                    <a:gd name="T12" fmla="*/ 25 w 217"/>
                    <a:gd name="T13" fmla="*/ 5 h 313"/>
                    <a:gd name="T14" fmla="*/ 27 w 217"/>
                    <a:gd name="T15" fmla="*/ 6 h 313"/>
                    <a:gd name="T16" fmla="*/ 27 w 217"/>
                    <a:gd name="T17" fmla="*/ 8 h 313"/>
                    <a:gd name="T18" fmla="*/ 24 w 217"/>
                    <a:gd name="T19" fmla="*/ 9 h 313"/>
                    <a:gd name="T20" fmla="*/ 23 w 217"/>
                    <a:gd name="T21" fmla="*/ 10 h 313"/>
                    <a:gd name="T22" fmla="*/ 19 w 217"/>
                    <a:gd name="T23" fmla="*/ 10 h 313"/>
                    <a:gd name="T24" fmla="*/ 17 w 217"/>
                    <a:gd name="T25" fmla="*/ 12 h 313"/>
                    <a:gd name="T26" fmla="*/ 12 w 217"/>
                    <a:gd name="T27" fmla="*/ 11 h 313"/>
                    <a:gd name="T28" fmla="*/ 10 w 217"/>
                    <a:gd name="T29" fmla="*/ 11 h 313"/>
                    <a:gd name="T30" fmla="*/ 7 w 217"/>
                    <a:gd name="T31" fmla="*/ 9 h 313"/>
                    <a:gd name="T32" fmla="*/ 5 w 217"/>
                    <a:gd name="T33" fmla="*/ 7 h 313"/>
                    <a:gd name="T34" fmla="*/ 0 w 217"/>
                    <a:gd name="T35" fmla="*/ 5 h 313"/>
                    <a:gd name="T36" fmla="*/ 8 w 217"/>
                    <a:gd name="T37" fmla="*/ 0 h 31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17"/>
                    <a:gd name="T58" fmla="*/ 0 h 313"/>
                    <a:gd name="T59" fmla="*/ 217 w 217"/>
                    <a:gd name="T60" fmla="*/ 313 h 313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17" h="313">
                      <a:moveTo>
                        <a:pt x="67" y="0"/>
                      </a:moveTo>
                      <a:lnTo>
                        <a:pt x="109" y="41"/>
                      </a:lnTo>
                      <a:lnTo>
                        <a:pt x="151" y="43"/>
                      </a:lnTo>
                      <a:lnTo>
                        <a:pt x="187" y="54"/>
                      </a:lnTo>
                      <a:lnTo>
                        <a:pt x="204" y="73"/>
                      </a:lnTo>
                      <a:lnTo>
                        <a:pt x="208" y="97"/>
                      </a:lnTo>
                      <a:lnTo>
                        <a:pt x="201" y="139"/>
                      </a:lnTo>
                      <a:lnTo>
                        <a:pt x="217" y="168"/>
                      </a:lnTo>
                      <a:lnTo>
                        <a:pt x="216" y="209"/>
                      </a:lnTo>
                      <a:lnTo>
                        <a:pt x="199" y="234"/>
                      </a:lnTo>
                      <a:lnTo>
                        <a:pt x="186" y="265"/>
                      </a:lnTo>
                      <a:lnTo>
                        <a:pt x="156" y="279"/>
                      </a:lnTo>
                      <a:lnTo>
                        <a:pt x="137" y="313"/>
                      </a:lnTo>
                      <a:lnTo>
                        <a:pt x="101" y="307"/>
                      </a:lnTo>
                      <a:lnTo>
                        <a:pt x="80" y="288"/>
                      </a:lnTo>
                      <a:lnTo>
                        <a:pt x="60" y="257"/>
                      </a:lnTo>
                      <a:lnTo>
                        <a:pt x="47" y="186"/>
                      </a:lnTo>
                      <a:lnTo>
                        <a:pt x="0" y="122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FE0C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67" name="Freeform 37"/>
                <p:cNvSpPr>
                  <a:spLocks/>
                </p:cNvSpPr>
                <p:nvPr/>
              </p:nvSpPr>
              <p:spPr bwMode="auto">
                <a:xfrm>
                  <a:off x="3870" y="1957"/>
                  <a:ext cx="64" cy="67"/>
                </a:xfrm>
                <a:custGeom>
                  <a:avLst/>
                  <a:gdLst>
                    <a:gd name="T0" fmla="*/ 12 w 129"/>
                    <a:gd name="T1" fmla="*/ 0 h 200"/>
                    <a:gd name="T2" fmla="*/ 16 w 129"/>
                    <a:gd name="T3" fmla="*/ 1 h 200"/>
                    <a:gd name="T4" fmla="*/ 14 w 129"/>
                    <a:gd name="T5" fmla="*/ 3 h 200"/>
                    <a:gd name="T6" fmla="*/ 10 w 129"/>
                    <a:gd name="T7" fmla="*/ 5 h 200"/>
                    <a:gd name="T8" fmla="*/ 4 w 129"/>
                    <a:gd name="T9" fmla="*/ 7 h 200"/>
                    <a:gd name="T10" fmla="*/ 0 w 129"/>
                    <a:gd name="T11" fmla="*/ 5 h 200"/>
                    <a:gd name="T12" fmla="*/ 12 w 129"/>
                    <a:gd name="T13" fmla="*/ 0 h 2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9"/>
                    <a:gd name="T22" fmla="*/ 0 h 200"/>
                    <a:gd name="T23" fmla="*/ 129 w 129"/>
                    <a:gd name="T24" fmla="*/ 200 h 2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9" h="200">
                      <a:moveTo>
                        <a:pt x="97" y="0"/>
                      </a:moveTo>
                      <a:lnTo>
                        <a:pt x="129" y="29"/>
                      </a:lnTo>
                      <a:lnTo>
                        <a:pt x="112" y="76"/>
                      </a:lnTo>
                      <a:lnTo>
                        <a:pt x="80" y="134"/>
                      </a:lnTo>
                      <a:lnTo>
                        <a:pt x="35" y="200"/>
                      </a:lnTo>
                      <a:lnTo>
                        <a:pt x="0" y="141"/>
                      </a:ln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68" name="Freeform 38"/>
                <p:cNvSpPr>
                  <a:spLocks/>
                </p:cNvSpPr>
                <p:nvPr/>
              </p:nvSpPr>
              <p:spPr bwMode="auto">
                <a:xfrm>
                  <a:off x="3702" y="1617"/>
                  <a:ext cx="236" cy="409"/>
                </a:xfrm>
                <a:custGeom>
                  <a:avLst/>
                  <a:gdLst>
                    <a:gd name="T0" fmla="*/ 18 w 471"/>
                    <a:gd name="T1" fmla="*/ 3 h 1227"/>
                    <a:gd name="T2" fmla="*/ 15 w 471"/>
                    <a:gd name="T3" fmla="*/ 6 h 1227"/>
                    <a:gd name="T4" fmla="*/ 8 w 471"/>
                    <a:gd name="T5" fmla="*/ 11 h 1227"/>
                    <a:gd name="T6" fmla="*/ 7 w 471"/>
                    <a:gd name="T7" fmla="*/ 14 h 1227"/>
                    <a:gd name="T8" fmla="*/ 3 w 471"/>
                    <a:gd name="T9" fmla="*/ 18 h 1227"/>
                    <a:gd name="T10" fmla="*/ 1 w 471"/>
                    <a:gd name="T11" fmla="*/ 24 h 1227"/>
                    <a:gd name="T12" fmla="*/ 0 w 471"/>
                    <a:gd name="T13" fmla="*/ 28 h 1227"/>
                    <a:gd name="T14" fmla="*/ 2 w 471"/>
                    <a:gd name="T15" fmla="*/ 28 h 1227"/>
                    <a:gd name="T16" fmla="*/ 8 w 471"/>
                    <a:gd name="T17" fmla="*/ 32 h 1227"/>
                    <a:gd name="T18" fmla="*/ 14 w 471"/>
                    <a:gd name="T19" fmla="*/ 35 h 1227"/>
                    <a:gd name="T20" fmla="*/ 22 w 471"/>
                    <a:gd name="T21" fmla="*/ 38 h 1227"/>
                    <a:gd name="T22" fmla="*/ 43 w 471"/>
                    <a:gd name="T23" fmla="*/ 45 h 1227"/>
                    <a:gd name="T24" fmla="*/ 52 w 471"/>
                    <a:gd name="T25" fmla="*/ 41 h 1227"/>
                    <a:gd name="T26" fmla="*/ 59 w 471"/>
                    <a:gd name="T27" fmla="*/ 37 h 1227"/>
                    <a:gd name="T28" fmla="*/ 40 w 471"/>
                    <a:gd name="T29" fmla="*/ 30 h 1227"/>
                    <a:gd name="T30" fmla="*/ 33 w 471"/>
                    <a:gd name="T31" fmla="*/ 28 h 1227"/>
                    <a:gd name="T32" fmla="*/ 29 w 471"/>
                    <a:gd name="T33" fmla="*/ 26 h 1227"/>
                    <a:gd name="T34" fmla="*/ 26 w 471"/>
                    <a:gd name="T35" fmla="*/ 25 h 1227"/>
                    <a:gd name="T36" fmla="*/ 31 w 471"/>
                    <a:gd name="T37" fmla="*/ 20 h 1227"/>
                    <a:gd name="T38" fmla="*/ 34 w 471"/>
                    <a:gd name="T39" fmla="*/ 16 h 1227"/>
                    <a:gd name="T40" fmla="*/ 36 w 471"/>
                    <a:gd name="T41" fmla="*/ 14 h 1227"/>
                    <a:gd name="T42" fmla="*/ 38 w 471"/>
                    <a:gd name="T43" fmla="*/ 12 h 1227"/>
                    <a:gd name="T44" fmla="*/ 38 w 471"/>
                    <a:gd name="T45" fmla="*/ 9 h 1227"/>
                    <a:gd name="T46" fmla="*/ 38 w 471"/>
                    <a:gd name="T47" fmla="*/ 7 h 1227"/>
                    <a:gd name="T48" fmla="*/ 38 w 471"/>
                    <a:gd name="T49" fmla="*/ 5 h 1227"/>
                    <a:gd name="T50" fmla="*/ 38 w 471"/>
                    <a:gd name="T51" fmla="*/ 3 h 1227"/>
                    <a:gd name="T52" fmla="*/ 35 w 471"/>
                    <a:gd name="T53" fmla="*/ 1 h 1227"/>
                    <a:gd name="T54" fmla="*/ 31 w 471"/>
                    <a:gd name="T55" fmla="*/ 0 h 1227"/>
                    <a:gd name="T56" fmla="*/ 28 w 471"/>
                    <a:gd name="T57" fmla="*/ 0 h 1227"/>
                    <a:gd name="T58" fmla="*/ 23 w 471"/>
                    <a:gd name="T59" fmla="*/ 1 h 1227"/>
                    <a:gd name="T60" fmla="*/ 18 w 471"/>
                    <a:gd name="T61" fmla="*/ 3 h 122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471"/>
                    <a:gd name="T94" fmla="*/ 0 h 1227"/>
                    <a:gd name="T95" fmla="*/ 471 w 471"/>
                    <a:gd name="T96" fmla="*/ 1227 h 122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471" h="1227">
                      <a:moveTo>
                        <a:pt x="141" y="93"/>
                      </a:moveTo>
                      <a:lnTo>
                        <a:pt x="113" y="172"/>
                      </a:lnTo>
                      <a:lnTo>
                        <a:pt x="64" y="286"/>
                      </a:lnTo>
                      <a:lnTo>
                        <a:pt x="49" y="377"/>
                      </a:lnTo>
                      <a:lnTo>
                        <a:pt x="23" y="481"/>
                      </a:lnTo>
                      <a:lnTo>
                        <a:pt x="5" y="653"/>
                      </a:lnTo>
                      <a:lnTo>
                        <a:pt x="0" y="745"/>
                      </a:lnTo>
                      <a:lnTo>
                        <a:pt x="15" y="768"/>
                      </a:lnTo>
                      <a:lnTo>
                        <a:pt x="59" y="852"/>
                      </a:lnTo>
                      <a:lnTo>
                        <a:pt x="112" y="941"/>
                      </a:lnTo>
                      <a:lnTo>
                        <a:pt x="173" y="1020"/>
                      </a:lnTo>
                      <a:lnTo>
                        <a:pt x="337" y="1227"/>
                      </a:lnTo>
                      <a:lnTo>
                        <a:pt x="413" y="1100"/>
                      </a:lnTo>
                      <a:lnTo>
                        <a:pt x="471" y="998"/>
                      </a:lnTo>
                      <a:lnTo>
                        <a:pt x="315" y="812"/>
                      </a:lnTo>
                      <a:lnTo>
                        <a:pt x="263" y="758"/>
                      </a:lnTo>
                      <a:lnTo>
                        <a:pt x="231" y="710"/>
                      </a:lnTo>
                      <a:lnTo>
                        <a:pt x="205" y="688"/>
                      </a:lnTo>
                      <a:lnTo>
                        <a:pt x="246" y="538"/>
                      </a:lnTo>
                      <a:lnTo>
                        <a:pt x="271" y="421"/>
                      </a:lnTo>
                      <a:lnTo>
                        <a:pt x="283" y="368"/>
                      </a:lnTo>
                      <a:lnTo>
                        <a:pt x="297" y="311"/>
                      </a:lnTo>
                      <a:lnTo>
                        <a:pt x="303" y="244"/>
                      </a:lnTo>
                      <a:lnTo>
                        <a:pt x="303" y="180"/>
                      </a:lnTo>
                      <a:lnTo>
                        <a:pt x="303" y="128"/>
                      </a:lnTo>
                      <a:lnTo>
                        <a:pt x="297" y="76"/>
                      </a:lnTo>
                      <a:lnTo>
                        <a:pt x="274" y="35"/>
                      </a:lnTo>
                      <a:lnTo>
                        <a:pt x="243" y="7"/>
                      </a:lnTo>
                      <a:lnTo>
                        <a:pt x="221" y="0"/>
                      </a:lnTo>
                      <a:lnTo>
                        <a:pt x="179" y="36"/>
                      </a:lnTo>
                      <a:lnTo>
                        <a:pt x="141" y="93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</p:grpSp>
        </p:grpSp>
        <p:grpSp>
          <p:nvGrpSpPr>
            <p:cNvPr id="14" name="Group 39"/>
            <p:cNvGrpSpPr>
              <a:grpSpLocks/>
            </p:cNvGrpSpPr>
            <p:nvPr/>
          </p:nvGrpSpPr>
          <p:grpSpPr bwMode="auto">
            <a:xfrm>
              <a:off x="3244" y="379"/>
              <a:ext cx="189" cy="226"/>
              <a:chOff x="3780" y="1337"/>
              <a:chExt cx="189" cy="226"/>
            </a:xfrm>
          </p:grpSpPr>
          <p:grpSp>
            <p:nvGrpSpPr>
              <p:cNvPr id="15" name="Group 40"/>
              <p:cNvGrpSpPr>
                <a:grpSpLocks/>
              </p:cNvGrpSpPr>
              <p:nvPr/>
            </p:nvGrpSpPr>
            <p:grpSpPr bwMode="auto">
              <a:xfrm>
                <a:off x="3799" y="1403"/>
                <a:ext cx="162" cy="108"/>
                <a:chOff x="3799" y="1403"/>
                <a:chExt cx="162" cy="108"/>
              </a:xfrm>
            </p:grpSpPr>
            <p:sp>
              <p:nvSpPr>
                <p:cNvPr id="22562" name="Freeform 41"/>
                <p:cNvSpPr>
                  <a:spLocks/>
                </p:cNvSpPr>
                <p:nvPr/>
              </p:nvSpPr>
              <p:spPr bwMode="auto">
                <a:xfrm>
                  <a:off x="3938" y="1403"/>
                  <a:ext cx="23" cy="49"/>
                </a:xfrm>
                <a:custGeom>
                  <a:avLst/>
                  <a:gdLst>
                    <a:gd name="T0" fmla="*/ 0 w 46"/>
                    <a:gd name="T1" fmla="*/ 1 h 147"/>
                    <a:gd name="T2" fmla="*/ 1 w 46"/>
                    <a:gd name="T3" fmla="*/ 0 h 147"/>
                    <a:gd name="T4" fmla="*/ 3 w 46"/>
                    <a:gd name="T5" fmla="*/ 0 h 147"/>
                    <a:gd name="T6" fmla="*/ 3 w 46"/>
                    <a:gd name="T7" fmla="*/ 0 h 147"/>
                    <a:gd name="T8" fmla="*/ 5 w 46"/>
                    <a:gd name="T9" fmla="*/ 1 h 147"/>
                    <a:gd name="T10" fmla="*/ 6 w 46"/>
                    <a:gd name="T11" fmla="*/ 2 h 147"/>
                    <a:gd name="T12" fmla="*/ 6 w 46"/>
                    <a:gd name="T13" fmla="*/ 4 h 147"/>
                    <a:gd name="T14" fmla="*/ 6 w 46"/>
                    <a:gd name="T15" fmla="*/ 5 h 147"/>
                    <a:gd name="T16" fmla="*/ 5 w 46"/>
                    <a:gd name="T17" fmla="*/ 5 h 147"/>
                    <a:gd name="T18" fmla="*/ 0 w 46"/>
                    <a:gd name="T19" fmla="*/ 1 h 14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6"/>
                    <a:gd name="T31" fmla="*/ 0 h 147"/>
                    <a:gd name="T32" fmla="*/ 46 w 46"/>
                    <a:gd name="T33" fmla="*/ 147 h 147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6" h="147">
                      <a:moveTo>
                        <a:pt x="0" y="16"/>
                      </a:moveTo>
                      <a:lnTo>
                        <a:pt x="8" y="0"/>
                      </a:lnTo>
                      <a:lnTo>
                        <a:pt x="23" y="0"/>
                      </a:lnTo>
                      <a:lnTo>
                        <a:pt x="29" y="11"/>
                      </a:lnTo>
                      <a:lnTo>
                        <a:pt x="35" y="28"/>
                      </a:lnTo>
                      <a:lnTo>
                        <a:pt x="41" y="65"/>
                      </a:lnTo>
                      <a:lnTo>
                        <a:pt x="46" y="111"/>
                      </a:lnTo>
                      <a:lnTo>
                        <a:pt x="46" y="147"/>
                      </a:lnTo>
                      <a:lnTo>
                        <a:pt x="34" y="14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FE0C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63" name="Freeform 42"/>
                <p:cNvSpPr>
                  <a:spLocks/>
                </p:cNvSpPr>
                <p:nvPr/>
              </p:nvSpPr>
              <p:spPr bwMode="auto">
                <a:xfrm>
                  <a:off x="3799" y="1471"/>
                  <a:ext cx="39" cy="40"/>
                </a:xfrm>
                <a:custGeom>
                  <a:avLst/>
                  <a:gdLst>
                    <a:gd name="T0" fmla="*/ 2 w 78"/>
                    <a:gd name="T1" fmla="*/ 0 h 120"/>
                    <a:gd name="T2" fmla="*/ 1 w 78"/>
                    <a:gd name="T3" fmla="*/ 0 h 120"/>
                    <a:gd name="T4" fmla="*/ 0 w 78"/>
                    <a:gd name="T5" fmla="*/ 1 h 120"/>
                    <a:gd name="T6" fmla="*/ 1 w 78"/>
                    <a:gd name="T7" fmla="*/ 2 h 120"/>
                    <a:gd name="T8" fmla="*/ 1 w 78"/>
                    <a:gd name="T9" fmla="*/ 2 h 120"/>
                    <a:gd name="T10" fmla="*/ 3 w 78"/>
                    <a:gd name="T11" fmla="*/ 3 h 120"/>
                    <a:gd name="T12" fmla="*/ 6 w 78"/>
                    <a:gd name="T13" fmla="*/ 4 h 120"/>
                    <a:gd name="T14" fmla="*/ 8 w 78"/>
                    <a:gd name="T15" fmla="*/ 4 h 120"/>
                    <a:gd name="T16" fmla="*/ 10 w 78"/>
                    <a:gd name="T17" fmla="*/ 4 h 120"/>
                    <a:gd name="T18" fmla="*/ 2 w 78"/>
                    <a:gd name="T19" fmla="*/ 0 h 12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78"/>
                    <a:gd name="T31" fmla="*/ 0 h 120"/>
                    <a:gd name="T32" fmla="*/ 78 w 78"/>
                    <a:gd name="T33" fmla="*/ 120 h 12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78" h="120">
                      <a:moveTo>
                        <a:pt x="18" y="0"/>
                      </a:moveTo>
                      <a:lnTo>
                        <a:pt x="4" y="10"/>
                      </a:lnTo>
                      <a:lnTo>
                        <a:pt x="0" y="23"/>
                      </a:lnTo>
                      <a:lnTo>
                        <a:pt x="4" y="42"/>
                      </a:lnTo>
                      <a:lnTo>
                        <a:pt x="15" y="63"/>
                      </a:lnTo>
                      <a:lnTo>
                        <a:pt x="27" y="82"/>
                      </a:lnTo>
                      <a:lnTo>
                        <a:pt x="49" y="113"/>
                      </a:lnTo>
                      <a:lnTo>
                        <a:pt x="64" y="120"/>
                      </a:lnTo>
                      <a:lnTo>
                        <a:pt x="78" y="105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FFE0C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</p:grpSp>
          <p:sp>
            <p:nvSpPr>
              <p:cNvPr id="22549" name="Freeform 43"/>
              <p:cNvSpPr>
                <a:spLocks/>
              </p:cNvSpPr>
              <p:nvPr/>
            </p:nvSpPr>
            <p:spPr bwMode="auto">
              <a:xfrm>
                <a:off x="3788" y="1362"/>
                <a:ext cx="181" cy="201"/>
              </a:xfrm>
              <a:custGeom>
                <a:avLst/>
                <a:gdLst>
                  <a:gd name="T0" fmla="*/ 4 w 361"/>
                  <a:gd name="T1" fmla="*/ 3 h 603"/>
                  <a:gd name="T2" fmla="*/ 2 w 361"/>
                  <a:gd name="T3" fmla="*/ 4 h 603"/>
                  <a:gd name="T4" fmla="*/ 1 w 361"/>
                  <a:gd name="T5" fmla="*/ 6 h 603"/>
                  <a:gd name="T6" fmla="*/ 0 w 361"/>
                  <a:gd name="T7" fmla="*/ 8 h 603"/>
                  <a:gd name="T8" fmla="*/ 1 w 361"/>
                  <a:gd name="T9" fmla="*/ 9 h 603"/>
                  <a:gd name="T10" fmla="*/ 3 w 361"/>
                  <a:gd name="T11" fmla="*/ 11 h 603"/>
                  <a:gd name="T12" fmla="*/ 5 w 361"/>
                  <a:gd name="T13" fmla="*/ 12 h 603"/>
                  <a:gd name="T14" fmla="*/ 8 w 361"/>
                  <a:gd name="T15" fmla="*/ 13 h 603"/>
                  <a:gd name="T16" fmla="*/ 10 w 361"/>
                  <a:gd name="T17" fmla="*/ 15 h 603"/>
                  <a:gd name="T18" fmla="*/ 12 w 361"/>
                  <a:gd name="T19" fmla="*/ 17 h 603"/>
                  <a:gd name="T20" fmla="*/ 15 w 361"/>
                  <a:gd name="T21" fmla="*/ 19 h 603"/>
                  <a:gd name="T22" fmla="*/ 17 w 361"/>
                  <a:gd name="T23" fmla="*/ 20 h 603"/>
                  <a:gd name="T24" fmla="*/ 20 w 361"/>
                  <a:gd name="T25" fmla="*/ 21 h 603"/>
                  <a:gd name="T26" fmla="*/ 25 w 361"/>
                  <a:gd name="T27" fmla="*/ 22 h 603"/>
                  <a:gd name="T28" fmla="*/ 30 w 361"/>
                  <a:gd name="T29" fmla="*/ 22 h 603"/>
                  <a:gd name="T30" fmla="*/ 33 w 361"/>
                  <a:gd name="T31" fmla="*/ 22 h 603"/>
                  <a:gd name="T32" fmla="*/ 36 w 361"/>
                  <a:gd name="T33" fmla="*/ 22 h 603"/>
                  <a:gd name="T34" fmla="*/ 41 w 361"/>
                  <a:gd name="T35" fmla="*/ 21 h 603"/>
                  <a:gd name="T36" fmla="*/ 43 w 361"/>
                  <a:gd name="T37" fmla="*/ 21 h 603"/>
                  <a:gd name="T38" fmla="*/ 44 w 361"/>
                  <a:gd name="T39" fmla="*/ 19 h 603"/>
                  <a:gd name="T40" fmla="*/ 45 w 361"/>
                  <a:gd name="T41" fmla="*/ 17 h 603"/>
                  <a:gd name="T42" fmla="*/ 46 w 361"/>
                  <a:gd name="T43" fmla="*/ 16 h 603"/>
                  <a:gd name="T44" fmla="*/ 46 w 361"/>
                  <a:gd name="T45" fmla="*/ 14 h 603"/>
                  <a:gd name="T46" fmla="*/ 45 w 361"/>
                  <a:gd name="T47" fmla="*/ 12 h 603"/>
                  <a:gd name="T48" fmla="*/ 44 w 361"/>
                  <a:gd name="T49" fmla="*/ 10 h 603"/>
                  <a:gd name="T50" fmla="*/ 42 w 361"/>
                  <a:gd name="T51" fmla="*/ 8 h 603"/>
                  <a:gd name="T52" fmla="*/ 39 w 361"/>
                  <a:gd name="T53" fmla="*/ 7 h 603"/>
                  <a:gd name="T54" fmla="*/ 38 w 361"/>
                  <a:gd name="T55" fmla="*/ 5 h 603"/>
                  <a:gd name="T56" fmla="*/ 35 w 361"/>
                  <a:gd name="T57" fmla="*/ 2 h 603"/>
                  <a:gd name="T58" fmla="*/ 33 w 361"/>
                  <a:gd name="T59" fmla="*/ 1 h 603"/>
                  <a:gd name="T60" fmla="*/ 30 w 361"/>
                  <a:gd name="T61" fmla="*/ 1 h 603"/>
                  <a:gd name="T62" fmla="*/ 25 w 361"/>
                  <a:gd name="T63" fmla="*/ 0 h 603"/>
                  <a:gd name="T64" fmla="*/ 22 w 361"/>
                  <a:gd name="T65" fmla="*/ 0 h 603"/>
                  <a:gd name="T66" fmla="*/ 17 w 361"/>
                  <a:gd name="T67" fmla="*/ 0 h 603"/>
                  <a:gd name="T68" fmla="*/ 12 w 361"/>
                  <a:gd name="T69" fmla="*/ 1 h 603"/>
                  <a:gd name="T70" fmla="*/ 7 w 361"/>
                  <a:gd name="T71" fmla="*/ 2 h 603"/>
                  <a:gd name="T72" fmla="*/ 4 w 361"/>
                  <a:gd name="T73" fmla="*/ 3 h 60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61"/>
                  <a:gd name="T112" fmla="*/ 0 h 603"/>
                  <a:gd name="T113" fmla="*/ 361 w 361"/>
                  <a:gd name="T114" fmla="*/ 603 h 60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61" h="603">
                    <a:moveTo>
                      <a:pt x="32" y="86"/>
                    </a:moveTo>
                    <a:lnTo>
                      <a:pt x="14" y="120"/>
                    </a:lnTo>
                    <a:lnTo>
                      <a:pt x="4" y="162"/>
                    </a:lnTo>
                    <a:lnTo>
                      <a:pt x="0" y="212"/>
                    </a:lnTo>
                    <a:lnTo>
                      <a:pt x="5" y="253"/>
                    </a:lnTo>
                    <a:lnTo>
                      <a:pt x="18" y="291"/>
                    </a:lnTo>
                    <a:lnTo>
                      <a:pt x="39" y="324"/>
                    </a:lnTo>
                    <a:lnTo>
                      <a:pt x="57" y="361"/>
                    </a:lnTo>
                    <a:lnTo>
                      <a:pt x="75" y="412"/>
                    </a:lnTo>
                    <a:lnTo>
                      <a:pt x="95" y="472"/>
                    </a:lnTo>
                    <a:lnTo>
                      <a:pt x="116" y="520"/>
                    </a:lnTo>
                    <a:lnTo>
                      <a:pt x="136" y="548"/>
                    </a:lnTo>
                    <a:lnTo>
                      <a:pt x="158" y="565"/>
                    </a:lnTo>
                    <a:lnTo>
                      <a:pt x="196" y="589"/>
                    </a:lnTo>
                    <a:lnTo>
                      <a:pt x="236" y="603"/>
                    </a:lnTo>
                    <a:lnTo>
                      <a:pt x="262" y="599"/>
                    </a:lnTo>
                    <a:lnTo>
                      <a:pt x="285" y="593"/>
                    </a:lnTo>
                    <a:lnTo>
                      <a:pt x="323" y="574"/>
                    </a:lnTo>
                    <a:lnTo>
                      <a:pt x="339" y="554"/>
                    </a:lnTo>
                    <a:lnTo>
                      <a:pt x="346" y="526"/>
                    </a:lnTo>
                    <a:lnTo>
                      <a:pt x="358" y="466"/>
                    </a:lnTo>
                    <a:lnTo>
                      <a:pt x="361" y="421"/>
                    </a:lnTo>
                    <a:lnTo>
                      <a:pt x="361" y="367"/>
                    </a:lnTo>
                    <a:lnTo>
                      <a:pt x="356" y="327"/>
                    </a:lnTo>
                    <a:lnTo>
                      <a:pt x="346" y="283"/>
                    </a:lnTo>
                    <a:lnTo>
                      <a:pt x="329" y="222"/>
                    </a:lnTo>
                    <a:lnTo>
                      <a:pt x="309" y="177"/>
                    </a:lnTo>
                    <a:lnTo>
                      <a:pt x="299" y="125"/>
                    </a:lnTo>
                    <a:lnTo>
                      <a:pt x="280" y="67"/>
                    </a:lnTo>
                    <a:lnTo>
                      <a:pt x="259" y="36"/>
                    </a:lnTo>
                    <a:lnTo>
                      <a:pt x="238" y="19"/>
                    </a:lnTo>
                    <a:lnTo>
                      <a:pt x="197" y="1"/>
                    </a:lnTo>
                    <a:lnTo>
                      <a:pt x="170" y="0"/>
                    </a:lnTo>
                    <a:lnTo>
                      <a:pt x="129" y="10"/>
                    </a:lnTo>
                    <a:lnTo>
                      <a:pt x="92" y="28"/>
                    </a:lnTo>
                    <a:lnTo>
                      <a:pt x="55" y="60"/>
                    </a:lnTo>
                    <a:lnTo>
                      <a:pt x="32" y="86"/>
                    </a:lnTo>
                    <a:close/>
                  </a:path>
                </a:pathLst>
              </a:custGeom>
              <a:solidFill>
                <a:srgbClr val="FFE0C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  <p:grpSp>
            <p:nvGrpSpPr>
              <p:cNvPr id="16" name="Group 44"/>
              <p:cNvGrpSpPr>
                <a:grpSpLocks/>
              </p:cNvGrpSpPr>
              <p:nvPr/>
            </p:nvGrpSpPr>
            <p:grpSpPr bwMode="auto">
              <a:xfrm>
                <a:off x="3807" y="1405"/>
                <a:ext cx="137" cy="70"/>
                <a:chOff x="3807" y="1405"/>
                <a:chExt cx="137" cy="70"/>
              </a:xfrm>
            </p:grpSpPr>
            <p:sp>
              <p:nvSpPr>
                <p:cNvPr id="22559" name="Freeform 45"/>
                <p:cNvSpPr>
                  <a:spLocks/>
                </p:cNvSpPr>
                <p:nvPr/>
              </p:nvSpPr>
              <p:spPr bwMode="auto">
                <a:xfrm>
                  <a:off x="3873" y="1437"/>
                  <a:ext cx="10" cy="10"/>
                </a:xfrm>
                <a:custGeom>
                  <a:avLst/>
                  <a:gdLst>
                    <a:gd name="T0" fmla="*/ 0 w 20"/>
                    <a:gd name="T1" fmla="*/ 1 h 31"/>
                    <a:gd name="T2" fmla="*/ 1 w 20"/>
                    <a:gd name="T3" fmla="*/ 0 h 31"/>
                    <a:gd name="T4" fmla="*/ 3 w 20"/>
                    <a:gd name="T5" fmla="*/ 0 h 31"/>
                    <a:gd name="T6" fmla="*/ 3 w 20"/>
                    <a:gd name="T7" fmla="*/ 1 h 31"/>
                    <a:gd name="T8" fmla="*/ 1 w 20"/>
                    <a:gd name="T9" fmla="*/ 1 h 31"/>
                    <a:gd name="T10" fmla="*/ 1 w 20"/>
                    <a:gd name="T11" fmla="*/ 1 h 31"/>
                    <a:gd name="T12" fmla="*/ 0 w 20"/>
                    <a:gd name="T13" fmla="*/ 1 h 3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"/>
                    <a:gd name="T22" fmla="*/ 0 h 31"/>
                    <a:gd name="T23" fmla="*/ 20 w 20"/>
                    <a:gd name="T24" fmla="*/ 31 h 3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" h="31">
                      <a:moveTo>
                        <a:pt x="0" y="18"/>
                      </a:moveTo>
                      <a:lnTo>
                        <a:pt x="6" y="6"/>
                      </a:lnTo>
                      <a:lnTo>
                        <a:pt x="18" y="0"/>
                      </a:lnTo>
                      <a:lnTo>
                        <a:pt x="20" y="16"/>
                      </a:lnTo>
                      <a:lnTo>
                        <a:pt x="10" y="16"/>
                      </a:lnTo>
                      <a:lnTo>
                        <a:pt x="3" y="31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60" name="Freeform 46"/>
                <p:cNvSpPr>
                  <a:spLocks/>
                </p:cNvSpPr>
                <p:nvPr/>
              </p:nvSpPr>
              <p:spPr bwMode="auto">
                <a:xfrm>
                  <a:off x="3807" y="1463"/>
                  <a:ext cx="20" cy="12"/>
                </a:xfrm>
                <a:custGeom>
                  <a:avLst/>
                  <a:gdLst>
                    <a:gd name="T0" fmla="*/ 5 w 39"/>
                    <a:gd name="T1" fmla="*/ 0 h 35"/>
                    <a:gd name="T2" fmla="*/ 5 w 39"/>
                    <a:gd name="T3" fmla="*/ 1 h 35"/>
                    <a:gd name="T4" fmla="*/ 1 w 39"/>
                    <a:gd name="T5" fmla="*/ 1 h 35"/>
                    <a:gd name="T6" fmla="*/ 0 w 39"/>
                    <a:gd name="T7" fmla="*/ 1 h 35"/>
                    <a:gd name="T8" fmla="*/ 5 w 39"/>
                    <a:gd name="T9" fmla="*/ 0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9"/>
                    <a:gd name="T16" fmla="*/ 0 h 35"/>
                    <a:gd name="T17" fmla="*/ 39 w 39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9" h="35">
                      <a:moveTo>
                        <a:pt x="33" y="0"/>
                      </a:moveTo>
                      <a:lnTo>
                        <a:pt x="39" y="19"/>
                      </a:lnTo>
                      <a:lnTo>
                        <a:pt x="6" y="35"/>
                      </a:lnTo>
                      <a:lnTo>
                        <a:pt x="0" y="26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61" name="Freeform 47"/>
                <p:cNvSpPr>
                  <a:spLocks/>
                </p:cNvSpPr>
                <p:nvPr/>
              </p:nvSpPr>
              <p:spPr bwMode="auto">
                <a:xfrm>
                  <a:off x="3926" y="1405"/>
                  <a:ext cx="18" cy="12"/>
                </a:xfrm>
                <a:custGeom>
                  <a:avLst/>
                  <a:gdLst>
                    <a:gd name="T0" fmla="*/ 0 w 35"/>
                    <a:gd name="T1" fmla="*/ 1 h 35"/>
                    <a:gd name="T2" fmla="*/ 1 w 35"/>
                    <a:gd name="T3" fmla="*/ 1 h 35"/>
                    <a:gd name="T4" fmla="*/ 5 w 35"/>
                    <a:gd name="T5" fmla="*/ 0 h 35"/>
                    <a:gd name="T6" fmla="*/ 4 w 35"/>
                    <a:gd name="T7" fmla="*/ 0 h 35"/>
                    <a:gd name="T8" fmla="*/ 0 w 35"/>
                    <a:gd name="T9" fmla="*/ 1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35"/>
                    <a:gd name="T17" fmla="*/ 35 w 35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35">
                      <a:moveTo>
                        <a:pt x="0" y="19"/>
                      </a:moveTo>
                      <a:lnTo>
                        <a:pt x="7" y="35"/>
                      </a:lnTo>
                      <a:lnTo>
                        <a:pt x="35" y="9"/>
                      </a:lnTo>
                      <a:lnTo>
                        <a:pt x="32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</p:grpSp>
          <p:grpSp>
            <p:nvGrpSpPr>
              <p:cNvPr id="17" name="Group 48"/>
              <p:cNvGrpSpPr>
                <a:grpSpLocks/>
              </p:cNvGrpSpPr>
              <p:nvPr/>
            </p:nvGrpSpPr>
            <p:grpSpPr bwMode="auto">
              <a:xfrm>
                <a:off x="3823" y="1410"/>
                <a:ext cx="116" cy="77"/>
                <a:chOff x="3823" y="1410"/>
                <a:chExt cx="116" cy="77"/>
              </a:xfrm>
            </p:grpSpPr>
            <p:sp>
              <p:nvSpPr>
                <p:cNvPr id="22555" name="Freeform 49"/>
                <p:cNvSpPr>
                  <a:spLocks/>
                </p:cNvSpPr>
                <p:nvPr/>
              </p:nvSpPr>
              <p:spPr bwMode="auto">
                <a:xfrm>
                  <a:off x="3823" y="1439"/>
                  <a:ext cx="58" cy="48"/>
                </a:xfrm>
                <a:custGeom>
                  <a:avLst/>
                  <a:gdLst>
                    <a:gd name="T0" fmla="*/ 0 w 117"/>
                    <a:gd name="T1" fmla="*/ 3 h 146"/>
                    <a:gd name="T2" fmla="*/ 11 w 117"/>
                    <a:gd name="T3" fmla="*/ 0 h 146"/>
                    <a:gd name="T4" fmla="*/ 13 w 117"/>
                    <a:gd name="T5" fmla="*/ 1 h 146"/>
                    <a:gd name="T6" fmla="*/ 14 w 117"/>
                    <a:gd name="T7" fmla="*/ 2 h 146"/>
                    <a:gd name="T8" fmla="*/ 14 w 117"/>
                    <a:gd name="T9" fmla="*/ 3 h 146"/>
                    <a:gd name="T10" fmla="*/ 13 w 117"/>
                    <a:gd name="T11" fmla="*/ 4 h 146"/>
                    <a:gd name="T12" fmla="*/ 11 w 117"/>
                    <a:gd name="T13" fmla="*/ 4 h 146"/>
                    <a:gd name="T14" fmla="*/ 9 w 117"/>
                    <a:gd name="T15" fmla="*/ 5 h 146"/>
                    <a:gd name="T16" fmla="*/ 8 w 117"/>
                    <a:gd name="T17" fmla="*/ 5 h 146"/>
                    <a:gd name="T18" fmla="*/ 6 w 117"/>
                    <a:gd name="T19" fmla="*/ 5 h 146"/>
                    <a:gd name="T20" fmla="*/ 4 w 117"/>
                    <a:gd name="T21" fmla="*/ 5 h 146"/>
                    <a:gd name="T22" fmla="*/ 3 w 117"/>
                    <a:gd name="T23" fmla="*/ 5 h 146"/>
                    <a:gd name="T24" fmla="*/ 2 w 117"/>
                    <a:gd name="T25" fmla="*/ 4 h 146"/>
                    <a:gd name="T26" fmla="*/ 1 w 117"/>
                    <a:gd name="T27" fmla="*/ 4 h 146"/>
                    <a:gd name="T28" fmla="*/ 0 w 117"/>
                    <a:gd name="T29" fmla="*/ 3 h 146"/>
                    <a:gd name="T30" fmla="*/ 0 w 117"/>
                    <a:gd name="T31" fmla="*/ 3 h 14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7"/>
                    <a:gd name="T49" fmla="*/ 0 h 146"/>
                    <a:gd name="T50" fmla="*/ 117 w 117"/>
                    <a:gd name="T51" fmla="*/ 146 h 14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7" h="146">
                      <a:moveTo>
                        <a:pt x="0" y="74"/>
                      </a:moveTo>
                      <a:lnTo>
                        <a:pt x="95" y="0"/>
                      </a:lnTo>
                      <a:lnTo>
                        <a:pt x="111" y="38"/>
                      </a:lnTo>
                      <a:lnTo>
                        <a:pt x="117" y="64"/>
                      </a:lnTo>
                      <a:lnTo>
                        <a:pt x="116" y="92"/>
                      </a:lnTo>
                      <a:lnTo>
                        <a:pt x="107" y="109"/>
                      </a:lnTo>
                      <a:lnTo>
                        <a:pt x="94" y="124"/>
                      </a:lnTo>
                      <a:lnTo>
                        <a:pt x="75" y="134"/>
                      </a:lnTo>
                      <a:lnTo>
                        <a:pt x="64" y="144"/>
                      </a:lnTo>
                      <a:lnTo>
                        <a:pt x="52" y="146"/>
                      </a:lnTo>
                      <a:lnTo>
                        <a:pt x="37" y="143"/>
                      </a:lnTo>
                      <a:lnTo>
                        <a:pt x="26" y="133"/>
                      </a:lnTo>
                      <a:lnTo>
                        <a:pt x="19" y="121"/>
                      </a:lnTo>
                      <a:lnTo>
                        <a:pt x="15" y="109"/>
                      </a:lnTo>
                      <a:lnTo>
                        <a:pt x="6" y="87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solidFill>
                  <a:srgbClr val="80FF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56" name="Oval 50"/>
                <p:cNvSpPr>
                  <a:spLocks noChangeArrowheads="1"/>
                </p:cNvSpPr>
                <p:nvPr/>
              </p:nvSpPr>
              <p:spPr bwMode="auto">
                <a:xfrm>
                  <a:off x="3849" y="1461"/>
                  <a:ext cx="11" cy="8"/>
                </a:xfrm>
                <a:prstGeom prst="ellipse">
                  <a:avLst/>
                </a:prstGeom>
                <a:solidFill>
                  <a:srgbClr val="00A0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57" name="Freeform 51"/>
                <p:cNvSpPr>
                  <a:spLocks/>
                </p:cNvSpPr>
                <p:nvPr/>
              </p:nvSpPr>
              <p:spPr bwMode="auto">
                <a:xfrm>
                  <a:off x="3880" y="1410"/>
                  <a:ext cx="59" cy="49"/>
                </a:xfrm>
                <a:custGeom>
                  <a:avLst/>
                  <a:gdLst>
                    <a:gd name="T0" fmla="*/ 0 w 117"/>
                    <a:gd name="T1" fmla="*/ 3 h 145"/>
                    <a:gd name="T2" fmla="*/ 13 w 117"/>
                    <a:gd name="T3" fmla="*/ 0 h 145"/>
                    <a:gd name="T4" fmla="*/ 14 w 117"/>
                    <a:gd name="T5" fmla="*/ 2 h 145"/>
                    <a:gd name="T6" fmla="*/ 15 w 117"/>
                    <a:gd name="T7" fmla="*/ 2 h 145"/>
                    <a:gd name="T8" fmla="*/ 15 w 117"/>
                    <a:gd name="T9" fmla="*/ 3 h 145"/>
                    <a:gd name="T10" fmla="*/ 14 w 117"/>
                    <a:gd name="T11" fmla="*/ 4 h 145"/>
                    <a:gd name="T12" fmla="*/ 12 w 117"/>
                    <a:gd name="T13" fmla="*/ 5 h 145"/>
                    <a:gd name="T14" fmla="*/ 10 w 117"/>
                    <a:gd name="T15" fmla="*/ 5 h 145"/>
                    <a:gd name="T16" fmla="*/ 8 w 117"/>
                    <a:gd name="T17" fmla="*/ 5 h 145"/>
                    <a:gd name="T18" fmla="*/ 7 w 117"/>
                    <a:gd name="T19" fmla="*/ 6 h 145"/>
                    <a:gd name="T20" fmla="*/ 5 w 117"/>
                    <a:gd name="T21" fmla="*/ 5 h 145"/>
                    <a:gd name="T22" fmla="*/ 4 w 117"/>
                    <a:gd name="T23" fmla="*/ 5 h 145"/>
                    <a:gd name="T24" fmla="*/ 3 w 117"/>
                    <a:gd name="T25" fmla="*/ 5 h 145"/>
                    <a:gd name="T26" fmla="*/ 2 w 117"/>
                    <a:gd name="T27" fmla="*/ 4 h 145"/>
                    <a:gd name="T28" fmla="*/ 1 w 117"/>
                    <a:gd name="T29" fmla="*/ 3 h 145"/>
                    <a:gd name="T30" fmla="*/ 0 w 117"/>
                    <a:gd name="T31" fmla="*/ 3 h 14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17"/>
                    <a:gd name="T49" fmla="*/ 0 h 145"/>
                    <a:gd name="T50" fmla="*/ 117 w 117"/>
                    <a:gd name="T51" fmla="*/ 145 h 14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17" h="145">
                      <a:moveTo>
                        <a:pt x="0" y="73"/>
                      </a:moveTo>
                      <a:lnTo>
                        <a:pt x="97" y="0"/>
                      </a:lnTo>
                      <a:lnTo>
                        <a:pt x="111" y="41"/>
                      </a:lnTo>
                      <a:lnTo>
                        <a:pt x="117" y="66"/>
                      </a:lnTo>
                      <a:lnTo>
                        <a:pt x="114" y="90"/>
                      </a:lnTo>
                      <a:lnTo>
                        <a:pt x="107" y="107"/>
                      </a:lnTo>
                      <a:lnTo>
                        <a:pt x="93" y="123"/>
                      </a:lnTo>
                      <a:lnTo>
                        <a:pt x="77" y="134"/>
                      </a:lnTo>
                      <a:lnTo>
                        <a:pt x="64" y="142"/>
                      </a:lnTo>
                      <a:lnTo>
                        <a:pt x="51" y="145"/>
                      </a:lnTo>
                      <a:lnTo>
                        <a:pt x="38" y="142"/>
                      </a:lnTo>
                      <a:lnTo>
                        <a:pt x="26" y="131"/>
                      </a:lnTo>
                      <a:lnTo>
                        <a:pt x="20" y="123"/>
                      </a:lnTo>
                      <a:lnTo>
                        <a:pt x="14" y="108"/>
                      </a:lnTo>
                      <a:lnTo>
                        <a:pt x="6" y="88"/>
                      </a:lnTo>
                      <a:lnTo>
                        <a:pt x="0" y="73"/>
                      </a:lnTo>
                      <a:close/>
                    </a:path>
                  </a:pathLst>
                </a:custGeom>
                <a:solidFill>
                  <a:srgbClr val="80FFFF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  <p:sp>
              <p:nvSpPr>
                <p:cNvPr id="22558" name="Oval 52"/>
                <p:cNvSpPr>
                  <a:spLocks noChangeArrowheads="1"/>
                </p:cNvSpPr>
                <p:nvPr/>
              </p:nvSpPr>
              <p:spPr bwMode="auto">
                <a:xfrm>
                  <a:off x="3906" y="1432"/>
                  <a:ext cx="11" cy="9"/>
                </a:xfrm>
                <a:prstGeom prst="ellipse">
                  <a:avLst/>
                </a:prstGeom>
                <a:solidFill>
                  <a:srgbClr val="00A000"/>
                </a:solidFill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a-IR"/>
                </a:p>
              </p:txBody>
            </p:sp>
          </p:grpSp>
          <p:sp>
            <p:nvSpPr>
              <p:cNvPr id="22552" name="Freeform 53"/>
              <p:cNvSpPr>
                <a:spLocks/>
              </p:cNvSpPr>
              <p:nvPr/>
            </p:nvSpPr>
            <p:spPr bwMode="auto">
              <a:xfrm>
                <a:off x="3883" y="1490"/>
                <a:ext cx="59" cy="43"/>
              </a:xfrm>
              <a:custGeom>
                <a:avLst/>
                <a:gdLst>
                  <a:gd name="T0" fmla="*/ 0 w 117"/>
                  <a:gd name="T1" fmla="*/ 2 h 130"/>
                  <a:gd name="T2" fmla="*/ 3 w 117"/>
                  <a:gd name="T3" fmla="*/ 2 h 130"/>
                  <a:gd name="T4" fmla="*/ 5 w 117"/>
                  <a:gd name="T5" fmla="*/ 2 h 130"/>
                  <a:gd name="T6" fmla="*/ 7 w 117"/>
                  <a:gd name="T7" fmla="*/ 2 h 130"/>
                  <a:gd name="T8" fmla="*/ 9 w 117"/>
                  <a:gd name="T9" fmla="*/ 2 h 130"/>
                  <a:gd name="T10" fmla="*/ 11 w 117"/>
                  <a:gd name="T11" fmla="*/ 1 h 130"/>
                  <a:gd name="T12" fmla="*/ 13 w 117"/>
                  <a:gd name="T13" fmla="*/ 1 h 130"/>
                  <a:gd name="T14" fmla="*/ 14 w 117"/>
                  <a:gd name="T15" fmla="*/ 0 h 130"/>
                  <a:gd name="T16" fmla="*/ 15 w 117"/>
                  <a:gd name="T17" fmla="*/ 1 h 130"/>
                  <a:gd name="T18" fmla="*/ 15 w 117"/>
                  <a:gd name="T19" fmla="*/ 2 h 130"/>
                  <a:gd name="T20" fmla="*/ 15 w 117"/>
                  <a:gd name="T21" fmla="*/ 3 h 130"/>
                  <a:gd name="T22" fmla="*/ 15 w 117"/>
                  <a:gd name="T23" fmla="*/ 3 h 130"/>
                  <a:gd name="T24" fmla="*/ 13 w 117"/>
                  <a:gd name="T25" fmla="*/ 4 h 130"/>
                  <a:gd name="T26" fmla="*/ 12 w 117"/>
                  <a:gd name="T27" fmla="*/ 5 h 130"/>
                  <a:gd name="T28" fmla="*/ 11 w 117"/>
                  <a:gd name="T29" fmla="*/ 5 h 130"/>
                  <a:gd name="T30" fmla="*/ 9 w 117"/>
                  <a:gd name="T31" fmla="*/ 5 h 130"/>
                  <a:gd name="T32" fmla="*/ 7 w 117"/>
                  <a:gd name="T33" fmla="*/ 5 h 130"/>
                  <a:gd name="T34" fmla="*/ 5 w 117"/>
                  <a:gd name="T35" fmla="*/ 4 h 130"/>
                  <a:gd name="T36" fmla="*/ 5 w 117"/>
                  <a:gd name="T37" fmla="*/ 4 h 130"/>
                  <a:gd name="T38" fmla="*/ 3 w 117"/>
                  <a:gd name="T39" fmla="*/ 4 h 130"/>
                  <a:gd name="T40" fmla="*/ 2 w 117"/>
                  <a:gd name="T41" fmla="*/ 3 h 130"/>
                  <a:gd name="T42" fmla="*/ 0 w 117"/>
                  <a:gd name="T43" fmla="*/ 2 h 13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17"/>
                  <a:gd name="T67" fmla="*/ 0 h 130"/>
                  <a:gd name="T68" fmla="*/ 117 w 117"/>
                  <a:gd name="T69" fmla="*/ 130 h 13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17" h="130">
                    <a:moveTo>
                      <a:pt x="0" y="67"/>
                    </a:moveTo>
                    <a:lnTo>
                      <a:pt x="18" y="67"/>
                    </a:lnTo>
                    <a:lnTo>
                      <a:pt x="34" y="63"/>
                    </a:lnTo>
                    <a:lnTo>
                      <a:pt x="53" y="56"/>
                    </a:lnTo>
                    <a:lnTo>
                      <a:pt x="70" y="48"/>
                    </a:lnTo>
                    <a:lnTo>
                      <a:pt x="88" y="31"/>
                    </a:lnTo>
                    <a:lnTo>
                      <a:pt x="99" y="18"/>
                    </a:lnTo>
                    <a:lnTo>
                      <a:pt x="109" y="0"/>
                    </a:lnTo>
                    <a:lnTo>
                      <a:pt x="116" y="35"/>
                    </a:lnTo>
                    <a:lnTo>
                      <a:pt x="117" y="48"/>
                    </a:lnTo>
                    <a:lnTo>
                      <a:pt x="117" y="75"/>
                    </a:lnTo>
                    <a:lnTo>
                      <a:pt x="113" y="92"/>
                    </a:lnTo>
                    <a:lnTo>
                      <a:pt x="104" y="111"/>
                    </a:lnTo>
                    <a:lnTo>
                      <a:pt x="93" y="123"/>
                    </a:lnTo>
                    <a:lnTo>
                      <a:pt x="81" y="129"/>
                    </a:lnTo>
                    <a:lnTo>
                      <a:pt x="66" y="130"/>
                    </a:lnTo>
                    <a:lnTo>
                      <a:pt x="52" y="129"/>
                    </a:lnTo>
                    <a:lnTo>
                      <a:pt x="39" y="120"/>
                    </a:lnTo>
                    <a:lnTo>
                      <a:pt x="33" y="117"/>
                    </a:lnTo>
                    <a:lnTo>
                      <a:pt x="20" y="105"/>
                    </a:lnTo>
                    <a:lnTo>
                      <a:pt x="12" y="83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FFFFF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  <p:sp>
            <p:nvSpPr>
              <p:cNvPr id="22553" name="Freeform 54"/>
              <p:cNvSpPr>
                <a:spLocks/>
              </p:cNvSpPr>
              <p:nvPr/>
            </p:nvSpPr>
            <p:spPr bwMode="auto">
              <a:xfrm>
                <a:off x="3888" y="1475"/>
                <a:ext cx="30" cy="16"/>
              </a:xfrm>
              <a:custGeom>
                <a:avLst/>
                <a:gdLst>
                  <a:gd name="T0" fmla="*/ 0 w 61"/>
                  <a:gd name="T1" fmla="*/ 2 h 47"/>
                  <a:gd name="T2" fmla="*/ 2 w 61"/>
                  <a:gd name="T3" fmla="*/ 2 h 47"/>
                  <a:gd name="T4" fmla="*/ 3 w 61"/>
                  <a:gd name="T5" fmla="*/ 2 h 47"/>
                  <a:gd name="T6" fmla="*/ 4 w 61"/>
                  <a:gd name="T7" fmla="*/ 1 h 47"/>
                  <a:gd name="T8" fmla="*/ 5 w 61"/>
                  <a:gd name="T9" fmla="*/ 1 h 47"/>
                  <a:gd name="T10" fmla="*/ 6 w 61"/>
                  <a:gd name="T11" fmla="*/ 1 h 47"/>
                  <a:gd name="T12" fmla="*/ 7 w 61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47"/>
                  <a:gd name="T23" fmla="*/ 61 w 61"/>
                  <a:gd name="T24" fmla="*/ 47 h 4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47">
                    <a:moveTo>
                      <a:pt x="0" y="47"/>
                    </a:moveTo>
                    <a:lnTo>
                      <a:pt x="19" y="46"/>
                    </a:lnTo>
                    <a:lnTo>
                      <a:pt x="26" y="41"/>
                    </a:lnTo>
                    <a:lnTo>
                      <a:pt x="36" y="37"/>
                    </a:lnTo>
                    <a:lnTo>
                      <a:pt x="46" y="28"/>
                    </a:lnTo>
                    <a:lnTo>
                      <a:pt x="53" y="15"/>
                    </a:lnTo>
                    <a:lnTo>
                      <a:pt x="61" y="0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  <p:sp>
            <p:nvSpPr>
              <p:cNvPr id="22554" name="Freeform 55"/>
              <p:cNvSpPr>
                <a:spLocks/>
              </p:cNvSpPr>
              <p:nvPr/>
            </p:nvSpPr>
            <p:spPr bwMode="auto">
              <a:xfrm>
                <a:off x="3780" y="1337"/>
                <a:ext cx="164" cy="138"/>
              </a:xfrm>
              <a:custGeom>
                <a:avLst/>
                <a:gdLst>
                  <a:gd name="T0" fmla="*/ 7 w 326"/>
                  <a:gd name="T1" fmla="*/ 15 h 412"/>
                  <a:gd name="T2" fmla="*/ 9 w 326"/>
                  <a:gd name="T3" fmla="*/ 15 h 412"/>
                  <a:gd name="T4" fmla="*/ 9 w 326"/>
                  <a:gd name="T5" fmla="*/ 14 h 412"/>
                  <a:gd name="T6" fmla="*/ 10 w 326"/>
                  <a:gd name="T7" fmla="*/ 13 h 412"/>
                  <a:gd name="T8" fmla="*/ 8 w 326"/>
                  <a:gd name="T9" fmla="*/ 10 h 412"/>
                  <a:gd name="T10" fmla="*/ 7 w 326"/>
                  <a:gd name="T11" fmla="*/ 8 h 412"/>
                  <a:gd name="T12" fmla="*/ 12 w 326"/>
                  <a:gd name="T13" fmla="*/ 8 h 412"/>
                  <a:gd name="T14" fmla="*/ 19 w 326"/>
                  <a:gd name="T15" fmla="*/ 8 h 412"/>
                  <a:gd name="T16" fmla="*/ 21 w 326"/>
                  <a:gd name="T17" fmla="*/ 7 h 412"/>
                  <a:gd name="T18" fmla="*/ 25 w 326"/>
                  <a:gd name="T19" fmla="*/ 6 h 412"/>
                  <a:gd name="T20" fmla="*/ 30 w 326"/>
                  <a:gd name="T21" fmla="*/ 7 h 412"/>
                  <a:gd name="T22" fmla="*/ 35 w 326"/>
                  <a:gd name="T23" fmla="*/ 5 h 412"/>
                  <a:gd name="T24" fmla="*/ 36 w 326"/>
                  <a:gd name="T25" fmla="*/ 7 h 412"/>
                  <a:gd name="T26" fmla="*/ 38 w 326"/>
                  <a:gd name="T27" fmla="*/ 7 h 412"/>
                  <a:gd name="T28" fmla="*/ 40 w 326"/>
                  <a:gd name="T29" fmla="*/ 9 h 412"/>
                  <a:gd name="T30" fmla="*/ 42 w 326"/>
                  <a:gd name="T31" fmla="*/ 8 h 412"/>
                  <a:gd name="T32" fmla="*/ 42 w 326"/>
                  <a:gd name="T33" fmla="*/ 7 h 412"/>
                  <a:gd name="T34" fmla="*/ 41 w 326"/>
                  <a:gd name="T35" fmla="*/ 6 h 412"/>
                  <a:gd name="T36" fmla="*/ 40 w 326"/>
                  <a:gd name="T37" fmla="*/ 4 h 412"/>
                  <a:gd name="T38" fmla="*/ 38 w 326"/>
                  <a:gd name="T39" fmla="*/ 3 h 412"/>
                  <a:gd name="T40" fmla="*/ 38 w 326"/>
                  <a:gd name="T41" fmla="*/ 2 h 412"/>
                  <a:gd name="T42" fmla="*/ 38 w 326"/>
                  <a:gd name="T43" fmla="*/ 1 h 412"/>
                  <a:gd name="T44" fmla="*/ 35 w 326"/>
                  <a:gd name="T45" fmla="*/ 1 h 412"/>
                  <a:gd name="T46" fmla="*/ 32 w 326"/>
                  <a:gd name="T47" fmla="*/ 1 h 412"/>
                  <a:gd name="T48" fmla="*/ 30 w 326"/>
                  <a:gd name="T49" fmla="*/ 1 h 412"/>
                  <a:gd name="T50" fmla="*/ 28 w 326"/>
                  <a:gd name="T51" fmla="*/ 0 h 412"/>
                  <a:gd name="T52" fmla="*/ 26 w 326"/>
                  <a:gd name="T53" fmla="*/ 1 h 412"/>
                  <a:gd name="T54" fmla="*/ 25 w 326"/>
                  <a:gd name="T55" fmla="*/ 1 h 412"/>
                  <a:gd name="T56" fmla="*/ 21 w 326"/>
                  <a:gd name="T57" fmla="*/ 1 h 412"/>
                  <a:gd name="T58" fmla="*/ 18 w 326"/>
                  <a:gd name="T59" fmla="*/ 1 h 412"/>
                  <a:gd name="T60" fmla="*/ 15 w 326"/>
                  <a:gd name="T61" fmla="*/ 2 h 412"/>
                  <a:gd name="T62" fmla="*/ 12 w 326"/>
                  <a:gd name="T63" fmla="*/ 3 h 412"/>
                  <a:gd name="T64" fmla="*/ 8 w 326"/>
                  <a:gd name="T65" fmla="*/ 4 h 412"/>
                  <a:gd name="T66" fmla="*/ 6 w 326"/>
                  <a:gd name="T67" fmla="*/ 4 h 412"/>
                  <a:gd name="T68" fmla="*/ 4 w 326"/>
                  <a:gd name="T69" fmla="*/ 5 h 412"/>
                  <a:gd name="T70" fmla="*/ 3 w 326"/>
                  <a:gd name="T71" fmla="*/ 6 h 412"/>
                  <a:gd name="T72" fmla="*/ 2 w 326"/>
                  <a:gd name="T73" fmla="*/ 7 h 412"/>
                  <a:gd name="T74" fmla="*/ 1 w 326"/>
                  <a:gd name="T75" fmla="*/ 8 h 412"/>
                  <a:gd name="T76" fmla="*/ 0 w 326"/>
                  <a:gd name="T77" fmla="*/ 9 h 412"/>
                  <a:gd name="T78" fmla="*/ 0 w 326"/>
                  <a:gd name="T79" fmla="*/ 11 h 412"/>
                  <a:gd name="T80" fmla="*/ 2 w 326"/>
                  <a:gd name="T81" fmla="*/ 13 h 412"/>
                  <a:gd name="T82" fmla="*/ 7 w 326"/>
                  <a:gd name="T83" fmla="*/ 15 h 41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26"/>
                  <a:gd name="T127" fmla="*/ 0 h 412"/>
                  <a:gd name="T128" fmla="*/ 326 w 326"/>
                  <a:gd name="T129" fmla="*/ 412 h 41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26" h="412">
                    <a:moveTo>
                      <a:pt x="55" y="412"/>
                    </a:moveTo>
                    <a:lnTo>
                      <a:pt x="69" y="403"/>
                    </a:lnTo>
                    <a:lnTo>
                      <a:pt x="72" y="377"/>
                    </a:lnTo>
                    <a:lnTo>
                      <a:pt x="74" y="340"/>
                    </a:lnTo>
                    <a:lnTo>
                      <a:pt x="62" y="267"/>
                    </a:lnTo>
                    <a:lnTo>
                      <a:pt x="54" y="225"/>
                    </a:lnTo>
                    <a:lnTo>
                      <a:pt x="94" y="226"/>
                    </a:lnTo>
                    <a:lnTo>
                      <a:pt x="148" y="223"/>
                    </a:lnTo>
                    <a:lnTo>
                      <a:pt x="165" y="200"/>
                    </a:lnTo>
                    <a:lnTo>
                      <a:pt x="192" y="172"/>
                    </a:lnTo>
                    <a:lnTo>
                      <a:pt x="235" y="178"/>
                    </a:lnTo>
                    <a:lnTo>
                      <a:pt x="276" y="147"/>
                    </a:lnTo>
                    <a:lnTo>
                      <a:pt x="281" y="179"/>
                    </a:lnTo>
                    <a:lnTo>
                      <a:pt x="298" y="193"/>
                    </a:lnTo>
                    <a:lnTo>
                      <a:pt x="316" y="233"/>
                    </a:lnTo>
                    <a:lnTo>
                      <a:pt x="326" y="225"/>
                    </a:lnTo>
                    <a:lnTo>
                      <a:pt x="326" y="197"/>
                    </a:lnTo>
                    <a:lnTo>
                      <a:pt x="322" y="155"/>
                    </a:lnTo>
                    <a:lnTo>
                      <a:pt x="313" y="120"/>
                    </a:lnTo>
                    <a:lnTo>
                      <a:pt x="297" y="93"/>
                    </a:lnTo>
                    <a:lnTo>
                      <a:pt x="299" y="48"/>
                    </a:lnTo>
                    <a:lnTo>
                      <a:pt x="299" y="23"/>
                    </a:lnTo>
                    <a:lnTo>
                      <a:pt x="277" y="27"/>
                    </a:lnTo>
                    <a:lnTo>
                      <a:pt x="253" y="27"/>
                    </a:lnTo>
                    <a:lnTo>
                      <a:pt x="239" y="20"/>
                    </a:lnTo>
                    <a:lnTo>
                      <a:pt x="222" y="0"/>
                    </a:lnTo>
                    <a:lnTo>
                      <a:pt x="207" y="19"/>
                    </a:lnTo>
                    <a:lnTo>
                      <a:pt x="193" y="27"/>
                    </a:lnTo>
                    <a:lnTo>
                      <a:pt x="166" y="30"/>
                    </a:lnTo>
                    <a:lnTo>
                      <a:pt x="140" y="38"/>
                    </a:lnTo>
                    <a:lnTo>
                      <a:pt x="113" y="51"/>
                    </a:lnTo>
                    <a:lnTo>
                      <a:pt x="89" y="71"/>
                    </a:lnTo>
                    <a:lnTo>
                      <a:pt x="62" y="106"/>
                    </a:lnTo>
                    <a:lnTo>
                      <a:pt x="45" y="114"/>
                    </a:lnTo>
                    <a:lnTo>
                      <a:pt x="30" y="133"/>
                    </a:lnTo>
                    <a:lnTo>
                      <a:pt x="17" y="150"/>
                    </a:lnTo>
                    <a:lnTo>
                      <a:pt x="11" y="178"/>
                    </a:lnTo>
                    <a:lnTo>
                      <a:pt x="2" y="209"/>
                    </a:lnTo>
                    <a:lnTo>
                      <a:pt x="0" y="235"/>
                    </a:lnTo>
                    <a:lnTo>
                      <a:pt x="0" y="292"/>
                    </a:lnTo>
                    <a:lnTo>
                      <a:pt x="11" y="352"/>
                    </a:lnTo>
                    <a:lnTo>
                      <a:pt x="55" y="412"/>
                    </a:lnTo>
                    <a:close/>
                  </a:path>
                </a:pathLst>
              </a:custGeom>
              <a:solidFill>
                <a:srgbClr val="C06000"/>
              </a:solidFill>
              <a:ln w="63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a-IR"/>
              </a:p>
            </p:txBody>
          </p:sp>
        </p:grpSp>
        <p:sp>
          <p:nvSpPr>
            <p:cNvPr id="22547" name="Freeform 56"/>
            <p:cNvSpPr>
              <a:spLocks/>
            </p:cNvSpPr>
            <p:nvPr/>
          </p:nvSpPr>
          <p:spPr bwMode="auto">
            <a:xfrm>
              <a:off x="3398" y="602"/>
              <a:ext cx="162" cy="372"/>
            </a:xfrm>
            <a:custGeom>
              <a:avLst/>
              <a:gdLst>
                <a:gd name="T0" fmla="*/ 2 w 323"/>
                <a:gd name="T1" fmla="*/ 0 h 1116"/>
                <a:gd name="T2" fmla="*/ 5 w 323"/>
                <a:gd name="T3" fmla="*/ 0 h 1116"/>
                <a:gd name="T4" fmla="*/ 10 w 323"/>
                <a:gd name="T5" fmla="*/ 1 h 1116"/>
                <a:gd name="T6" fmla="*/ 10 w 323"/>
                <a:gd name="T7" fmla="*/ 4 h 1116"/>
                <a:gd name="T8" fmla="*/ 15 w 323"/>
                <a:gd name="T9" fmla="*/ 6 h 1116"/>
                <a:gd name="T10" fmla="*/ 20 w 323"/>
                <a:gd name="T11" fmla="*/ 9 h 1116"/>
                <a:gd name="T12" fmla="*/ 24 w 323"/>
                <a:gd name="T13" fmla="*/ 12 h 1116"/>
                <a:gd name="T14" fmla="*/ 28 w 323"/>
                <a:gd name="T15" fmla="*/ 15 h 1116"/>
                <a:gd name="T16" fmla="*/ 32 w 323"/>
                <a:gd name="T17" fmla="*/ 19 h 1116"/>
                <a:gd name="T18" fmla="*/ 35 w 323"/>
                <a:gd name="T19" fmla="*/ 23 h 1116"/>
                <a:gd name="T20" fmla="*/ 39 w 323"/>
                <a:gd name="T21" fmla="*/ 31 h 1116"/>
                <a:gd name="T22" fmla="*/ 41 w 323"/>
                <a:gd name="T23" fmla="*/ 36 h 1116"/>
                <a:gd name="T24" fmla="*/ 36 w 323"/>
                <a:gd name="T25" fmla="*/ 41 h 1116"/>
                <a:gd name="T26" fmla="*/ 26 w 323"/>
                <a:gd name="T27" fmla="*/ 37 h 1116"/>
                <a:gd name="T28" fmla="*/ 23 w 323"/>
                <a:gd name="T29" fmla="*/ 29 h 1116"/>
                <a:gd name="T30" fmla="*/ 21 w 323"/>
                <a:gd name="T31" fmla="*/ 24 h 1116"/>
                <a:gd name="T32" fmla="*/ 18 w 323"/>
                <a:gd name="T33" fmla="*/ 20 h 1116"/>
                <a:gd name="T34" fmla="*/ 14 w 323"/>
                <a:gd name="T35" fmla="*/ 17 h 1116"/>
                <a:gd name="T36" fmla="*/ 10 w 323"/>
                <a:gd name="T37" fmla="*/ 12 h 1116"/>
                <a:gd name="T38" fmla="*/ 7 w 323"/>
                <a:gd name="T39" fmla="*/ 8 h 1116"/>
                <a:gd name="T40" fmla="*/ 4 w 323"/>
                <a:gd name="T41" fmla="*/ 5 h 1116"/>
                <a:gd name="T42" fmla="*/ 0 w 323"/>
                <a:gd name="T43" fmla="*/ 4 h 1116"/>
                <a:gd name="T44" fmla="*/ 2 w 323"/>
                <a:gd name="T45" fmla="*/ 0 h 111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23"/>
                <a:gd name="T70" fmla="*/ 0 h 1116"/>
                <a:gd name="T71" fmla="*/ 323 w 323"/>
                <a:gd name="T72" fmla="*/ 1116 h 111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23" h="1116">
                  <a:moveTo>
                    <a:pt x="16" y="9"/>
                  </a:moveTo>
                  <a:lnTo>
                    <a:pt x="36" y="0"/>
                  </a:lnTo>
                  <a:lnTo>
                    <a:pt x="80" y="38"/>
                  </a:lnTo>
                  <a:lnTo>
                    <a:pt x="80" y="104"/>
                  </a:lnTo>
                  <a:lnTo>
                    <a:pt x="117" y="166"/>
                  </a:lnTo>
                  <a:lnTo>
                    <a:pt x="153" y="234"/>
                  </a:lnTo>
                  <a:lnTo>
                    <a:pt x="191" y="321"/>
                  </a:lnTo>
                  <a:lnTo>
                    <a:pt x="221" y="403"/>
                  </a:lnTo>
                  <a:lnTo>
                    <a:pt x="252" y="522"/>
                  </a:lnTo>
                  <a:lnTo>
                    <a:pt x="277" y="625"/>
                  </a:lnTo>
                  <a:lnTo>
                    <a:pt x="309" y="833"/>
                  </a:lnTo>
                  <a:lnTo>
                    <a:pt x="323" y="961"/>
                  </a:lnTo>
                  <a:lnTo>
                    <a:pt x="281" y="1116"/>
                  </a:lnTo>
                  <a:lnTo>
                    <a:pt x="201" y="992"/>
                  </a:lnTo>
                  <a:lnTo>
                    <a:pt x="178" y="783"/>
                  </a:lnTo>
                  <a:lnTo>
                    <a:pt x="161" y="656"/>
                  </a:lnTo>
                  <a:lnTo>
                    <a:pt x="137" y="535"/>
                  </a:lnTo>
                  <a:lnTo>
                    <a:pt x="109" y="447"/>
                  </a:lnTo>
                  <a:lnTo>
                    <a:pt x="73" y="320"/>
                  </a:lnTo>
                  <a:lnTo>
                    <a:pt x="52" y="228"/>
                  </a:lnTo>
                  <a:lnTo>
                    <a:pt x="32" y="123"/>
                  </a:lnTo>
                  <a:lnTo>
                    <a:pt x="0" y="96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FF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a-IR"/>
            </a:p>
          </p:txBody>
        </p:sp>
      </p:grpSp>
      <p:sp>
        <p:nvSpPr>
          <p:cNvPr id="61497" name="Text Box 57"/>
          <p:cNvSpPr txBox="1">
            <a:spLocks noChangeArrowheads="1"/>
          </p:cNvSpPr>
          <p:nvPr/>
        </p:nvSpPr>
        <p:spPr bwMode="auto">
          <a:xfrm>
            <a:off x="1854200" y="4813300"/>
            <a:ext cx="4394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 rtl="1">
              <a:lnSpc>
                <a:spcPct val="180000"/>
              </a:lnSpc>
              <a:buFontTx/>
              <a:buAutoNum type="arabicPeriod"/>
            </a:pPr>
            <a:r>
              <a:rPr lang="fa-IR" sz="2000" b="1">
                <a:latin typeface="Times New Roman" pitchFamily="18" charset="0"/>
                <a:cs typeface="Nazanin" pitchFamily="2" charset="-78"/>
              </a:rPr>
              <a:t>مي خواهيم چه کنيم؟ و چه نبايد بكنيم؟</a:t>
            </a:r>
          </a:p>
          <a:p>
            <a:pPr marL="342900" indent="-342900" algn="r" rtl="1">
              <a:lnSpc>
                <a:spcPct val="180000"/>
              </a:lnSpc>
              <a:buFontTx/>
              <a:buAutoNum type="arabicPeriod"/>
            </a:pPr>
            <a:r>
              <a:rPr lang="fa-IR" sz="2000" b="1">
                <a:latin typeface="Times New Roman" pitchFamily="18" charset="0"/>
                <a:cs typeface="Nazanin" pitchFamily="2" charset="-78"/>
              </a:rPr>
              <a:t>کجا مي خواهيم برويم؟ و كجا نبايد برويم؟</a:t>
            </a:r>
          </a:p>
          <a:p>
            <a:pPr marL="342900" indent="-342900" algn="r" rtl="1">
              <a:lnSpc>
                <a:spcPct val="180000"/>
              </a:lnSpc>
              <a:buFontTx/>
              <a:buAutoNum type="arabicPeriod"/>
            </a:pPr>
            <a:r>
              <a:rPr lang="fa-IR" sz="2000" b="1">
                <a:latin typeface="Times New Roman" pitchFamily="18" charset="0"/>
                <a:cs typeface="Nazanin" pitchFamily="2" charset="-78"/>
              </a:rPr>
              <a:t>چگونه مي خواهيم برويم؟</a:t>
            </a:r>
            <a:endParaRPr lang="en-US" sz="2000" b="1">
              <a:latin typeface="Times New Roman" pitchFamily="18" charset="0"/>
              <a:cs typeface="Nazanin" pitchFamily="2" charset="-78"/>
            </a:endParaRPr>
          </a:p>
        </p:txBody>
      </p:sp>
      <p:sp>
        <p:nvSpPr>
          <p:cNvPr id="61498" name="Text Box 58"/>
          <p:cNvSpPr txBox="1">
            <a:spLocks noChangeArrowheads="1"/>
          </p:cNvSpPr>
          <p:nvPr/>
        </p:nvSpPr>
        <p:spPr bwMode="auto">
          <a:xfrm>
            <a:off x="6858000" y="4953000"/>
            <a:ext cx="2027238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sz="2800">
                <a:latin typeface="Times New Roman" pitchFamily="18" charset="0"/>
                <a:cs typeface="Nazanin" pitchFamily="2" charset="-78"/>
              </a:rPr>
              <a:t>وقتي مي خواهيم</a:t>
            </a:r>
          </a:p>
          <a:p>
            <a:pPr algn="ctr" rtl="1">
              <a:lnSpc>
                <a:spcPct val="130000"/>
              </a:lnSpc>
            </a:pPr>
            <a:r>
              <a:rPr lang="fa-IR" sz="2800">
                <a:latin typeface="Times New Roman" pitchFamily="18" charset="0"/>
                <a:cs typeface="Nazanin" pitchFamily="2" charset="-78"/>
              </a:rPr>
              <a:t> کاري کنيم:</a:t>
            </a:r>
            <a:endParaRPr lang="en-US" sz="2800">
              <a:latin typeface="Times New Roman" pitchFamily="18" charset="0"/>
              <a:cs typeface="Nazanin" pitchFamily="2" charset="-78"/>
            </a:endParaRPr>
          </a:p>
        </p:txBody>
      </p:sp>
      <p:sp>
        <p:nvSpPr>
          <p:cNvPr id="14343" name="Rectangle 60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1" eaLnBrk="1" fontAlgn="auto" hangingPunct="1">
              <a:spcAft>
                <a:spcPts val="0"/>
              </a:spcAft>
              <a:defRPr/>
            </a:pPr>
            <a:r>
              <a:rPr lang="fa-IR" sz="2800" b="1" dirty="0" smtClean="0">
                <a:solidFill>
                  <a:srgbClr val="002060"/>
                </a:solidFill>
                <a:cs typeface="B Zar" pitchFamily="2" charset="-78"/>
              </a:rPr>
              <a:t>شناسايي مأموريت</a:t>
            </a:r>
            <a:r>
              <a:rPr lang="en-US" sz="2800" b="1" dirty="0" smtClean="0">
                <a:solidFill>
                  <a:srgbClr val="002060"/>
                </a:solidFill>
                <a:cs typeface="B Zar" pitchFamily="2" charset="-78"/>
              </a:rPr>
              <a:t> </a:t>
            </a:r>
            <a:r>
              <a:rPr lang="fa-IR" sz="2800" b="1" dirty="0" smtClean="0">
                <a:solidFill>
                  <a:srgbClr val="002060"/>
                </a:solidFill>
                <a:cs typeface="B Zar" pitchFamily="2" charset="-78"/>
              </a:rPr>
              <a:t>در بحرانها</a:t>
            </a:r>
            <a:endParaRPr lang="en-US" sz="2800" b="1" dirty="0" smtClean="0">
              <a:solidFill>
                <a:srgbClr val="002060"/>
              </a:solidFill>
              <a:cs typeface="B Zar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1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7" grpId="0"/>
      <p:bldP spid="614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305800" cy="1143000"/>
          </a:xfrm>
        </p:spPr>
        <p:txBody>
          <a:bodyPr>
            <a:noAutofit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مهمترین موارد هشدار</a:t>
            </a:r>
            <a:r>
              <a:rPr lang="fa-IR" sz="28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(رويدادهاي بهداشتي ) كه بايد گزارش شود </a:t>
            </a:r>
            <a:r>
              <a:rPr lang="ar-SA" sz="28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عبارتند از:</a:t>
            </a:r>
            <a:endParaRPr lang="en-US" sz="28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dirty="0" smtClean="0">
              <a:ea typeface="Majalla UI"/>
              <a:cs typeface="B Zar" pitchFamily="2" charset="-78"/>
            </a:endParaRPr>
          </a:p>
          <a:p>
            <a:pPr algn="r" rtl="1"/>
            <a:r>
              <a:rPr lang="ar-SA" b="1" dirty="0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بروز </a:t>
            </a:r>
            <a:r>
              <a:rPr lang="ar-SA" b="1" i="1" u="sng" dirty="0" smtClean="0">
                <a:solidFill>
                  <a:srgbClr val="FF0000"/>
                </a:solidFill>
                <a:ea typeface="Majalla UI"/>
                <a:cs typeface="B Zar" pitchFamily="2" charset="-78"/>
              </a:rPr>
              <a:t>همه گیری ناگهانی </a:t>
            </a:r>
            <a:r>
              <a:rPr lang="ar-SA" b="1" dirty="0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در یک اردوگاه</a:t>
            </a:r>
            <a:endParaRPr lang="en-US" b="1" dirty="0" smtClean="0">
              <a:solidFill>
                <a:srgbClr val="002060"/>
              </a:solidFill>
              <a:ea typeface="Majalla UI"/>
              <a:cs typeface="B Zar" pitchFamily="2" charset="-78"/>
            </a:endParaRPr>
          </a:p>
          <a:p>
            <a:pPr algn="r" rtl="1"/>
            <a:endParaRPr lang="fa-IR" b="1" dirty="0" smtClean="0">
              <a:solidFill>
                <a:srgbClr val="002060"/>
              </a:solidFill>
              <a:ea typeface="Majalla UI"/>
              <a:cs typeface="B Zar" pitchFamily="2" charset="-78"/>
            </a:endParaRPr>
          </a:p>
          <a:p>
            <a:pPr algn="r" rtl="1"/>
            <a:r>
              <a:rPr lang="ar-SA" b="1" dirty="0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بروز </a:t>
            </a:r>
            <a:r>
              <a:rPr lang="ar-SA" b="1" i="1" u="sng" dirty="0" smtClean="0">
                <a:solidFill>
                  <a:srgbClr val="FF0000"/>
                </a:solidFill>
                <a:ea typeface="Majalla UI"/>
                <a:cs typeface="B Zar" pitchFamily="2" charset="-78"/>
              </a:rPr>
              <a:t>موارد مرگ با منشاء ناشناخته </a:t>
            </a:r>
            <a:r>
              <a:rPr lang="ar-SA" b="1" dirty="0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در یک اردوگاه</a:t>
            </a:r>
            <a:endParaRPr lang="en-US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algn="r" rtl="1"/>
            <a:endParaRPr lang="fa-IR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algn="ctr" rtl="1">
              <a:buFont typeface="Wingdings 2" pitchFamily="18" charset="2"/>
              <a:buNone/>
            </a:pPr>
            <a:r>
              <a:rPr lang="fa-IR" b="1" dirty="0" smtClean="0">
                <a:solidFill>
                  <a:srgbClr val="002060"/>
                </a:solidFill>
                <a:cs typeface="B Zar" pitchFamily="2" charset="-78"/>
              </a:rPr>
              <a:t>	</a:t>
            </a:r>
            <a:r>
              <a:rPr lang="ar-SA" b="1" dirty="0" smtClean="0">
                <a:solidFill>
                  <a:srgbClr val="002060"/>
                </a:solidFill>
                <a:cs typeface="B Zar" pitchFamily="2" charset="-78"/>
              </a:rPr>
              <a:t>این هشدارها لازم است بر اساس زمان بررسی و تأئید نتایج حاصله</a:t>
            </a:r>
            <a:r>
              <a:rPr lang="fa-IR" b="1" dirty="0" smtClean="0">
                <a:solidFill>
                  <a:srgbClr val="002060"/>
                </a:solidFill>
                <a:cs typeface="B Zar" pitchFamily="2" charset="-78"/>
              </a:rPr>
              <a:t> - </a:t>
            </a:r>
            <a:r>
              <a:rPr lang="ar-SA" b="1" dirty="0" smtClean="0">
                <a:solidFill>
                  <a:srgbClr val="002060"/>
                </a:solidFill>
                <a:cs typeface="B Zar" pitchFamily="2" charset="-78"/>
              </a:rPr>
              <a:t>زمان گزارش طبقه بندی و پیگیری شوند</a:t>
            </a:r>
            <a:endParaRPr lang="en-US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algn="r" rtl="1"/>
            <a:endParaRPr lang="en-US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sz="5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بهترین عملکرد آنست که</a:t>
            </a:r>
            <a:r>
              <a:rPr lang="fa-IR" sz="5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:</a:t>
            </a:r>
            <a:r>
              <a:rPr lang="ar-SA" sz="5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</a:t>
            </a:r>
            <a:endParaRPr lang="en-US" dirty="0" smtClean="0"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620000" cy="4343399"/>
          </a:xfrm>
        </p:spPr>
        <p:txBody>
          <a:bodyPr>
            <a:normAutofit/>
          </a:bodyPr>
          <a:lstStyle/>
          <a:p>
            <a:pPr marL="274320" lvl="1" indent="-274320" algn="ctr" fontAlgn="auto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تیم ارزیابی و واکنش سریع با همکاری مسئولین و دست‌اندرکاران درون بخشی یا فرابخشی رویدادهای غیر متداول 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را </a:t>
            </a: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حداکثر</a:t>
            </a:r>
            <a:r>
              <a:rPr lang="ar-SA" sz="48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sz="4800" b="1" i="1" u="sng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در عرض 24 ساعت </a:t>
            </a:r>
            <a:r>
              <a:rPr lang="ar-SA" sz="36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مورد بررسی قرار </a:t>
            </a:r>
            <a:r>
              <a:rPr lang="fa-IR" sz="36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داده و گزارش دهد</a:t>
            </a:r>
            <a:endParaRPr lang="en-US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C76579B-BA60-4A55-A752-2B19DFB659BD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752600"/>
            <a:ext cx="8991600" cy="4648200"/>
          </a:xfrm>
        </p:spPr>
        <p:txBody>
          <a:bodyPr>
            <a:normAutofit fontScale="92500" lnSpcReduction="10000"/>
          </a:bodyPr>
          <a:lstStyle/>
          <a:p>
            <a:pPr algn="just" rtl="1">
              <a:lnSpc>
                <a:spcPct val="90000"/>
              </a:lnSpc>
            </a:pPr>
            <a:r>
              <a:rPr lang="ar-SA" altLang="en-US" sz="2600" b="1" dirty="0" smtClean="0">
                <a:solidFill>
                  <a:schemeClr val="tx2"/>
                </a:solidFill>
                <a:latin typeface="Zar" pitchFamily="2" charset="-78"/>
                <a:cs typeface="Zar" pitchFamily="2" charset="-78"/>
              </a:rPr>
              <a:t>فازاول(فازحاد) عملياتي گروه پيشگيري و مبارزه با بيماريها:</a:t>
            </a:r>
            <a:endParaRPr lang="ar-SA" altLang="en-US" sz="2600" b="1" dirty="0" smtClean="0">
              <a:latin typeface="Zar" pitchFamily="2" charset="-78"/>
              <a:cs typeface="Zar" pitchFamily="2" charset="-78"/>
            </a:endParaRPr>
          </a:p>
          <a:p>
            <a:pPr algn="just" rtl="1">
              <a:lnSpc>
                <a:spcPct val="90000"/>
              </a:lnSpc>
            </a:pPr>
            <a:r>
              <a:rPr lang="ar-SA" altLang="en-US" sz="1800" b="1" dirty="0" smtClean="0">
                <a:cs typeface="Zar" pitchFamily="2" charset="-78"/>
              </a:rPr>
              <a:t>اين فاز بايستي در 72  ساعت اول پس از اسكان آسيب ديدگان  انجام گيردو شامل اقدامات ذيل است:</a:t>
            </a:r>
            <a:endParaRPr lang="ar-SA" altLang="en-US" dirty="0" smtClean="0">
              <a:cs typeface="Zar" pitchFamily="2" charset="-78"/>
            </a:endParaRPr>
          </a:p>
          <a:p>
            <a:pPr algn="just" rtl="1">
              <a:lnSpc>
                <a:spcPct val="90000"/>
              </a:lnSpc>
            </a:pPr>
            <a:r>
              <a:rPr lang="ar-SA" altLang="en-US" sz="2400" b="1" dirty="0" smtClean="0">
                <a:latin typeface="Zar" pitchFamily="2" charset="-78"/>
                <a:cs typeface="Zar" pitchFamily="2" charset="-78"/>
              </a:rPr>
              <a:t>1-واكسيناسيون سرخك و پوليو كليه كودكان زير 5 سال</a:t>
            </a:r>
            <a:endParaRPr lang="ar-SA" altLang="en-US" b="1" dirty="0" smtClean="0">
              <a:latin typeface="Zar" pitchFamily="2" charset="-78"/>
              <a:cs typeface="Zar" pitchFamily="2" charset="-78"/>
            </a:endParaRPr>
          </a:p>
          <a:p>
            <a:pPr algn="just" rtl="1">
              <a:lnSpc>
                <a:spcPct val="90000"/>
              </a:lnSpc>
            </a:pPr>
            <a:r>
              <a:rPr lang="ar-SA" altLang="en-US" sz="2400" b="1" dirty="0" smtClean="0">
                <a:latin typeface="Zar" pitchFamily="2" charset="-78"/>
                <a:cs typeface="Zar" pitchFamily="2" charset="-78"/>
              </a:rPr>
              <a:t>2-بيماريابي فعال:</a:t>
            </a:r>
            <a:endParaRPr lang="ar-SA" altLang="en-US" b="1" dirty="0" smtClean="0">
              <a:latin typeface="Zar" pitchFamily="2" charset="-78"/>
              <a:cs typeface="Zar" pitchFamily="2" charset="-78"/>
            </a:endParaRPr>
          </a:p>
          <a:p>
            <a:pPr algn="just" rtl="1">
              <a:lnSpc>
                <a:spcPct val="90000"/>
              </a:lnSpc>
            </a:pPr>
            <a:r>
              <a:rPr lang="ar-SA" altLang="en-US" sz="2000" b="1" dirty="0" smtClean="0">
                <a:latin typeface="Zar" pitchFamily="2" charset="-78"/>
                <a:cs typeface="Zar" pitchFamily="2" charset="-78"/>
              </a:rPr>
              <a:t>بيماريهاي واگير:</a:t>
            </a:r>
            <a:endParaRPr lang="ar-SA" altLang="en-US" sz="2800" b="1" dirty="0" smtClean="0">
              <a:latin typeface="Zar" pitchFamily="2" charset="-78"/>
              <a:cs typeface="Zar" pitchFamily="2" charset="-78"/>
            </a:endParaRPr>
          </a:p>
          <a:p>
            <a:pPr lvl="2" algn="just" rtl="1">
              <a:lnSpc>
                <a:spcPct val="90000"/>
              </a:lnSpc>
            </a:pPr>
            <a:r>
              <a:rPr lang="ar-SA" altLang="en-US" sz="2000" dirty="0" smtClean="0"/>
              <a:t>.</a:t>
            </a:r>
            <a:r>
              <a:rPr lang="ar-SA" altLang="en-US" sz="2000" dirty="0" smtClean="0">
                <a:cs typeface="Zar" pitchFamily="2" charset="-78"/>
              </a:rPr>
              <a:t>بيماريهاي اسهالي حاد آبكي و اسهال خوني</a:t>
            </a:r>
          </a:p>
          <a:p>
            <a:pPr lvl="2" algn="just" rtl="1">
              <a:lnSpc>
                <a:spcPct val="90000"/>
              </a:lnSpc>
            </a:pPr>
            <a:r>
              <a:rPr lang="ar-SA" altLang="en-US" sz="2000" dirty="0" smtClean="0"/>
              <a:t>.</a:t>
            </a:r>
            <a:r>
              <a:rPr lang="ar-SA" altLang="en-US" sz="2000" dirty="0" smtClean="0">
                <a:cs typeface="Zar" pitchFamily="2" charset="-78"/>
              </a:rPr>
              <a:t>تب هاي خونريزي دهنده</a:t>
            </a:r>
          </a:p>
          <a:p>
            <a:pPr lvl="2" algn="just" rtl="1">
              <a:lnSpc>
                <a:spcPct val="90000"/>
              </a:lnSpc>
            </a:pPr>
            <a:r>
              <a:rPr lang="ar-SA" altLang="en-US" sz="2000" dirty="0" smtClean="0"/>
              <a:t>.</a:t>
            </a:r>
            <a:r>
              <a:rPr lang="ar-SA" altLang="en-US" sz="2000" dirty="0" smtClean="0">
                <a:cs typeface="Zar" pitchFamily="2" charset="-78"/>
              </a:rPr>
              <a:t>سرخك</a:t>
            </a:r>
          </a:p>
          <a:p>
            <a:pPr lvl="2" algn="just" rtl="1">
              <a:lnSpc>
                <a:spcPct val="90000"/>
              </a:lnSpc>
            </a:pPr>
            <a:r>
              <a:rPr lang="ar-SA" altLang="en-US" sz="2000" dirty="0" smtClean="0"/>
              <a:t>.</a:t>
            </a:r>
            <a:r>
              <a:rPr lang="ar-SA" altLang="en-US" sz="2000" dirty="0" smtClean="0">
                <a:cs typeface="Zar" pitchFamily="2" charset="-78"/>
              </a:rPr>
              <a:t>مننژيت</a:t>
            </a:r>
          </a:p>
          <a:p>
            <a:pPr lvl="2" algn="just" rtl="1">
              <a:lnSpc>
                <a:spcPct val="90000"/>
              </a:lnSpc>
            </a:pPr>
            <a:r>
              <a:rPr lang="ar-SA" altLang="en-US" sz="2000" dirty="0" smtClean="0"/>
              <a:t>.</a:t>
            </a:r>
            <a:r>
              <a:rPr lang="ar-SA" altLang="en-US" sz="2000" dirty="0" smtClean="0">
                <a:cs typeface="Zar" pitchFamily="2" charset="-78"/>
              </a:rPr>
              <a:t>فلج شل حاد وكزاز نوزادي</a:t>
            </a:r>
          </a:p>
          <a:p>
            <a:pPr lvl="2" algn="just" rtl="1">
              <a:lnSpc>
                <a:spcPct val="90000"/>
              </a:lnSpc>
            </a:pPr>
            <a:r>
              <a:rPr lang="ar-SA" altLang="en-US" sz="2000" dirty="0" smtClean="0"/>
              <a:t>.</a:t>
            </a:r>
            <a:r>
              <a:rPr lang="ar-SA" altLang="en-US" sz="2000" dirty="0" smtClean="0">
                <a:cs typeface="Zar" pitchFamily="2" charset="-78"/>
              </a:rPr>
              <a:t>هرگونه بيماري تحت درمان مانند سل فعال و…</a:t>
            </a:r>
            <a:endParaRPr lang="ar-SA" altLang="en-US" dirty="0" smtClean="0">
              <a:cs typeface="Zar" pitchFamily="2" charset="-78"/>
            </a:endParaRPr>
          </a:p>
          <a:p>
            <a:pPr algn="just" rtl="1">
              <a:lnSpc>
                <a:spcPct val="90000"/>
              </a:lnSpc>
            </a:pPr>
            <a:r>
              <a:rPr lang="ar-SA" altLang="en-US" sz="1800" b="1" dirty="0" smtClean="0">
                <a:latin typeface="Zar" pitchFamily="2" charset="-78"/>
                <a:cs typeface="Zar" pitchFamily="2" charset="-78"/>
              </a:rPr>
              <a:t>بيماريهاي غير واگير:</a:t>
            </a:r>
            <a:endParaRPr lang="ar-SA" altLang="en-US" sz="2400" b="1" dirty="0" smtClean="0">
              <a:latin typeface="Zar" pitchFamily="2" charset="-78"/>
              <a:cs typeface="Zar" pitchFamily="2" charset="-78"/>
            </a:endParaRPr>
          </a:p>
          <a:p>
            <a:pPr lvl="2" algn="just" rtl="1">
              <a:lnSpc>
                <a:spcPct val="90000"/>
              </a:lnSpc>
            </a:pPr>
            <a:r>
              <a:rPr lang="ar-SA" altLang="en-US" sz="1800" dirty="0" smtClean="0">
                <a:cs typeface="Zar" pitchFamily="2" charset="-78"/>
              </a:rPr>
              <a:t>1-ديابت تحت درمان</a:t>
            </a:r>
          </a:p>
          <a:p>
            <a:pPr lvl="2" algn="just" rtl="1">
              <a:lnSpc>
                <a:spcPct val="90000"/>
              </a:lnSpc>
            </a:pPr>
            <a:r>
              <a:rPr lang="ar-SA" altLang="en-US" sz="1800" dirty="0" smtClean="0">
                <a:cs typeface="Zar" pitchFamily="2" charset="-78"/>
              </a:rPr>
              <a:t>2-فشارخون تحت درمان</a:t>
            </a:r>
            <a:endParaRPr lang="ar-SA" altLang="en-US" dirty="0" smtClean="0">
              <a:cs typeface="Zar" pitchFamily="2" charset="-78"/>
            </a:endParaRPr>
          </a:p>
          <a:p>
            <a:pPr algn="just" rtl="1">
              <a:lnSpc>
                <a:spcPct val="90000"/>
              </a:lnSpc>
            </a:pPr>
            <a:r>
              <a:rPr lang="ar-SA" altLang="en-US" sz="2000" b="1" dirty="0" smtClean="0">
                <a:latin typeface="Zar" pitchFamily="2" charset="-78"/>
                <a:cs typeface="Zar" pitchFamily="2" charset="-78"/>
              </a:rPr>
              <a:t>3-ثبت مشخصات بيماران و تهيه نمونه هاي آزمايشگاهي لازم و ارائه درمان مناسب به آنان</a:t>
            </a:r>
          </a:p>
          <a:p>
            <a:pPr algn="just" rtl="1">
              <a:lnSpc>
                <a:spcPct val="90000"/>
              </a:lnSpc>
            </a:pPr>
            <a:endParaRPr lang="en-US" altLang="en-US" b="1" dirty="0" smtClean="0">
              <a:cs typeface="Zar" pitchFamily="2" charset="-78"/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533400"/>
            <a:ext cx="6400800" cy="762000"/>
          </a:xfrm>
          <a:noFill/>
        </p:spPr>
        <p:txBody>
          <a:bodyPr>
            <a:normAutofit fontScale="90000"/>
          </a:bodyPr>
          <a:lstStyle/>
          <a:p>
            <a:pPr algn="ctr" rtl="1"/>
            <a:r>
              <a:rPr lang="ar-SA" altLang="en-US" sz="4000" b="1" dirty="0" smtClean="0">
                <a:cs typeface="Mitra" pitchFamily="2" charset="-78"/>
              </a:rPr>
              <a:t>فازهاي عملياتي </a:t>
            </a:r>
            <a:r>
              <a:rPr lang="ar-SA" altLang="en-US" sz="2800" b="1" dirty="0" smtClean="0">
                <a:cs typeface="Mitra" pitchFamily="2" charset="-78"/>
              </a:rPr>
              <a:t/>
            </a:r>
            <a:br>
              <a:rPr lang="ar-SA" altLang="en-US" sz="2800" b="1" dirty="0" smtClean="0">
                <a:cs typeface="Mitra" pitchFamily="2" charset="-78"/>
              </a:rPr>
            </a:br>
            <a:endParaRPr lang="ar-SA" altLang="en-US" sz="4000" b="1" dirty="0" smtClean="0">
              <a:cs typeface="Mitra" pitchFamily="2" charset="-78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314450"/>
          </a:xfrm>
        </p:spPr>
        <p:txBody>
          <a:bodyPr>
            <a:normAutofit fontScale="90000"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در شرائط بحران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كدام </a:t>
            </a: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بیماریهای واگیردار کلیدی بایستی توسط تیم واکنش سریع مد نظر قرار گیرد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؟</a:t>
            </a:r>
            <a:endParaRPr lang="en-US" sz="40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04800" y="2087563"/>
            <a:ext cx="8610600" cy="4389437"/>
          </a:xfrm>
        </p:spPr>
        <p:txBody>
          <a:bodyPr>
            <a:normAutofit lnSpcReduction="10000"/>
          </a:bodyPr>
          <a:lstStyle/>
          <a:p>
            <a:pPr algn="r" rtl="1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بیماریهای منتقله از طریق آب و مواد غذائی</a:t>
            </a:r>
            <a:r>
              <a:rPr lang="fa-IR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(علائم </a:t>
            </a:r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اس</a:t>
            </a:r>
            <a:r>
              <a:rPr lang="fa-IR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ه</a:t>
            </a:r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ال حاد</a:t>
            </a:r>
            <a:r>
              <a:rPr lang="fa-IR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- اس</a:t>
            </a:r>
            <a:r>
              <a:rPr lang="fa-IR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ه</a:t>
            </a:r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ال خونی حاد</a:t>
            </a:r>
            <a:r>
              <a:rPr lang="fa-IR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- تب با علت نا مشخص</a:t>
            </a:r>
            <a:r>
              <a:rPr lang="fa-IR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) </a:t>
            </a:r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شامل:</a:t>
            </a:r>
            <a:endParaRPr lang="en-US" b="1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lvl="2" algn="r" rtl="1" fontAlgn="auto">
              <a:spcAft>
                <a:spcPts val="0"/>
              </a:spcAft>
              <a:buFont typeface="Wingdings 2"/>
              <a:buChar char=""/>
              <a:defRPr/>
            </a:pPr>
            <a:endParaRPr lang="fa-IR" sz="2800" b="1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algn="r" rtl="1" fontAlgn="auto">
              <a:spcAft>
                <a:spcPts val="0"/>
              </a:spcAft>
              <a:buFont typeface="Wingdings 2"/>
              <a:buChar char=""/>
              <a:defRPr/>
            </a:pP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وبا</a:t>
            </a:r>
            <a:endParaRPr lang="fa-IR" sz="2800" b="1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algn="r" rtl="1" fontAlgn="auto">
              <a:spcAft>
                <a:spcPts val="0"/>
              </a:spcAft>
              <a:buFont typeface="Wingdings 2"/>
              <a:buChar char=""/>
              <a:defRPr/>
            </a:pP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شیگلوز</a:t>
            </a:r>
            <a:endParaRPr lang="fa-IR" sz="2800" b="1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algn="r" rtl="1" fontAlgn="auto">
              <a:spcAft>
                <a:spcPts val="0"/>
              </a:spcAft>
              <a:buFont typeface="Wingdings 2"/>
              <a:buChar char=""/>
              <a:defRPr/>
            </a:pP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تب تیفوئیدی</a:t>
            </a:r>
            <a:endParaRPr lang="fa-IR" sz="2800" b="1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algn="r" rtl="1" fontAlgn="auto">
              <a:spcAft>
                <a:spcPts val="0"/>
              </a:spcAft>
              <a:buFont typeface="Wingdings 2"/>
              <a:buChar char=""/>
              <a:defRPr/>
            </a:pPr>
            <a:r>
              <a:rPr lang="fa-IR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ه</a:t>
            </a: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پاتیت </a:t>
            </a:r>
            <a:r>
              <a:rPr lang="fa-IR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en-US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A</a:t>
            </a:r>
            <a:r>
              <a:rPr lang="fa-IR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و</a:t>
            </a:r>
            <a:r>
              <a:rPr lang="fa-IR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en-US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E</a:t>
            </a: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fa-IR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(موارد </a:t>
            </a: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زردی حاد</a:t>
            </a:r>
            <a:r>
              <a:rPr lang="fa-IR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)</a:t>
            </a:r>
          </a:p>
          <a:p>
            <a:pPr lvl="2" algn="r" rtl="1" fontAlgn="auto">
              <a:spcAft>
                <a:spcPts val="0"/>
              </a:spcAft>
              <a:buFont typeface="Wingdings 2"/>
              <a:buChar char=""/>
              <a:defRPr/>
            </a:pP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مسمومیت غذائی( سالمو</a:t>
            </a:r>
            <a:r>
              <a:rPr lang="fa-IR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ن</a:t>
            </a: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لوزیس- بوتولیسم- اشرشیا</a:t>
            </a:r>
            <a:r>
              <a:rPr lang="fa-IR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کلی و...) </a:t>
            </a:r>
            <a:endParaRPr lang="en-US" sz="2800" b="1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algn="r" rtl="1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en-US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314450"/>
          </a:xfrm>
        </p:spPr>
        <p:txBody>
          <a:bodyPr>
            <a:normAutofit fontScale="90000"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در شرائط بحران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كدام </a:t>
            </a: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بیماریهای واگیردار کلیدی بایستی توسط تیم واکنش سریع مد نظر قرار گیرد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؟</a:t>
            </a:r>
            <a:endParaRPr lang="en-US" sz="40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بیماریهای قابل پیشگیری با واکسن</a:t>
            </a:r>
            <a:r>
              <a:rPr lang="fa-IR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(</a:t>
            </a:r>
            <a:r>
              <a:rPr lang="ar-SA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علائم و نشانگان تنفسی حاد- - تب با علت نا مشخص</a:t>
            </a:r>
            <a:r>
              <a:rPr lang="fa-IR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)</a:t>
            </a:r>
            <a:r>
              <a:rPr lang="ar-SA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:</a:t>
            </a:r>
            <a:endParaRPr lang="en-US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سرخک- اوریون- سرخ</a:t>
            </a:r>
            <a:r>
              <a:rPr lang="fa-IR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ج</a:t>
            </a: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ه</a:t>
            </a:r>
            <a:endParaRPr lang="fa-IR" sz="28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سیاه سرفه</a:t>
            </a:r>
            <a:endParaRPr lang="fa-IR" sz="28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دیفتری</a:t>
            </a:r>
            <a:endParaRPr lang="fa-IR" sz="28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فلج اطفال (پولیومیلیت)</a:t>
            </a:r>
            <a:r>
              <a:rPr lang="en-US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fa-IR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(موارد </a:t>
            </a: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فلج شل حاد</a:t>
            </a:r>
            <a:r>
              <a:rPr lang="fa-IR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)</a:t>
            </a: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کزاز(نوزادان و بزرگسالان)</a:t>
            </a:r>
            <a:endParaRPr lang="fa-IR" sz="28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fa-IR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ه</a:t>
            </a: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پاتیت</a:t>
            </a:r>
            <a:endParaRPr lang="fa-IR" sz="28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آنفلونزای فصلی</a:t>
            </a:r>
            <a:endParaRPr lang="fa-IR" sz="28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28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مننژیت</a:t>
            </a:r>
            <a:endParaRPr lang="en-US" sz="28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314450"/>
          </a:xfrm>
        </p:spPr>
        <p:txBody>
          <a:bodyPr>
            <a:normAutofit fontScale="90000"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در شرائط بحران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كدام </a:t>
            </a: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بیماریهای واگیردار کلیدی بایستی توسط تیم واکنش سریع مد نظر قرار گیرد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؟</a:t>
            </a:r>
            <a:endParaRPr lang="en-US" sz="40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b="1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بیماریهای منتقله از تماس جنسی:</a:t>
            </a:r>
            <a:endParaRPr lang="en-US" b="1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lvl="2" algn="r" rtl="1"/>
            <a:endParaRPr lang="en-US" sz="2800" b="1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algn="r" rtl="1"/>
            <a:r>
              <a:rPr lang="en-US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HIV</a:t>
            </a:r>
            <a:endParaRPr lang="fa-IR" sz="2800" b="1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algn="r" rtl="1"/>
            <a:r>
              <a:rPr lang="en-US" sz="2800" b="1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HCV</a:t>
            </a:r>
          </a:p>
          <a:p>
            <a:pPr algn="r" rtl="1">
              <a:buFont typeface="Wingdings 2" pitchFamily="18" charset="2"/>
              <a:buNone/>
            </a:pPr>
            <a:endParaRPr lang="en-US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314450"/>
          </a:xfrm>
        </p:spPr>
        <p:txBody>
          <a:bodyPr>
            <a:normAutofit fontScale="90000"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در شرائط بحران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كدام </a:t>
            </a: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بیماریهای واگیردار کلیدی بایستی توسط تیم واکنش سریع مد نظر قرار گیرد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؟</a:t>
            </a:r>
            <a:endParaRPr lang="en-US" sz="40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35163"/>
            <a:ext cx="8686800" cy="4389437"/>
          </a:xfrm>
        </p:spPr>
        <p:txBody>
          <a:bodyPr>
            <a:normAutofit fontScale="85000" lnSpcReduction="20000"/>
          </a:bodyPr>
          <a:lstStyle/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بیماریهای منتقله از طریق ناقلین و بیماریهای مشترک انسان و دام </a:t>
            </a:r>
            <a:endParaRPr lang="en-US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fa-IR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بر</a:t>
            </a: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و</a:t>
            </a:r>
            <a:r>
              <a:rPr lang="fa-IR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سلو</a:t>
            </a: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زیس</a:t>
            </a:r>
            <a:endParaRPr lang="fa-IR" sz="30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لیشمانیوزیس</a:t>
            </a:r>
            <a:endParaRPr lang="fa-IR" sz="30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تبهای خونریزی دهنده کر</a:t>
            </a:r>
            <a:r>
              <a:rPr lang="fa-IR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يم</a:t>
            </a: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ه کنگو</a:t>
            </a:r>
            <a:r>
              <a:rPr lang="en-US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(CCHF)</a:t>
            </a:r>
            <a:r>
              <a:rPr lang="fa-IR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fa-IR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(موارد </a:t>
            </a:r>
            <a:r>
              <a:rPr lang="ar-SA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تب خونزیزی دهنده حاد</a:t>
            </a:r>
            <a:r>
              <a:rPr lang="fa-IR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)</a:t>
            </a:r>
            <a:endParaRPr lang="en-US" sz="31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تیفوس</a:t>
            </a:r>
            <a:endParaRPr lang="fa-IR" sz="30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مالاریا</a:t>
            </a:r>
            <a:endParaRPr lang="fa-IR" sz="30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طاعون- </a:t>
            </a:r>
            <a:r>
              <a:rPr lang="fa-IR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ت</a:t>
            </a: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ولارمی</a:t>
            </a:r>
            <a:endParaRPr lang="fa-IR" sz="30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هاری</a:t>
            </a:r>
            <a:endParaRPr lang="fa-IR" sz="30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lvl="2" indent="-246888" algn="r" rtl="1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آنفلونزای </a:t>
            </a:r>
            <a:r>
              <a:rPr lang="en-US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A</a:t>
            </a: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 پرندگان با بیماریزائی بالا(</a:t>
            </a:r>
            <a:r>
              <a:rPr lang="en-US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H5N1</a:t>
            </a:r>
            <a:r>
              <a:rPr lang="ar-SA" sz="30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) در حیوان و یا انسان </a:t>
            </a:r>
            <a:endParaRPr lang="en-US" sz="30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314450"/>
          </a:xfrm>
        </p:spPr>
        <p:txBody>
          <a:bodyPr/>
          <a:lstStyle/>
          <a:p>
            <a:pPr algn="ctr" rtl="1" fontAlgn="auto">
              <a:spcAft>
                <a:spcPts val="0"/>
              </a:spcAft>
              <a:defRPr/>
            </a:pP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ساير موارد </a:t>
            </a: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کلیدی 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كه </a:t>
            </a: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بایستی توسط تیم واکنش سریع مد نظر قرار گیرد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؟</a:t>
            </a:r>
            <a:endParaRPr lang="en-US" sz="40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35163"/>
            <a:ext cx="8686800" cy="4389437"/>
          </a:xfrm>
        </p:spPr>
        <p:txBody>
          <a:bodyPr>
            <a:normAutofit fontScale="92500" lnSpcReduction="20000"/>
          </a:bodyPr>
          <a:lstStyle/>
          <a:p>
            <a:pPr marL="274320" indent="-274320" algn="just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a-IR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ساير </a:t>
            </a:r>
            <a:r>
              <a:rPr lang="ar-SA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رویدادهای تعریف شده در مقررات بهداشتی بین المللی</a:t>
            </a:r>
            <a:r>
              <a:rPr lang="fa-IR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INTERNATIONAL HEALTH REGULATION</a:t>
            </a:r>
            <a:r>
              <a:rPr lang="ar-SA" sz="1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(</a:t>
            </a: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IHR</a:t>
            </a:r>
            <a:r>
              <a:rPr lang="ar-SA" sz="1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) </a:t>
            </a:r>
            <a:r>
              <a:rPr lang="fa-IR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:</a:t>
            </a:r>
            <a:endParaRPr lang="en-US" sz="2000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1188720" lvl="3" indent="-210312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fa-IR" sz="2600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1188720" lvl="3" indent="-210312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26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رویدادهای ناشی از بمباردمانهای هسته ای</a:t>
            </a:r>
            <a:endParaRPr lang="fa-IR" sz="26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marL="1188720" lvl="3" indent="-210312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26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رویدادهای ناشی از حملات شیمیائی</a:t>
            </a:r>
            <a:endParaRPr lang="fa-IR" sz="26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marL="1188720" lvl="3" indent="-210312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2600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حملات بیو تروریستی</a:t>
            </a:r>
            <a:endParaRPr lang="fa-IR" sz="2600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fa-IR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جراحت با زخمهای شدید</a:t>
            </a:r>
            <a:endParaRPr lang="fa-IR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بیماریهای قلبی</a:t>
            </a:r>
            <a:endParaRPr lang="fa-IR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دیابت</a:t>
            </a:r>
            <a:endParaRPr lang="fa-IR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algn="just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fa-IR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86800" cy="1390650"/>
          </a:xfrm>
        </p:spPr>
        <p:txBody>
          <a:bodyPr/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مهمترین مسئولیت تیم ارزیابی و واکنش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سریع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شامل</a:t>
            </a:r>
            <a:r>
              <a:rPr lang="fa-IR" sz="40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:</a:t>
            </a:r>
            <a:endParaRPr lang="en-US" sz="40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>
              <a:cs typeface="B Zar" pitchFamily="2" charset="-78"/>
            </a:endParaRPr>
          </a:p>
          <a:p>
            <a:pPr marL="457200" indent="-457200" algn="r" rtl="1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Rapid Health Assessment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b="1" dirty="0" smtClean="0">
                <a:solidFill>
                  <a:srgbClr val="002060"/>
                </a:solidFill>
                <a:cs typeface="B Zar" pitchFamily="2" charset="-78"/>
              </a:rPr>
              <a:t>ارزیابی سریع بهداشتی</a:t>
            </a:r>
            <a:endParaRPr lang="fa-IR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457200" indent="-457200" algn="r" rtl="1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 startAt="2"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Field Assessment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b="1" dirty="0" smtClean="0">
                <a:solidFill>
                  <a:srgbClr val="002060"/>
                </a:solidFill>
                <a:cs typeface="B Zar" pitchFamily="2" charset="-78"/>
              </a:rPr>
              <a:t>ارزیابی فیلد</a:t>
            </a:r>
            <a:r>
              <a:rPr lang="fa-IR" b="1" dirty="0" smtClean="0">
                <a:solidFill>
                  <a:srgbClr val="002060"/>
                </a:solidFill>
                <a:cs typeface="B Zar" pitchFamily="2" charset="-78"/>
              </a:rPr>
              <a:t> </a:t>
            </a:r>
            <a:r>
              <a:rPr lang="ar-SA" b="1" dirty="0" smtClean="0">
                <a:solidFill>
                  <a:srgbClr val="002060"/>
                </a:solidFill>
                <a:cs typeface="B Zar" pitchFamily="2" charset="-78"/>
              </a:rPr>
              <a:t>(محیط </a:t>
            </a:r>
            <a:r>
              <a:rPr lang="fa-IR" b="1" dirty="0" smtClean="0">
                <a:solidFill>
                  <a:srgbClr val="002060"/>
                </a:solidFill>
                <a:cs typeface="B Zar" pitchFamily="2" charset="-78"/>
              </a:rPr>
              <a:t>وقوع </a:t>
            </a:r>
            <a:r>
              <a:rPr lang="ar-SA" b="1" dirty="0" smtClean="0">
                <a:solidFill>
                  <a:srgbClr val="002060"/>
                </a:solidFill>
                <a:cs typeface="B Zar" pitchFamily="2" charset="-78"/>
              </a:rPr>
              <a:t>بحران) در طول یک پروسه مراقبت بیماریها</a:t>
            </a:r>
            <a:endParaRPr lang="en-US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ar-SA" dirty="0" smtClean="0">
                <a:cs typeface="B Zar" pitchFamily="2" charset="-78"/>
              </a:rPr>
              <a:t>						</a:t>
            </a:r>
            <a:endParaRPr lang="en-US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زمان اقدام</a:t>
            </a:r>
            <a:r>
              <a:rPr lang="fa-IR" sz="32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براي</a:t>
            </a:r>
            <a:r>
              <a:rPr lang="ar-SA" sz="32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fa-IR" sz="32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ارزيابي سريع بهداشتي چه موقع است؟ </a:t>
            </a:r>
            <a:endParaRPr lang="en-US" sz="32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>
              <a:ea typeface="Majalla UI"/>
              <a:cs typeface="B Zar" pitchFamily="2" charset="-78"/>
            </a:endParaRPr>
          </a:p>
          <a:p>
            <a:pPr algn="ctr" rtl="1">
              <a:buFont typeface="Wingdings 2" pitchFamily="18" charset="2"/>
              <a:buNone/>
            </a:pPr>
            <a:endParaRPr lang="fa-IR" sz="3600" b="1" dirty="0" smtClean="0">
              <a:solidFill>
                <a:srgbClr val="002060"/>
              </a:solidFill>
              <a:latin typeface="Arial" pitchFamily="34" charset="0"/>
              <a:ea typeface="Majalla UI"/>
              <a:cs typeface="B Zar" pitchFamily="2" charset="-78"/>
            </a:endParaRPr>
          </a:p>
          <a:p>
            <a:pPr algn="ctr" rtl="1">
              <a:buFont typeface="Wingdings 2" pitchFamily="18" charset="2"/>
              <a:buNone/>
            </a:pPr>
            <a:r>
              <a:rPr lang="ar-SA" sz="6000" b="1" dirty="0" smtClean="0">
                <a:solidFill>
                  <a:srgbClr val="002060"/>
                </a:solidFill>
                <a:latin typeface="Arial" pitchFamily="34" charset="0"/>
                <a:ea typeface="Majalla UI"/>
                <a:cs typeface="B Zar" pitchFamily="2" charset="-78"/>
              </a:rPr>
              <a:t>بلافاصله پس از وقوع یک </a:t>
            </a:r>
            <a:r>
              <a:rPr lang="fa-IR" sz="6000" b="1" dirty="0" smtClean="0">
                <a:solidFill>
                  <a:srgbClr val="002060"/>
                </a:solidFill>
                <a:latin typeface="Arial" pitchFamily="34" charset="0"/>
                <a:ea typeface="Majalla UI"/>
                <a:cs typeface="B Zar" pitchFamily="2" charset="-78"/>
              </a:rPr>
              <a:t>بحران</a:t>
            </a:r>
            <a:r>
              <a:rPr lang="ar-SA" sz="6000" b="1" dirty="0" smtClean="0">
                <a:solidFill>
                  <a:srgbClr val="002060"/>
                </a:solidFill>
                <a:latin typeface="Arial" pitchFamily="34" charset="0"/>
                <a:ea typeface="Majalla UI"/>
                <a:cs typeface="B Zar" pitchFamily="2" charset="-78"/>
              </a:rPr>
              <a:t> بهداشتی </a:t>
            </a:r>
            <a:endParaRPr lang="en-US" sz="6000" b="1" dirty="0" smtClean="0">
              <a:solidFill>
                <a:srgbClr val="002060"/>
              </a:solidFill>
              <a:latin typeface="Arial" pitchFamily="34" charset="0"/>
              <a:ea typeface="Majalla UI"/>
              <a:cs typeface="B Zar" pitchFamily="2" charset="-78"/>
            </a:endParaRPr>
          </a:p>
          <a:p>
            <a:pPr algn="r" rtl="1"/>
            <a:endParaRPr lang="en-US" dirty="0" smtClean="0">
              <a:ea typeface="Majalla UI"/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61547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chemeClr val="tx2">
                    <a:lumMod val="75000"/>
                  </a:schemeClr>
                </a:solidFill>
              </a:rPr>
              <a:t>تعریف:</a:t>
            </a: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b="1" dirty="0" smtClean="0">
                <a:solidFill>
                  <a:schemeClr val="tx2">
                    <a:lumMod val="75000"/>
                  </a:schemeClr>
                </a:solidFill>
              </a:rPr>
              <a:t>عبارت است از جمع آوری سیستماتیک داده ها ،تجزیه و تحلیل و تفسیر داده ها بطور مستمربه منظور برنامه ریزی-اجرا و مداخلات مربوط به بهداشت عمومی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76200" y="381000"/>
            <a:ext cx="8991600" cy="838200"/>
          </a:xfrm>
        </p:spPr>
        <p:txBody>
          <a:bodyPr>
            <a:normAutofit fontScale="90000"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fa-IR" sz="48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فعاليت هاي كليدي در ارزيابي سريع بهداشتي</a:t>
            </a:r>
            <a:endParaRPr lang="en-US" sz="48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lnSpcReduction="10000"/>
          </a:bodyPr>
          <a:lstStyle/>
          <a:p>
            <a:pPr marL="514350" indent="-514350" algn="r" rtl="1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 startAt="6"/>
              <a:defRPr/>
            </a:pP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جمع آوري</a:t>
            </a: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اطلاعات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:</a:t>
            </a:r>
          </a:p>
          <a:p>
            <a:pPr marL="880110" lvl="1" indent="-514350" algn="r" rtl="1" fontAlgn="auto">
              <a:spcAft>
                <a:spcPts val="0"/>
              </a:spcAft>
              <a:buFont typeface="+mj-lt"/>
              <a:buAutoNum type="alphaLcPeriod"/>
              <a:defRPr/>
            </a:pPr>
            <a:r>
              <a:rPr lang="ar-SA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دموگرافیک</a:t>
            </a:r>
            <a:endParaRPr lang="fa-IR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marL="880110" lvl="1" indent="-514350" algn="r" rtl="1" fontAlgn="auto">
              <a:spcAft>
                <a:spcPts val="0"/>
              </a:spcAft>
              <a:buFont typeface="+mj-lt"/>
              <a:buAutoNum type="alphaLcPeriod"/>
              <a:defRPr/>
            </a:pPr>
            <a:r>
              <a:rPr lang="ar-SA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محیط زیست</a:t>
            </a:r>
            <a:endParaRPr lang="fa-IR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marL="880110" lvl="1" indent="-514350" algn="r" rtl="1" fontAlgn="auto">
              <a:spcAft>
                <a:spcPts val="0"/>
              </a:spcAft>
              <a:buFont typeface="+mj-lt"/>
              <a:buAutoNum type="alphaLcPeriod"/>
              <a:defRPr/>
            </a:pPr>
            <a:r>
              <a:rPr lang="ar-SA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داده های بهداشتی</a:t>
            </a:r>
            <a:endParaRPr lang="fa-IR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marL="880110" lvl="1" indent="-514350" algn="r" rtl="1" fontAlgn="auto">
              <a:spcAft>
                <a:spcPts val="0"/>
              </a:spcAft>
              <a:buFont typeface="+mj-lt"/>
              <a:buAutoNum type="alphaLcPeriod"/>
              <a:defRPr/>
            </a:pPr>
            <a:r>
              <a:rPr lang="ar-SA" b="1" dirty="0" smtClean="0">
                <a:solidFill>
                  <a:srgbClr val="7030A0"/>
                </a:solidFill>
                <a:latin typeface="Arial" pitchFamily="34" charset="0"/>
                <a:cs typeface="B Zar" pitchFamily="2" charset="-78"/>
              </a:rPr>
              <a:t>منابع مورد نیاز</a:t>
            </a:r>
            <a:endParaRPr lang="en-US" b="1" dirty="0" smtClean="0">
              <a:solidFill>
                <a:srgbClr val="7030A0"/>
              </a:solidFill>
              <a:latin typeface="Arial" pitchFamily="34" charset="0"/>
              <a:cs typeface="B Zar" pitchFamily="2" charset="-78"/>
            </a:endParaRPr>
          </a:p>
          <a:p>
            <a:pPr marL="514350" indent="-514350" algn="r" rtl="1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 startAt="6"/>
              <a:defRPr/>
            </a:pP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تهیه نقشه اپیدمیولوژیک منطقه و مطالعه سریع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آن</a:t>
            </a:r>
            <a:endParaRPr lang="en-US" sz="2800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514350" indent="-514350" algn="r" rtl="1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 startAt="6"/>
              <a:defRPr/>
            </a:pP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تجزیه و تحلیل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داده ها</a:t>
            </a:r>
            <a:endParaRPr lang="en-US" sz="2800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514350" indent="-514350" algn="r" rtl="1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 startAt="6"/>
              <a:defRPr/>
            </a:pP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تعيين </a:t>
            </a: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هرم جمعیتی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- تعیین گروه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های پر خطر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- </a:t>
            </a: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مداخلات بهداشتی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و </a:t>
            </a: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اولویت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آنها</a:t>
            </a:r>
          </a:p>
          <a:p>
            <a:pPr marL="514350" indent="-514350" algn="r" rtl="1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 startAt="6"/>
              <a:defRPr/>
            </a:pP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نوشتن گزارش</a:t>
            </a:r>
            <a:r>
              <a:rPr lang="fa-IR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ar-SA" sz="2800" b="1" dirty="0" smtClean="0">
                <a:solidFill>
                  <a:srgbClr val="002060"/>
                </a:solidFill>
                <a:latin typeface="Arial" pitchFamily="34" charset="0"/>
                <a:cs typeface="B Zar" pitchFamily="2" charset="-78"/>
              </a:rPr>
              <a:t>- انتشار و توزیع نتایج</a:t>
            </a:r>
            <a:endParaRPr lang="en-US" sz="2800" b="1" dirty="0" smtClean="0">
              <a:solidFill>
                <a:srgbClr val="002060"/>
              </a:solidFill>
              <a:latin typeface="Arial" pitchFamily="34" charset="0"/>
              <a:cs typeface="B Zar" pitchFamily="2" charset="-78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ar-SA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ت</a:t>
            </a:r>
            <a:r>
              <a:rPr lang="fa-IR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ر</a:t>
            </a:r>
            <a:r>
              <a:rPr lang="ar-SA" sz="48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کیب تیم ارزیابی سریع بهداشتی:</a:t>
            </a:r>
            <a:endParaRPr lang="en-US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ar-SA" b="1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یک اپیدمیولوژیست</a:t>
            </a:r>
            <a:r>
              <a:rPr lang="fa-IR" b="1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 </a:t>
            </a:r>
            <a:r>
              <a:rPr lang="ar-SA" b="1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یا</a:t>
            </a:r>
            <a:r>
              <a:rPr lang="fa-IR" b="1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 </a:t>
            </a:r>
            <a:r>
              <a:rPr lang="ar-SA" b="1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کارشناس مجرب بهداشت عمومی</a:t>
            </a:r>
            <a:endParaRPr lang="en-US" b="1" smtClean="0">
              <a:solidFill>
                <a:srgbClr val="002060"/>
              </a:solidFill>
              <a:cs typeface="B Zar" pitchFamily="2" charset="-78"/>
            </a:endParaRPr>
          </a:p>
          <a:p>
            <a:pPr algn="r" rtl="1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ar-SA" b="1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یک کارشناس آب و فاضلاب یا بهداشت محیط</a:t>
            </a:r>
            <a:endParaRPr lang="en-US" b="1" smtClean="0">
              <a:solidFill>
                <a:srgbClr val="002060"/>
              </a:solidFill>
              <a:cs typeface="B Zar" pitchFamily="2" charset="-78"/>
            </a:endParaRPr>
          </a:p>
          <a:p>
            <a:pPr algn="r" rtl="1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ar-SA" b="1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یک کارشناس تغذیه</a:t>
            </a:r>
            <a:endParaRPr lang="en-US" b="1" smtClean="0">
              <a:solidFill>
                <a:srgbClr val="002060"/>
              </a:solidFill>
              <a:cs typeface="B Zar" pitchFamily="2" charset="-78"/>
            </a:endParaRPr>
          </a:p>
          <a:p>
            <a:pPr algn="r" rtl="1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ar-SA" b="1" smtClean="0">
                <a:solidFill>
                  <a:srgbClr val="002060"/>
                </a:solidFill>
                <a:ea typeface="Majalla UI"/>
                <a:cs typeface="B Zar" pitchFamily="2" charset="-78"/>
              </a:rPr>
              <a:t>یک مدیر اجرائی یا پشتیبانی</a:t>
            </a:r>
            <a:endParaRPr lang="en-US" b="1" smtClean="0">
              <a:solidFill>
                <a:srgbClr val="002060"/>
              </a:solidFill>
              <a:cs typeface="B Zar" pitchFamily="2" charset="-78"/>
            </a:endParaRPr>
          </a:p>
          <a:p>
            <a:pPr algn="r" rtl="1" fontAlgn="auto">
              <a:spcAft>
                <a:spcPts val="0"/>
              </a:spcAft>
              <a:buFont typeface="Wingdings 2"/>
              <a:buChar char=""/>
              <a:defRPr/>
            </a:pPr>
            <a:endParaRPr lang="fa-IR" smtClean="0">
              <a:ea typeface="Majalla UI"/>
              <a:cs typeface="B Zar" pitchFamily="2" charset="-78"/>
            </a:endParaRPr>
          </a:p>
          <a:p>
            <a:pPr algn="r" rtl="1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ar-SA" sz="2400" b="1" smtClean="0">
                <a:solidFill>
                  <a:srgbClr val="7030A0"/>
                </a:solidFill>
                <a:ea typeface="Majalla UI"/>
                <a:cs typeface="B Zar" pitchFamily="2" charset="-78"/>
              </a:rPr>
              <a:t>توضیح: یک نفر از </a:t>
            </a:r>
            <a:r>
              <a:rPr lang="fa-IR" sz="2400" b="1" smtClean="0">
                <a:solidFill>
                  <a:srgbClr val="7030A0"/>
                </a:solidFill>
                <a:ea typeface="Majalla UI"/>
                <a:cs typeface="B Zar" pitchFamily="2" charset="-78"/>
              </a:rPr>
              <a:t>اعضاي </a:t>
            </a:r>
            <a:r>
              <a:rPr lang="ar-SA" sz="2400" b="1" smtClean="0">
                <a:solidFill>
                  <a:srgbClr val="7030A0"/>
                </a:solidFill>
                <a:ea typeface="Majalla UI"/>
                <a:cs typeface="B Zar" pitchFamily="2" charset="-78"/>
              </a:rPr>
              <a:t>تیم </a:t>
            </a:r>
            <a:r>
              <a:rPr lang="fa-IR" sz="2400" b="1" smtClean="0">
                <a:solidFill>
                  <a:srgbClr val="7030A0"/>
                </a:solidFill>
                <a:ea typeface="Majalla UI"/>
                <a:cs typeface="B Zar" pitchFamily="2" charset="-78"/>
              </a:rPr>
              <a:t>وظيفه </a:t>
            </a:r>
            <a:r>
              <a:rPr lang="ar-SA" sz="2400" b="1" smtClean="0">
                <a:solidFill>
                  <a:srgbClr val="7030A0"/>
                </a:solidFill>
                <a:ea typeface="Majalla UI"/>
                <a:cs typeface="B Zar" pitchFamily="2" charset="-78"/>
              </a:rPr>
              <a:t>رهبر</a:t>
            </a:r>
            <a:r>
              <a:rPr lang="fa-IR" sz="2400" b="1" smtClean="0">
                <a:solidFill>
                  <a:srgbClr val="7030A0"/>
                </a:solidFill>
                <a:ea typeface="Majalla UI"/>
                <a:cs typeface="B Zar" pitchFamily="2" charset="-78"/>
              </a:rPr>
              <a:t>ي</a:t>
            </a:r>
            <a:r>
              <a:rPr lang="ar-SA" sz="2400" b="1" smtClean="0">
                <a:solidFill>
                  <a:srgbClr val="7030A0"/>
                </a:solidFill>
                <a:ea typeface="Majalla UI"/>
                <a:cs typeface="B Zar" pitchFamily="2" charset="-78"/>
              </a:rPr>
              <a:t> تیم را بعهده خواهد داشت</a:t>
            </a:r>
            <a:endParaRPr lang="en-US" sz="2400" b="1" smtClean="0">
              <a:solidFill>
                <a:srgbClr val="7030A0"/>
              </a:solidFill>
              <a:cs typeface="B Zar" pitchFamily="2" charset="-78"/>
            </a:endParaRPr>
          </a:p>
          <a:p>
            <a:pPr algn="r" rtl="1" fontAlgn="auto">
              <a:spcAft>
                <a:spcPts val="0"/>
              </a:spcAft>
              <a:buFont typeface="Wingdings 2"/>
              <a:buChar char=""/>
              <a:defRPr/>
            </a:pPr>
            <a:endParaRPr lang="en-US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pPr algn="ctr" rtl="1" fontAlgn="auto">
              <a:spcAft>
                <a:spcPts val="0"/>
              </a:spcAft>
              <a:defRPr/>
            </a:pPr>
            <a:r>
              <a:rPr lang="fa-IR" sz="4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بعضي </a:t>
            </a:r>
            <a:r>
              <a:rPr lang="ar-SA" sz="4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وظائف تیم ارزیابی و واکنش سریع بهداشتی</a:t>
            </a:r>
            <a:r>
              <a:rPr lang="fa-IR" sz="4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R.H.A</a:t>
            </a:r>
            <a:r>
              <a:rPr lang="fa-IR" sz="44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 </a:t>
            </a:r>
            <a:endParaRPr lang="en-US" sz="5400" b="1" dirty="0" smtClean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 fontScale="77500" lnSpcReduction="20000"/>
          </a:bodyPr>
          <a:lstStyle/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انتخاب روش های گردآوری اطلاعات</a:t>
            </a:r>
            <a:r>
              <a:rPr lang="fa-IR" sz="3100" b="1" dirty="0" smtClean="0">
                <a:solidFill>
                  <a:srgbClr val="002060"/>
                </a:solidFill>
                <a:cs typeface="B Zar" pitchFamily="2" charset="-78"/>
              </a:rPr>
              <a:t> </a:t>
            </a: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تهیه چک لیست ارزیابی سریع بهداشتی</a:t>
            </a:r>
            <a:endParaRPr lang="en-US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تهیه جدول زمانی برای ارزیابی </a:t>
            </a:r>
            <a:endParaRPr lang="en-US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تقسیم وظائف</a:t>
            </a:r>
            <a:endParaRPr lang="en-US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تهیه تجهیزات مورد نیاز (رایانه</a:t>
            </a:r>
            <a:r>
              <a:rPr lang="fa-IR" sz="3100" b="1" dirty="0" smtClean="0">
                <a:solidFill>
                  <a:srgbClr val="002060"/>
                </a:solidFill>
                <a:cs typeface="B Zar" pitchFamily="2" charset="-78"/>
              </a:rPr>
              <a:t> </a:t>
            </a: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- ترازو- </a:t>
            </a:r>
            <a:r>
              <a:rPr lang="fa-IR" sz="3100" b="1" dirty="0" smtClean="0">
                <a:solidFill>
                  <a:srgbClr val="002060"/>
                </a:solidFill>
                <a:cs typeface="B Zar" pitchFamily="2" charset="-78"/>
              </a:rPr>
              <a:t>كيت هاي</a:t>
            </a: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 آزمایشگاهی و...)</a:t>
            </a:r>
            <a:endParaRPr lang="en-US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سازماندهی لجستیک و ترابری</a:t>
            </a:r>
            <a:endParaRPr lang="en-US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برقراری یک سیستم ارتباطی </a:t>
            </a:r>
            <a:endParaRPr lang="en-US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بازدید و مشاهده منطقه درگیر</a:t>
            </a:r>
            <a:endParaRPr lang="fa-IR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مصاحبه با دارندگان اطلاعات کلیدی</a:t>
            </a:r>
            <a:endParaRPr lang="fa-IR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مطالعات سریع</a:t>
            </a:r>
            <a:endParaRPr lang="fa-IR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مرور اطلاعات موجود</a:t>
            </a:r>
            <a:endParaRPr lang="en-US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اطلاع رسانی به مسئولین محلی</a:t>
            </a:r>
            <a:endParaRPr lang="en-US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algn="r" rtl="1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sz="3100" b="1" dirty="0" smtClean="0">
                <a:solidFill>
                  <a:srgbClr val="002060"/>
                </a:solidFill>
                <a:cs typeface="B Zar" pitchFamily="2" charset="-78"/>
              </a:rPr>
              <a:t>اطلاع رسانی به سازمانهای اصلی کمک رسان و تصمیم گیرندگان کلیدی</a:t>
            </a:r>
            <a:endParaRPr lang="en-US" sz="3100" b="1" dirty="0" smtClean="0">
              <a:solidFill>
                <a:srgbClr val="002060"/>
              </a:solidFill>
              <a:cs typeface="B Zar" pitchFamily="2" charset="-78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906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 b="1">
                <a:solidFill>
                  <a:srgbClr val="0000FF"/>
                </a:solidFill>
                <a:cs typeface="B Titr" pitchFamily="2" charset="-78"/>
              </a:rPr>
              <a:t>سرخک</a:t>
            </a:r>
            <a:endParaRPr lang="en-US" b="1">
              <a:solidFill>
                <a:srgbClr val="0000FF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CFCBC92E-DF4A-4CB1-AB84-66D380B06809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43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sz="quarter" idx="4294967295"/>
          </p:nvPr>
        </p:nvSpPr>
        <p:spPr/>
        <p:txBody>
          <a:bodyPr>
            <a:normAutofit/>
          </a:bodyPr>
          <a:lstStyle/>
          <a:p>
            <a:pPr marL="273050" indent="-273050" algn="r" rtl="1">
              <a:buFont typeface="Wingdings" pitchFamily="2" charset="2"/>
              <a:buChar char="§"/>
            </a:pPr>
            <a:r>
              <a:rPr lang="fa-IR" sz="2800" b="1" dirty="0">
                <a:cs typeface="Times New Roman" pitchFamily="18" charset="0"/>
              </a:rPr>
              <a:t>سرخک یکی از دو قاتل اصلی کودکان زیر 5 سال در تمامی بلایا ست.</a:t>
            </a:r>
          </a:p>
          <a:p>
            <a:pPr marL="273050" indent="-273050" algn="r" rtl="1">
              <a:buFont typeface="Wingdings" pitchFamily="2" charset="2"/>
              <a:buChar char="§"/>
            </a:pPr>
            <a:r>
              <a:rPr lang="fa-IR" sz="2800" b="1" dirty="0">
                <a:cs typeface="Times New Roman" pitchFamily="18" charset="0"/>
              </a:rPr>
              <a:t>بیماری بشدت واگیر و فرد مبتلا  تا چهار روز پس از محو شدن بثورات جلدی برای دیگران آلوده کننده است</a:t>
            </a:r>
          </a:p>
          <a:p>
            <a:pPr marL="273050" indent="-273050" algn="r" rtl="1">
              <a:buFont typeface="Wingdings" pitchFamily="2" charset="2"/>
              <a:buChar char="§"/>
            </a:pPr>
            <a:r>
              <a:rPr lang="fa-IR" sz="2800" b="1" dirty="0">
                <a:cs typeface="Times New Roman" pitchFamily="18" charset="0"/>
              </a:rPr>
              <a:t>بهترین اقدام واکسیناسیون کودکان</a:t>
            </a:r>
          </a:p>
          <a:p>
            <a:pPr marL="273050" indent="-273050" algn="r" rtl="1">
              <a:buFont typeface="Wingdings" pitchFamily="2" charset="2"/>
              <a:buChar char="§"/>
            </a:pPr>
            <a:r>
              <a:rPr lang="fa-IR" sz="2800" b="1" dirty="0">
                <a:cs typeface="Times New Roman" pitchFamily="18" charset="0"/>
              </a:rPr>
              <a:t>سوء تغذیه باعث شدت بیماری میشود</a:t>
            </a:r>
          </a:p>
          <a:p>
            <a:pPr marL="273050" indent="-273050" algn="r" rtl="1">
              <a:buFont typeface="Wingdings" pitchFamily="2" charset="2"/>
              <a:buChar char="§"/>
            </a:pPr>
            <a:r>
              <a:rPr lang="fa-IR" sz="2800" b="1" dirty="0">
                <a:cs typeface="Times New Roman" pitchFamily="18" charset="0"/>
              </a:rPr>
              <a:t>در هنگام واکسیناسیون تجویز مکمل ویتامین </a:t>
            </a:r>
            <a:r>
              <a:rPr lang="en-US" sz="2800" b="1" dirty="0"/>
              <a:t>A</a:t>
            </a:r>
            <a:r>
              <a:rPr lang="fa-IR" sz="2800" b="1" dirty="0">
                <a:cs typeface="Times New Roman" pitchFamily="18" charset="0"/>
              </a:rPr>
              <a:t> جهت افزایش محافظت توصیه میشود</a:t>
            </a:r>
          </a:p>
          <a:p>
            <a:pPr marL="273050" indent="-273050" algn="r" rtl="1">
              <a:buFont typeface="Wingdings" pitchFamily="2" charset="2"/>
              <a:buChar char="§"/>
            </a:pP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 b="1">
                <a:solidFill>
                  <a:srgbClr val="0000FF"/>
                </a:solidFill>
                <a:cs typeface="B Titr" pitchFamily="2" charset="-78"/>
              </a:rPr>
              <a:t>بیماریهای حاد تنفسی</a:t>
            </a:r>
            <a:r>
              <a:rPr lang="en-US" b="1">
                <a:solidFill>
                  <a:srgbClr val="0000FF"/>
                </a:solidFill>
                <a:cs typeface="B Titr" pitchFamily="2" charset="-78"/>
              </a:rPr>
              <a:t> ARI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F8AA75D3-9269-4F97-806A-0E381FCFFC16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44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268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طیف وسیعی از بیماریها که میتواند از یک سرماخوردگی ساده تا برونشیت و پنومونی باشد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خطر رویداد این بیماریها در شرایط سرما،باران،کمبود پتو روانداز،و لباس ،تهویه ناکافی و ازدحام به مراتب بیشتر دیده میشوند.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668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0000FF"/>
                </a:solidFill>
                <a:cs typeface="B Titr" pitchFamily="2" charset="-78"/>
              </a:rPr>
              <a:t>اسهال</a:t>
            </a:r>
            <a:endParaRPr lang="en-US">
              <a:solidFill>
                <a:srgbClr val="0000FF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EE6DE028-8D01-4E6B-B1D6-2E5DB77DA2D3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45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2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شایعترین علت مرگ در دوران کودکی در سراسر جهان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کودکان مبتلا به سوء تغذیه بیشتر مستعد اسهال میباشند و عوارض آنها مانند کم آبی و شوک نیز در آنها سریعتر رخ میدهد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وبا،حصبه،شیگلوز،آمیبیازیس،ژیاردیا و انواع مختلف ویروسها میتوانند منجر به همه گیریهای اسهالی شوند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درمان مبتلایان باید حتی الامکان در محل زندگی صورت گیرد و از تجویز آنتی بیوتیک بی جهت خودداری و </a:t>
            </a:r>
            <a:r>
              <a:rPr lang="tr-TR" sz="3000" b="1" dirty="0"/>
              <a:t>ORT</a:t>
            </a:r>
            <a:r>
              <a:rPr lang="fa-IR" sz="3000" b="1" dirty="0">
                <a:cs typeface="Times New Roman" pitchFamily="18" charset="0"/>
              </a:rPr>
              <a:t> فراموش نشود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668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0000FF"/>
                </a:solidFill>
                <a:cs typeface="B Titr" pitchFamily="2" charset="-78"/>
              </a:rPr>
              <a:t>در همه گیریهای اسهالی</a:t>
            </a:r>
            <a:endParaRPr lang="en-US">
              <a:solidFill>
                <a:srgbClr val="0000FF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4D9AB3C9-AD95-4CB4-947E-23E3DD6A2181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46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316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عامل اتیولوژیک سریع مشخص شود(به فکر حصبه و وبا باشیم)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موارد مرگ و میر گزارش سریع نیاز دارد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کیفیت آب آشامیدنی و مواد غذایی مورد بررسی مجدد قرار گیرد 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668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 b="1">
                <a:cs typeface="B Titr" pitchFamily="2" charset="-78"/>
              </a:rPr>
              <a:t>مالاریا</a:t>
            </a:r>
            <a:endParaRPr lang="en-US" b="1"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81723F4E-A1ED-467E-B488-D0B6B60DA6C3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47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81000" y="1143000"/>
            <a:ext cx="8229600" cy="4267200"/>
          </a:xfrm>
        </p:spPr>
        <p:txBody>
          <a:bodyPr>
            <a:normAutofit fontScale="92500" lnSpcReduction="20000"/>
          </a:bodyPr>
          <a:lstStyle/>
          <a:p>
            <a:pPr marL="273050" indent="-273050" algn="r" rtl="1">
              <a:lnSpc>
                <a:spcPct val="90000"/>
              </a:lnSpc>
            </a:pPr>
            <a:r>
              <a:rPr lang="fa-IR" sz="3000" b="1" dirty="0">
                <a:cs typeface="Times New Roman" pitchFamily="18" charset="0"/>
              </a:rPr>
              <a:t>در شرایطی که احتمال وجود مالاریا و همه گیری آن وجود دارد باید:</a:t>
            </a:r>
          </a:p>
          <a:p>
            <a:pPr marL="273050" indent="-273050" algn="r" rtl="1">
              <a:lnSpc>
                <a:spcPct val="90000"/>
              </a:lnSpc>
            </a:pPr>
            <a:r>
              <a:rPr lang="fa-IR" sz="3000" b="1" dirty="0">
                <a:cs typeface="Times New Roman" pitchFamily="18" charset="0"/>
              </a:rPr>
              <a:t>تشخیص بیماری با استفاده از امکانات آزمایشگاه مسجل شود</a:t>
            </a:r>
          </a:p>
          <a:p>
            <a:pPr marL="273050" indent="-273050" algn="r" rtl="1">
              <a:lnSpc>
                <a:spcPct val="90000"/>
              </a:lnSpc>
            </a:pPr>
            <a:r>
              <a:rPr lang="fa-IR" sz="3000" b="1" dirty="0">
                <a:cs typeface="Times New Roman" pitchFamily="18" charset="0"/>
              </a:rPr>
              <a:t>در تب های عود کننده حتما به فکر مالاریا باشیم</a:t>
            </a:r>
          </a:p>
          <a:p>
            <a:pPr marL="273050" indent="-273050" algn="r" rtl="1">
              <a:lnSpc>
                <a:spcPct val="90000"/>
              </a:lnSpc>
            </a:pPr>
            <a:r>
              <a:rPr lang="fa-IR" sz="3000" b="1" dirty="0">
                <a:cs typeface="Times New Roman" pitchFamily="18" charset="0"/>
              </a:rPr>
              <a:t>خطر مالاریا را بررسی کنیم(مالاریای فالسیپارم  باید خیلی دقیق بررسی شود)</a:t>
            </a:r>
          </a:p>
          <a:p>
            <a:pPr marL="273050" indent="-273050" algn="r" rtl="1">
              <a:lnSpc>
                <a:spcPct val="90000"/>
              </a:lnSpc>
            </a:pPr>
            <a:r>
              <a:rPr lang="fa-IR" sz="3000" b="1" dirty="0">
                <a:cs typeface="Times New Roman" pitchFamily="18" charset="0"/>
              </a:rPr>
              <a:t>اطلاعات مرگ و میر در اثر بیماری بدقت مورد بررسی قرار گیرد</a:t>
            </a:r>
          </a:p>
          <a:p>
            <a:pPr marL="273050" indent="-273050" algn="r" rtl="1">
              <a:lnSpc>
                <a:spcPct val="90000"/>
              </a:lnSpc>
            </a:pPr>
            <a:r>
              <a:rPr lang="fa-IR" sz="3000" b="1" dirty="0">
                <a:cs typeface="Times New Roman" pitchFamily="18" charset="0"/>
              </a:rPr>
              <a:t>اقدامات کنترل مالاریا بطور جدی دنبال شود</a:t>
            </a:r>
          </a:p>
          <a:p>
            <a:pPr marL="273050" indent="-273050" algn="r" rtl="1">
              <a:lnSpc>
                <a:spcPct val="90000"/>
              </a:lnSpc>
            </a:pPr>
            <a:r>
              <a:rPr lang="fa-IR" sz="3000" b="1" dirty="0">
                <a:cs typeface="Times New Roman" pitchFamily="18" charset="0"/>
              </a:rPr>
              <a:t>اگر وضعیت مالاریا نگران کننده است اقدامات </a:t>
            </a:r>
            <a:r>
              <a:rPr lang="tr-TR" sz="3000" b="1" dirty="0"/>
              <a:t>Vector Control</a:t>
            </a:r>
            <a:r>
              <a:rPr lang="fa-IR" sz="3000" b="1" dirty="0">
                <a:cs typeface="Times New Roman" pitchFamily="18" charset="0"/>
              </a:rPr>
              <a:t> در صدر قرار گیرد.تجویز دارو به قصد پیشگیری از مالاریا (کموپروفیلاکسی باید حتما با مشورت مسئولین رده بالا صورت پذیرد)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906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chemeClr val="accent1"/>
                </a:solidFill>
                <a:cs typeface="B Titr" pitchFamily="2" charset="-78"/>
              </a:rPr>
              <a:t>وبا</a:t>
            </a:r>
            <a:endParaRPr lang="en-US">
              <a:solidFill>
                <a:schemeClr val="accent1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A7354360-D688-48D1-B5E5-816F4ECA1DF7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48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364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وبا یک بیماری اسهالی حاد است که در درجه اول توسط آب آلوده و با درجات کمتر از طریق غذای آلوده ، دست و مگس منتقل میشود.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دوره نهفتگی 3-2 روز ولی ممکن است تا 5 روز هم طول بکشد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فرد مبتلا تا چند روز بعد از بهبودی میکروب را از طریق مدفوع دفع میکند!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بیماری کلینیکی تنها در 10% مبتلایان دیده میشود!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FF0000"/>
                </a:solidFill>
                <a:cs typeface="B Titr" pitchFamily="2" charset="-78"/>
              </a:rPr>
              <a:t>توجه</a:t>
            </a:r>
            <a:r>
              <a:rPr lang="fa-IR">
                <a:solidFill>
                  <a:schemeClr val="accent1"/>
                </a:solidFill>
                <a:cs typeface="B Titr" pitchFamily="2" charset="-78"/>
              </a:rPr>
              <a:t>!</a:t>
            </a:r>
            <a:endParaRPr lang="en-US">
              <a:solidFill>
                <a:schemeClr val="accent1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9C04BB19-AAC8-49CF-BFDE-4A12E1427D0D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49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88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تمام موارد مظنون فورا به مسئولین بهداشتی گزارش شوند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موارد مظنون باید مورد تایید قرار گیرد(با تهیه نمونه مدفوع مناسب)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مسائل بهداشت محیط و وضعیت آب آشامیدنی و غذا مورد بررسی مجدد قرار گیرد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تجویز واکسن از رویداد وبا جلوگیری نمیکند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8579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</a:rPr>
              <a:t>نظام مراقبت شامل:  </a:t>
            </a: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1-شناسایی </a:t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2-ثبت</a:t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3-اثبات </a:t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4-گزارش دهی </a:t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5- تجزیه وتحلیل </a:t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6-پسخوراند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906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FF0000"/>
                </a:solidFill>
                <a:cs typeface="B Titr" pitchFamily="2" charset="-78"/>
              </a:rPr>
              <a:t>دیفتری</a:t>
            </a:r>
            <a:endParaRPr lang="en-US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AE09A9B8-3CA8-4D71-BFFD-D229C38589D2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50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412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معمولا مشکل جدی در چنین شرایطی ایجاد نمیکند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مهمترین پیشگیری واکسیناسیون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به محض شک کردن به بیمار بایستی تحت بررسی دقیق قرار گیرد و در صورت لزوم بستری گردد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0000FF"/>
                </a:solidFill>
                <a:cs typeface="B Titr" pitchFamily="2" charset="-78"/>
              </a:rPr>
              <a:t>کزاز</a:t>
            </a:r>
            <a:endParaRPr lang="en-US">
              <a:solidFill>
                <a:srgbClr val="0000FF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FD5FEB14-3C9B-4A0B-9B94-C6CE3B8D35D6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51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436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در شرایط آوارگی بالاخص در شرایطی که تعداد زخمیها زیاد است باید مورد توجه قرار گیرد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دوره نهفتگی حدود 10 روز 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واکسیناسیون </a:t>
            </a:r>
            <a:r>
              <a:rPr lang="en-US" sz="3000" b="1" dirty="0"/>
              <a:t>(</a:t>
            </a:r>
            <a:r>
              <a:rPr lang="en-US" sz="3000" b="1" dirty="0" err="1"/>
              <a:t>DPT,DT,dT</a:t>
            </a:r>
            <a:r>
              <a:rPr lang="en-US" sz="3000" b="1" dirty="0"/>
              <a:t>)</a:t>
            </a:r>
            <a:r>
              <a:rPr lang="fa-IR" sz="3000" b="1" dirty="0">
                <a:cs typeface="Times New Roman" pitchFamily="18" charset="0"/>
              </a:rPr>
              <a:t> بهترین راه پیشگیری است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واکسیناسیون مادران باردار نباید فراموش شود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فراهم کردن شرایط زایمان ایمن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توجه به کزاز نوزادی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906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FF0000"/>
                </a:solidFill>
                <a:cs typeface="B Titr" pitchFamily="2" charset="-78"/>
              </a:rPr>
              <a:t>سیاه سرفه</a:t>
            </a:r>
            <a:endParaRPr lang="en-US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36695C28-E8DB-4E9D-AC90-C95637816607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52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460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4525963"/>
          </a:xfrm>
        </p:spPr>
        <p:txBody>
          <a:bodyPr>
            <a:normAutofit lnSpcReduction="10000"/>
          </a:bodyPr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از طریق قطرات آلوده تنفسی منتقل میشود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بیماری با آبریزش بینی و سرفه های تحریکی شروع میشود(در ابتدا کاملا شبیه سرماخوردگی) سرفه ظرف یک تا دو هفته بدتر  و شدیدتر میشود و ممکن است یک تا دو ماه طول بکشد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مرگ و میر در کودکان زیر یکسال بالاخص در مبتلایان به سوء تغذیه بیشتر است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دوره نهفتگی 7 تا 10 روز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فرد مبتلا تا 3 هفته بعد از شروع بیماری آلوده کننده است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بهترین راه پیشگیری واکسیناسیون</a:t>
            </a:r>
            <a:r>
              <a:rPr lang="en-US" sz="3000" b="1" dirty="0"/>
              <a:t>(DPT)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192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FF0000"/>
                </a:solidFill>
                <a:cs typeface="B Titr" pitchFamily="2" charset="-78"/>
              </a:rPr>
              <a:t>انگلهای روده ای</a:t>
            </a:r>
            <a:endParaRPr lang="en-US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634C80C3-5D7E-411B-A18A-39B38230E58F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53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484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در کشورهای در حال توسعه شایع میباشد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شایعترین:آنکیلوستوما،آسکاریس،ژیاردیا و کرمک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علائم:دردهای مبهم شکمی،کم خونی ،گاهی تب ،استفراغ و تشدید سوء تغذیه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FF0000"/>
                </a:solidFill>
                <a:cs typeface="B Titr" pitchFamily="2" charset="-78"/>
              </a:rPr>
              <a:t>مننژیت</a:t>
            </a:r>
            <a:endParaRPr lang="en-US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2C5F4B22-E554-40FE-A0F7-C7F2EE839F07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54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508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توسط انواع مختلفی از ویروسها،باکتریهاو پارازیتها ایجاد میشود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چهار علامت مهم: تب ، سردرد ، سفتی گردن ، استفراغ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اگر درمان نشود تا 50% مرگ و میر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همه گیری مننژیت مننگوکوکی بسیار خطرناک است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واکسیناسیون و کیمیوپروفیلاکسی اطرافیان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192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FF0000"/>
                </a:solidFill>
                <a:cs typeface="B Titr" pitchFamily="2" charset="-78"/>
              </a:rPr>
              <a:t>فلج طفال</a:t>
            </a:r>
            <a:endParaRPr lang="en-US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5333D688-B4B5-49B1-A83B-79BED2E5C10F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55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532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یکی از مشکلات مهم در کمپهای موقت که بدلیل عدم رعایت بهداشت فردی ممکن است رخ دهد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نسبت کوچکی از کسانی که مبتلا به عفونت میشوند علائم فلج پیدا میکنند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دوره نهفتگی 3 تا 21 روز 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حتی یک مورد فلج اطفال در کمپ آوارگان اپیدمی محسوب میشود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واکسیناسیون با قطره خوراکی بهترین راه پیشگیری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FF0000"/>
                </a:solidFill>
                <a:cs typeface="B Titr" pitchFamily="2" charset="-78"/>
              </a:rPr>
              <a:t>عفونتهای پوستی</a:t>
            </a:r>
            <a:endParaRPr lang="en-US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30F1CB65-ED49-4256-86A4-2FFC23629FBF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56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556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نسبت به سایر عفونتها از اهمیت کمتری برخوردار است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نشانگر این است که بهداشت فردی به درستی رعایت نمیشود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گال یکی از مشکلات  شایع آوارگان است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زرد زخم ، به شدت مسری بوده و در آوارگان باید مورد توجه مسئولین باشد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192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0000FF"/>
                </a:solidFill>
                <a:cs typeface="B Titr" pitchFamily="2" charset="-78"/>
              </a:rPr>
              <a:t>حصبه</a:t>
            </a:r>
            <a:endParaRPr lang="en-US">
              <a:solidFill>
                <a:srgbClr val="0000FF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22B29095-D216-4828-B8EA-46EBAACF273D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57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5604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از طریق آب و غذا و مدفوع آلوده منتقل میشود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دوره نهفتگی یک تا سه هفته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2تا 5 درصد مبتلایان ناقل مزمن میشوند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واکسیناسیون توصیه نمیشود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تایید تشخیص مهم است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کنترل مواد غذایی بدقت صورت گیرد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آموزشهای لازم برای رعایت بهداشت فردی باید صورت گیرد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  <a:solidFill>
            <a:schemeClr val="accent2">
              <a:lumMod val="60000"/>
              <a:lumOff val="40000"/>
            </a:schemeClr>
          </a:solidFill>
        </p:spPr>
        <p:txBody>
          <a:bodyPr bIns="91440" anchor="b">
            <a:normAutofit/>
          </a:bodyPr>
          <a:lstStyle/>
          <a:p>
            <a:r>
              <a:rPr lang="fa-IR">
                <a:solidFill>
                  <a:srgbClr val="0000FF"/>
                </a:solidFill>
                <a:cs typeface="B Titr" pitchFamily="2" charset="-78"/>
              </a:rPr>
              <a:t>تیفوس</a:t>
            </a:r>
            <a:endParaRPr lang="en-US">
              <a:solidFill>
                <a:srgbClr val="0000FF"/>
              </a:solidFill>
              <a:cs typeface="B Titr" pitchFamily="2" charset="-78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>
              <a:defRPr/>
            </a:pPr>
            <a:fld id="{1881FAC5-638D-44A6-8530-43F8FD8D5DCB}" type="slidenum">
              <a:rPr lang="ar-SA" sz="1400" b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>
                <a:defRPr/>
              </a:pPr>
              <a:t>58</a:t>
            </a:fld>
            <a:endParaRPr lang="en-US" sz="1400" b="1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628" name="Content Placeholder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توسط کنه و شپش به انسان منتقل میشود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در شرایط آوارگی و به خصوص در هوای سرد و ازدحام بیش از حد امکان انتقال بیشتر است</a:t>
            </a:r>
          </a:p>
          <a:p>
            <a:pPr marL="273050" indent="-273050" algn="r" rtl="1"/>
            <a:r>
              <a:rPr lang="fa-IR" sz="3000" b="1" dirty="0">
                <a:cs typeface="Times New Roman" pitchFamily="18" charset="0"/>
              </a:rPr>
              <a:t>در شرایط نامناسب بهداشتی بالاخص نبود استحمام و عدم شستشوی لباس شیوع می یابد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تعريف چند اصطلاح: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بروز:</a:t>
            </a:r>
          </a:p>
          <a:p>
            <a:pPr algn="r" rtl="1"/>
            <a:r>
              <a:rPr lang="fa-IR" dirty="0" smtClean="0"/>
              <a:t>شيوع:</a:t>
            </a:r>
          </a:p>
          <a:p>
            <a:pPr algn="r" rtl="1"/>
            <a:r>
              <a:rPr lang="fa-IR" dirty="0" smtClean="0"/>
              <a:t>ميزان مرگ خام:</a:t>
            </a:r>
          </a:p>
          <a:p>
            <a:pPr algn="r" rtl="1"/>
            <a:r>
              <a:rPr lang="fa-IR" dirty="0" smtClean="0"/>
              <a:t>ميزان مرگ اختصاصي:</a:t>
            </a:r>
          </a:p>
          <a:p>
            <a:pPr algn="r" rtl="1"/>
            <a:r>
              <a:rPr lang="fa-IR" dirty="0" smtClean="0"/>
              <a:t>ميزان حمله:</a:t>
            </a:r>
          </a:p>
          <a:p>
            <a:pPr algn="r" rtl="1"/>
            <a:r>
              <a:rPr lang="fa-IR" dirty="0" smtClean="0"/>
              <a:t>ميزان کشندگي:</a:t>
            </a:r>
          </a:p>
          <a:p>
            <a:pPr algn="r" rtl="1"/>
            <a:r>
              <a:rPr lang="fa-IR" smtClean="0"/>
              <a:t>مرگ تناسبي :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</a:rPr>
              <a:t>اهداف نظام مراقبت درشرایط بحران:</a:t>
            </a: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1-تعیین </a:t>
            </a:r>
            <a:r>
              <a:rPr lang="fa-IR" sz="3100" dirty="0" smtClean="0">
                <a:solidFill>
                  <a:srgbClr val="FF0000"/>
                </a:solidFill>
              </a:rPr>
              <a:t>اولویتهای</a:t>
            </a: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 بهداشتی </a:t>
            </a:r>
            <a:b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2-پایش </a:t>
            </a:r>
            <a:r>
              <a:rPr lang="fa-IR" sz="3100" dirty="0" smtClean="0">
                <a:solidFill>
                  <a:srgbClr val="FF0000"/>
                </a:solidFill>
              </a:rPr>
              <a:t>شدت</a:t>
            </a: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 بحران(گردآوری اطلاعات مربوط به مرگ میرو بیماری)</a:t>
            </a:r>
            <a:b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3-شناسایی </a:t>
            </a:r>
            <a:r>
              <a:rPr lang="fa-IR" sz="3100" dirty="0" smtClean="0">
                <a:solidFill>
                  <a:srgbClr val="FF0000"/>
                </a:solidFill>
              </a:rPr>
              <a:t>طغیان ها </a:t>
            </a: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وروند پاسخگویی</a:t>
            </a:r>
            <a:b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4-پایش روند </a:t>
            </a:r>
            <a:r>
              <a:rPr lang="fa-IR" sz="3100" dirty="0" smtClean="0">
                <a:solidFill>
                  <a:srgbClr val="FF0000"/>
                </a:solidFill>
              </a:rPr>
              <a:t>میزان بروز وکشندگی </a:t>
            </a: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بیماریهای مهم </a:t>
            </a:r>
            <a:b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5-پایش </a:t>
            </a:r>
            <a:r>
              <a:rPr lang="fa-IR" sz="3100" dirty="0" smtClean="0">
                <a:solidFill>
                  <a:srgbClr val="FF0000"/>
                </a:solidFill>
              </a:rPr>
              <a:t>تاثیر مداخلات </a:t>
            </a: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خاص بهداشتی(مثل کاهش بروزمالاریا پس ازسم پاشی)</a:t>
            </a:r>
            <a:b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6-تامین </a:t>
            </a:r>
            <a:r>
              <a:rPr lang="fa-IR" sz="3100" dirty="0" smtClean="0">
                <a:solidFill>
                  <a:srgbClr val="FF0000"/>
                </a:solidFill>
              </a:rPr>
              <a:t>اطلاعات لازم </a:t>
            </a:r>
            <a:r>
              <a:rPr lang="fa-IR" sz="3100" dirty="0" smtClean="0">
                <a:solidFill>
                  <a:schemeClr val="tx2">
                    <a:lumMod val="75000"/>
                  </a:schemeClr>
                </a:solidFill>
              </a:rPr>
              <a:t>برای برنامه ریزان </a:t>
            </a:r>
            <a:r>
              <a:rPr lang="fa-IR" sz="2800" dirty="0" smtClean="0">
                <a:solidFill>
                  <a:schemeClr val="tx2">
                    <a:lumMod val="75000"/>
                  </a:schemeClr>
                </a:solidFill>
              </a:rPr>
              <a:t>و  سیاست گزاران</a:t>
            </a:r>
            <a:endParaRPr lang="en-US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034" y="500042"/>
            <a:ext cx="8001056" cy="585791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26" name="Picture 2" descr="C:\Documents and Settings\gholampoura1\My Documents\My Pictures\6lj9g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32209">
            <a:off x="1098592" y="875520"/>
            <a:ext cx="2216154" cy="2786082"/>
          </a:xfrm>
          <a:prstGeom prst="rect">
            <a:avLst/>
          </a:prstGeom>
          <a:noFill/>
        </p:spPr>
      </p:pic>
      <p:pic>
        <p:nvPicPr>
          <p:cNvPr id="1027" name="Picture 3" descr="C:\Documents and Settings\gholampoura1\My Documents\My Pictures\a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93874">
            <a:off x="4200845" y="1139764"/>
            <a:ext cx="3844486" cy="2466274"/>
          </a:xfrm>
          <a:prstGeom prst="rect">
            <a:avLst/>
          </a:prstGeom>
          <a:noFill/>
        </p:spPr>
      </p:pic>
      <p:pic>
        <p:nvPicPr>
          <p:cNvPr id="1028" name="Picture 4" descr="C:\Documents and Settings\gholampoura1\My Documents\My Pictures\image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38953">
            <a:off x="1457191" y="4211211"/>
            <a:ext cx="2714644" cy="1857388"/>
          </a:xfrm>
          <a:prstGeom prst="rect">
            <a:avLst/>
          </a:prstGeom>
          <a:noFill/>
        </p:spPr>
      </p:pic>
      <p:pic>
        <p:nvPicPr>
          <p:cNvPr id="1029" name="Picture 5" descr="C:\Documents and Settings\gholampoura1\My Documents\My Pictures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34166">
            <a:off x="5520815" y="4010126"/>
            <a:ext cx="2286016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785794"/>
            <a:ext cx="7854696" cy="485778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2050" name="Picture 2" descr="C:\Documents and Settings\gholampoura1\My Documents\My Pictures\sorkhak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928670"/>
            <a:ext cx="2262190" cy="2571768"/>
          </a:xfrm>
          <a:prstGeom prst="rect">
            <a:avLst/>
          </a:prstGeom>
          <a:noFill/>
        </p:spPr>
      </p:pic>
      <p:pic>
        <p:nvPicPr>
          <p:cNvPr id="2051" name="Picture 3" descr="C:\Documents and Settings\gholampoura1\My Documents\My Pictures\dogbitingmailman-main_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886200"/>
            <a:ext cx="2786082" cy="1752604"/>
          </a:xfrm>
          <a:prstGeom prst="rect">
            <a:avLst/>
          </a:prstGeom>
          <a:noFill/>
        </p:spPr>
      </p:pic>
      <p:pic>
        <p:nvPicPr>
          <p:cNvPr id="2052" name="Picture 4" descr="C:\Documents and Settings\gholampoura1\My Documents\My Pictures\esh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786190"/>
            <a:ext cx="2362200" cy="1928810"/>
          </a:xfrm>
          <a:prstGeom prst="rect">
            <a:avLst/>
          </a:prstGeom>
          <a:noFill/>
        </p:spPr>
      </p:pic>
      <p:pic>
        <p:nvPicPr>
          <p:cNvPr id="2053" name="Picture 5" descr="C:\Documents and Settings\gholampoura1\My Documents\My Pictures\rabis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3678" y="1071547"/>
            <a:ext cx="2946817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chemeClr val="tx2">
                    <a:lumMod val="75000"/>
                  </a:schemeClr>
                </a:solidFill>
              </a:rPr>
              <a:t>مراحل نظام مراقبت :</a:t>
            </a: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1-تعریف مورد بیماری (مشکوک –محتمل –قطعی )</a:t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2-جمع آوری حداقل اطلاعات مورد نیاز (رویدادهای منجر به مرگ ومیر- همه </a:t>
            </a:r>
            <a:br>
              <a:rPr lang="fa-I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گیریها و ناتوانی ها )</a:t>
            </a:r>
            <a:r>
              <a:rPr lang="fa-IR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fa-IR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fa-IR" dirty="0" smtClean="0">
                <a:solidFill>
                  <a:schemeClr val="tx2">
                    <a:lumMod val="75000"/>
                  </a:schemeClr>
                </a:solidFill>
              </a:rPr>
              <a:t> 3- پاسخ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1143000"/>
            <a:ext cx="9144000" cy="3886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5" name="Rectangle 2"/>
          <p:cNvSpPr>
            <a:spLocks noGrp="1"/>
          </p:cNvSpPr>
          <p:nvPr>
            <p:ph type="title" idx="4294967295"/>
          </p:nvPr>
        </p:nvSpPr>
        <p:spPr>
          <a:xfrm>
            <a:off x="685800" y="304800"/>
            <a:ext cx="7924800" cy="7207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Clr>
                <a:srgbClr val="990033"/>
              </a:buClr>
              <a:defRPr/>
            </a:pPr>
            <a:r>
              <a:rPr lang="fa-IR" sz="2000" b="1" dirty="0" smtClean="0">
                <a:cs typeface="B Zar" pitchFamily="2" charset="-78"/>
              </a:rPr>
              <a:t>ارائه مثال: به مثال ذیل که براساس روش های آموزشی طراحی شده توجه کنید</a:t>
            </a:r>
            <a:endParaRPr lang="en-US" sz="2000" b="1" dirty="0" smtClean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68313" y="2492375"/>
            <a:ext cx="360362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endParaRPr lang="en-US"/>
          </a:p>
          <a:p>
            <a:pPr algn="ctr" rtl="1"/>
            <a:endParaRPr lang="en-US"/>
          </a:p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en-US">
                <a:solidFill>
                  <a:srgbClr val="FF3300"/>
                </a:solidFill>
              </a:rPr>
              <a:t> </a:t>
            </a:r>
            <a:r>
              <a:rPr lang="en-US" sz="1400" b="1">
                <a:solidFill>
                  <a:srgbClr val="FF3300"/>
                </a:solidFill>
              </a:rPr>
              <a:t>CP</a:t>
            </a:r>
            <a:endParaRPr lang="en-US" sz="1000" b="1"/>
          </a:p>
          <a:p>
            <a:pPr algn="ctr" rtl="1"/>
            <a:endParaRPr lang="fa-IR" b="1"/>
          </a:p>
          <a:p>
            <a:pPr algn="ctr" rtl="1"/>
            <a:endParaRPr lang="en-US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1763713" y="2852738"/>
            <a:ext cx="2303462" cy="10080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r>
              <a:rPr lang="en-US" sz="1200" b="1">
                <a:solidFill>
                  <a:srgbClr val="FF3300"/>
                </a:solidFill>
              </a:rPr>
              <a:t>Suspicious</a:t>
            </a:r>
            <a:r>
              <a:rPr lang="en-US" sz="1200" b="1"/>
              <a:t> </a:t>
            </a:r>
            <a:r>
              <a:rPr lang="en-US" sz="1200" b="1">
                <a:solidFill>
                  <a:srgbClr val="FF3300"/>
                </a:solidFill>
              </a:rPr>
              <a:t>(Clinical) case</a:t>
            </a:r>
          </a:p>
          <a:p>
            <a:pPr algn="ctr" rtl="1"/>
            <a:r>
              <a:rPr lang="ar-SA" sz="1200" b="1"/>
              <a:t>مشكوك به بوتوليسم </a:t>
            </a:r>
            <a:endParaRPr lang="en-US" sz="1200" b="1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1474788" y="3357563"/>
            <a:ext cx="720725" cy="144462"/>
          </a:xfrm>
          <a:prstGeom prst="rightArrow">
            <a:avLst>
              <a:gd name="adj1" fmla="val 50000"/>
              <a:gd name="adj2" fmla="val 12472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3706813" y="3357563"/>
            <a:ext cx="720725" cy="144462"/>
          </a:xfrm>
          <a:prstGeom prst="rightArrow">
            <a:avLst>
              <a:gd name="adj1" fmla="val 50000"/>
              <a:gd name="adj2" fmla="val 12472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4500563" y="2852738"/>
            <a:ext cx="1584325" cy="107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endParaRPr lang="en-US"/>
          </a:p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en-US">
                <a:solidFill>
                  <a:srgbClr val="FF3300"/>
                </a:solidFill>
              </a:rPr>
              <a:t> </a:t>
            </a:r>
            <a:r>
              <a:rPr lang="ar-SA" sz="1400" b="1">
                <a:solidFill>
                  <a:srgbClr val="FF3300"/>
                </a:solidFill>
              </a:rPr>
              <a:t>جستجوي علايم نورولوزيك</a:t>
            </a:r>
            <a:endParaRPr lang="en-US" sz="1400" b="1">
              <a:solidFill>
                <a:srgbClr val="FF3300"/>
              </a:solidFill>
            </a:endParaRPr>
          </a:p>
          <a:p>
            <a:pPr algn="ctr" rtl="1">
              <a:buFontTx/>
              <a:buChar char="•"/>
            </a:pPr>
            <a:r>
              <a:rPr lang="en-US" sz="1400" b="1"/>
              <a:t> </a:t>
            </a:r>
            <a:r>
              <a:rPr lang="ar-SA" sz="1000" b="1"/>
              <a:t>دوبيني</a:t>
            </a:r>
            <a:endParaRPr lang="fa-IR" sz="1000" b="1"/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كشادي مردمك</a:t>
            </a:r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اختلال اعصاب كرانيال حركتي</a:t>
            </a:r>
            <a:endParaRPr lang="en-US" sz="1000" b="1"/>
          </a:p>
          <a:p>
            <a:pPr algn="ctr" rtl="1"/>
            <a:endParaRPr lang="fa-IR" sz="1000" b="1"/>
          </a:p>
          <a:p>
            <a:pPr algn="ctr" rtl="1"/>
            <a:endParaRPr lang="en-US"/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 rot="2241491">
            <a:off x="6192838" y="3671888"/>
            <a:ext cx="1030287" cy="136525"/>
          </a:xfrm>
          <a:prstGeom prst="rightArrow">
            <a:avLst>
              <a:gd name="adj1" fmla="val 50000"/>
              <a:gd name="adj2" fmla="val 1886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6769100" y="3429000"/>
            <a:ext cx="2303463" cy="10080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r>
              <a:rPr lang="en-US" sz="1200" b="1">
                <a:solidFill>
                  <a:srgbClr val="FF3300"/>
                </a:solidFill>
              </a:rPr>
              <a:t>Probable</a:t>
            </a:r>
            <a:r>
              <a:rPr lang="en-US" sz="1200" b="1"/>
              <a:t> </a:t>
            </a:r>
            <a:r>
              <a:rPr lang="en-US" sz="1200" b="1">
                <a:solidFill>
                  <a:srgbClr val="FF3300"/>
                </a:solidFill>
              </a:rPr>
              <a:t>case</a:t>
            </a:r>
          </a:p>
          <a:p>
            <a:pPr algn="ctr" rtl="1"/>
            <a:r>
              <a:rPr lang="ar-SA" sz="1200" b="1"/>
              <a:t>محتمل به بوتوليسم </a:t>
            </a:r>
            <a:endParaRPr lang="en-US" sz="1200" b="1"/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 rot="-2227012">
            <a:off x="6197600" y="2836863"/>
            <a:ext cx="1008063" cy="144462"/>
          </a:xfrm>
          <a:prstGeom prst="rightArrow">
            <a:avLst>
              <a:gd name="adj1" fmla="val 50000"/>
              <a:gd name="adj2" fmla="val 1744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6840538" y="1557338"/>
            <a:ext cx="2303462" cy="144303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r>
              <a:rPr lang="en-US" sz="1200" b="1">
                <a:solidFill>
                  <a:srgbClr val="FF3300"/>
                </a:solidFill>
              </a:rPr>
              <a:t>Probable</a:t>
            </a:r>
            <a:r>
              <a:rPr lang="en-US" sz="1200" b="1"/>
              <a:t> </a:t>
            </a:r>
            <a:r>
              <a:rPr lang="en-US" sz="1200" b="1">
                <a:solidFill>
                  <a:srgbClr val="FF3300"/>
                </a:solidFill>
              </a:rPr>
              <a:t>case</a:t>
            </a:r>
          </a:p>
          <a:p>
            <a:pPr algn="ctr" rtl="1"/>
            <a:r>
              <a:rPr lang="ar-SA" sz="1200" b="1"/>
              <a:t>احتمالاَ مسموميت عادي </a:t>
            </a:r>
            <a:endParaRPr lang="en-US" sz="1200" b="1"/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0" y="2924175"/>
            <a:ext cx="1368425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fa-IR" sz="1000" b="1">
                <a:solidFill>
                  <a:srgbClr val="FF3300"/>
                </a:solidFill>
              </a:rPr>
              <a:t>علائم سندرم</a:t>
            </a:r>
            <a:endParaRPr lang="en-US" sz="1000" b="1">
              <a:solidFill>
                <a:srgbClr val="FF3300"/>
              </a:solidFill>
            </a:endParaRPr>
          </a:p>
          <a:p>
            <a:pPr algn="ctr" rtl="1"/>
            <a:r>
              <a:rPr lang="fa-IR" sz="1000" b="1">
                <a:solidFill>
                  <a:srgbClr val="FF3300"/>
                </a:solidFill>
              </a:rPr>
              <a:t> مسمومیت غذایی</a:t>
            </a:r>
            <a:endParaRPr lang="en-US" sz="1000" b="1">
              <a:solidFill>
                <a:srgbClr val="FF3300"/>
              </a:solidFill>
            </a:endParaRPr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تهوع – استفراغ</a:t>
            </a:r>
            <a:endParaRPr lang="en-US" sz="1000" b="1"/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دل درد</a:t>
            </a:r>
            <a:endParaRPr lang="fa-IR" sz="1000" b="1"/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تب -</a:t>
            </a:r>
            <a:endParaRPr lang="fa-IR" sz="1000" b="1"/>
          </a:p>
          <a:p>
            <a:pPr algn="ctr" rtl="1"/>
            <a:endParaRPr lang="en-US" sz="1000"/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6227763" y="2636838"/>
            <a:ext cx="360362" cy="2873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endParaRPr lang="en-US"/>
          </a:p>
          <a:p>
            <a:pPr algn="ctr" rtl="1"/>
            <a:endParaRPr lang="en-US"/>
          </a:p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en-US" sz="2000" b="1"/>
              <a:t> -</a:t>
            </a:r>
          </a:p>
          <a:p>
            <a:pPr algn="ctr" rtl="1"/>
            <a:endParaRPr lang="fa-IR" b="1"/>
          </a:p>
          <a:p>
            <a:pPr algn="ctr" rtl="1"/>
            <a:endParaRPr 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6227763" y="3717925"/>
            <a:ext cx="360362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endParaRPr lang="en-US"/>
          </a:p>
          <a:p>
            <a:pPr algn="ctr" rtl="1"/>
            <a:endParaRPr lang="en-US"/>
          </a:p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en-US" sz="2000" b="1"/>
              <a:t> +</a:t>
            </a:r>
          </a:p>
          <a:p>
            <a:pPr algn="ctr" rtl="1"/>
            <a:endParaRPr lang="fa-IR" b="1"/>
          </a:p>
          <a:p>
            <a:pPr algn="ctr" rtl="1"/>
            <a:endParaRPr lang="en-US"/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0" y="1219200"/>
            <a:ext cx="1981200" cy="685800"/>
          </a:xfrm>
          <a:prstGeom prst="rect">
            <a:avLst/>
          </a:prstGeom>
          <a:solidFill>
            <a:srgbClr val="FEEBB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/>
              <a:t>فاز شناسایی سریع</a:t>
            </a:r>
            <a:r>
              <a:rPr lang="fa-IR"/>
              <a:t> </a:t>
            </a:r>
            <a:endParaRPr lang="en-US"/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457200" y="5715000"/>
            <a:ext cx="8001000" cy="685800"/>
          </a:xfrm>
          <a:prstGeom prst="rect">
            <a:avLst/>
          </a:prstGeom>
          <a:solidFill>
            <a:srgbClr val="FEEBB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b="1">
                <a:solidFill>
                  <a:srgbClr val="FF0000"/>
                </a:solidFill>
              </a:rPr>
              <a:t>ساده نمودن الكوي تشخيصي و برخورد با</a:t>
            </a:r>
            <a:r>
              <a:rPr lang="fa-IR" b="1">
                <a:solidFill>
                  <a:srgbClr val="FF0000"/>
                </a:solidFill>
              </a:rPr>
              <a:t> </a:t>
            </a:r>
            <a:r>
              <a:rPr lang="ar-SA" b="1">
                <a:solidFill>
                  <a:srgbClr val="FF0000"/>
                </a:solidFill>
              </a:rPr>
              <a:t>بوتوليسم (</a:t>
            </a:r>
            <a:r>
              <a:rPr lang="fa-IR" b="1">
                <a:solidFill>
                  <a:srgbClr val="FF0000"/>
                </a:solidFill>
              </a:rPr>
              <a:t>بیماری مشمول مراقبت</a:t>
            </a:r>
            <a:r>
              <a:rPr lang="ar-SA" b="1">
                <a:solidFill>
                  <a:srgbClr val="FF0000"/>
                </a:solidFill>
              </a:rPr>
              <a:t>)</a:t>
            </a:r>
            <a:r>
              <a:rPr lang="fa-IR" b="1">
                <a:solidFill>
                  <a:srgbClr val="FF0000"/>
                </a:solidFill>
              </a:rPr>
              <a:t> بکمک </a:t>
            </a:r>
            <a:r>
              <a:rPr lang="ar-SA" b="1">
                <a:solidFill>
                  <a:srgbClr val="FF0000"/>
                </a:solidFill>
              </a:rPr>
              <a:t>مدل </a:t>
            </a:r>
            <a:r>
              <a:rPr lang="en-US" b="1">
                <a:solidFill>
                  <a:srgbClr val="FF0000"/>
                </a:solidFill>
              </a:rPr>
              <a:t>CPC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 animBg="1"/>
      <p:bldP spid="24595" grpId="0" animBg="1"/>
      <p:bldP spid="245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5181600"/>
            <a:ext cx="9144000" cy="16002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143000"/>
            <a:ext cx="9144000" cy="388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Rectangle 2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9144000" cy="7207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buClr>
                <a:srgbClr val="990033"/>
              </a:buClr>
              <a:defRPr/>
            </a:pPr>
            <a:r>
              <a:rPr lang="ar-SA" sz="2400" b="1" dirty="0" smtClean="0">
                <a:solidFill>
                  <a:srgbClr val="FF0000"/>
                </a:solidFill>
                <a:cs typeface="B Zar" pitchFamily="2" charset="-78"/>
              </a:rPr>
              <a:t>ساده نمودن الكوي تشخيصي و برخورد با</a:t>
            </a:r>
            <a:r>
              <a:rPr lang="fa-IR" sz="2400" b="1" dirty="0" smtClean="0">
                <a:solidFill>
                  <a:srgbClr val="FF0000"/>
                </a:solidFill>
                <a:cs typeface="B Zar" pitchFamily="2" charset="-78"/>
              </a:rPr>
              <a:t> </a:t>
            </a:r>
            <a:r>
              <a:rPr lang="ar-SA" sz="2400" b="1" dirty="0" smtClean="0">
                <a:solidFill>
                  <a:srgbClr val="FF0000"/>
                </a:solidFill>
                <a:cs typeface="B Zar" pitchFamily="2" charset="-78"/>
              </a:rPr>
              <a:t>بوتوليسم (</a:t>
            </a:r>
            <a:r>
              <a:rPr lang="fa-IR" sz="2400" b="1" dirty="0" smtClean="0">
                <a:solidFill>
                  <a:srgbClr val="FF0000"/>
                </a:solidFill>
                <a:cs typeface="B Zar" pitchFamily="2" charset="-78"/>
              </a:rPr>
              <a:t>بیماری مشمول مراقبت</a:t>
            </a:r>
            <a:r>
              <a:rPr lang="ar-SA" sz="2400" b="1" dirty="0" smtClean="0">
                <a:solidFill>
                  <a:srgbClr val="FF0000"/>
                </a:solidFill>
                <a:cs typeface="B Zar" pitchFamily="2" charset="-78"/>
              </a:rPr>
              <a:t>)</a:t>
            </a:r>
            <a:r>
              <a:rPr lang="fa-IR" sz="2400" b="1" dirty="0" smtClean="0">
                <a:solidFill>
                  <a:srgbClr val="FF0000"/>
                </a:solidFill>
                <a:cs typeface="B Zar" pitchFamily="2" charset="-78"/>
              </a:rPr>
              <a:t> بکمک </a:t>
            </a:r>
            <a:r>
              <a:rPr lang="ar-SA" sz="2400" b="1" dirty="0" smtClean="0">
                <a:solidFill>
                  <a:srgbClr val="FF0000"/>
                </a:solidFill>
                <a:cs typeface="B Zar" pitchFamily="2" charset="-78"/>
              </a:rPr>
              <a:t>مدل </a:t>
            </a:r>
            <a:r>
              <a:rPr lang="en-US" sz="2400" b="1" dirty="0" smtClean="0">
                <a:solidFill>
                  <a:srgbClr val="FF0000"/>
                </a:solidFill>
                <a:cs typeface="B Zar" pitchFamily="2" charset="-78"/>
              </a:rPr>
              <a:t>CPC</a:t>
            </a:r>
            <a:endParaRPr lang="en-US" sz="1800" b="1" dirty="0" smtClean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68313" y="2492375"/>
            <a:ext cx="360362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endParaRPr lang="en-US"/>
          </a:p>
          <a:p>
            <a:pPr algn="ctr" rtl="1"/>
            <a:endParaRPr lang="en-US"/>
          </a:p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en-US">
                <a:solidFill>
                  <a:srgbClr val="FF3300"/>
                </a:solidFill>
              </a:rPr>
              <a:t> </a:t>
            </a:r>
            <a:r>
              <a:rPr lang="en-US" sz="1400" b="1">
                <a:solidFill>
                  <a:srgbClr val="FF3300"/>
                </a:solidFill>
              </a:rPr>
              <a:t>CP</a:t>
            </a:r>
            <a:endParaRPr lang="en-US" sz="1000" b="1"/>
          </a:p>
          <a:p>
            <a:pPr algn="ctr" rtl="1"/>
            <a:endParaRPr lang="fa-IR" b="1"/>
          </a:p>
          <a:p>
            <a:pPr algn="ctr" rtl="1"/>
            <a:endParaRPr lang="en-US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1763713" y="2852738"/>
            <a:ext cx="2303462" cy="1008062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r>
              <a:rPr lang="en-US" sz="1200" b="1">
                <a:solidFill>
                  <a:srgbClr val="FF3300"/>
                </a:solidFill>
              </a:rPr>
              <a:t>Suspicious</a:t>
            </a:r>
            <a:r>
              <a:rPr lang="en-US" sz="1200" b="1"/>
              <a:t> </a:t>
            </a:r>
            <a:r>
              <a:rPr lang="en-US" sz="1200" b="1">
                <a:solidFill>
                  <a:srgbClr val="FF3300"/>
                </a:solidFill>
              </a:rPr>
              <a:t>(Clinical) case</a:t>
            </a:r>
          </a:p>
          <a:p>
            <a:pPr algn="ctr" rtl="1"/>
            <a:r>
              <a:rPr lang="ar-SA" sz="1200" b="1"/>
              <a:t>مشكوك به بوتوليسم </a:t>
            </a:r>
            <a:endParaRPr lang="en-US" sz="1200" b="1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1474788" y="3357563"/>
            <a:ext cx="720725" cy="144462"/>
          </a:xfrm>
          <a:prstGeom prst="rightArrow">
            <a:avLst>
              <a:gd name="adj1" fmla="val 50000"/>
              <a:gd name="adj2" fmla="val 12472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3706813" y="3357563"/>
            <a:ext cx="720725" cy="144462"/>
          </a:xfrm>
          <a:prstGeom prst="rightArrow">
            <a:avLst>
              <a:gd name="adj1" fmla="val 50000"/>
              <a:gd name="adj2" fmla="val 12472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4500563" y="2852738"/>
            <a:ext cx="1584325" cy="107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endParaRPr lang="en-US"/>
          </a:p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en-US">
                <a:solidFill>
                  <a:srgbClr val="FF3300"/>
                </a:solidFill>
              </a:rPr>
              <a:t> </a:t>
            </a:r>
            <a:r>
              <a:rPr lang="ar-SA" sz="1400" b="1">
                <a:solidFill>
                  <a:srgbClr val="FF3300"/>
                </a:solidFill>
              </a:rPr>
              <a:t>جستجوي علايم نورولوزيك</a:t>
            </a:r>
            <a:endParaRPr lang="en-US" sz="1400" b="1">
              <a:solidFill>
                <a:srgbClr val="FF3300"/>
              </a:solidFill>
            </a:endParaRPr>
          </a:p>
          <a:p>
            <a:pPr algn="ctr" rtl="1">
              <a:buFontTx/>
              <a:buChar char="•"/>
            </a:pPr>
            <a:r>
              <a:rPr lang="en-US" sz="1400" b="1"/>
              <a:t> </a:t>
            </a:r>
            <a:r>
              <a:rPr lang="ar-SA" sz="1000" b="1"/>
              <a:t>دوبيني</a:t>
            </a:r>
            <a:endParaRPr lang="fa-IR" sz="1000" b="1"/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كشادي مردمك</a:t>
            </a:r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اختلال اعصاب كرانيال حركتي</a:t>
            </a:r>
            <a:endParaRPr lang="en-US" sz="1000" b="1"/>
          </a:p>
          <a:p>
            <a:pPr algn="ctr" rtl="1"/>
            <a:endParaRPr lang="fa-IR" sz="1000" b="1"/>
          </a:p>
          <a:p>
            <a:pPr algn="ctr" rtl="1"/>
            <a:endParaRPr lang="en-US"/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 rot="2241491">
            <a:off x="6192838" y="3671888"/>
            <a:ext cx="1030287" cy="136525"/>
          </a:xfrm>
          <a:prstGeom prst="rightArrow">
            <a:avLst>
              <a:gd name="adj1" fmla="val 50000"/>
              <a:gd name="adj2" fmla="val 1886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6769100" y="3429000"/>
            <a:ext cx="2303463" cy="100806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r>
              <a:rPr lang="en-US" sz="1200" b="1">
                <a:solidFill>
                  <a:srgbClr val="FF3300"/>
                </a:solidFill>
              </a:rPr>
              <a:t>Probable</a:t>
            </a:r>
            <a:r>
              <a:rPr lang="en-US" sz="1200" b="1"/>
              <a:t> </a:t>
            </a:r>
            <a:r>
              <a:rPr lang="en-US" sz="1200" b="1">
                <a:solidFill>
                  <a:srgbClr val="FF3300"/>
                </a:solidFill>
              </a:rPr>
              <a:t>case</a:t>
            </a:r>
          </a:p>
          <a:p>
            <a:pPr algn="ctr" rtl="1"/>
            <a:r>
              <a:rPr lang="ar-SA" sz="1200" b="1"/>
              <a:t>محتمل به بوتوليسم </a:t>
            </a:r>
            <a:endParaRPr lang="en-US" sz="1200" b="1"/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 rot="-2227012">
            <a:off x="6197600" y="2836863"/>
            <a:ext cx="1008063" cy="144462"/>
          </a:xfrm>
          <a:prstGeom prst="rightArrow">
            <a:avLst>
              <a:gd name="adj1" fmla="val 50000"/>
              <a:gd name="adj2" fmla="val 1744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6840538" y="1557338"/>
            <a:ext cx="2303462" cy="1443037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r>
              <a:rPr lang="en-US" sz="1200" b="1">
                <a:solidFill>
                  <a:srgbClr val="FF3300"/>
                </a:solidFill>
              </a:rPr>
              <a:t>Probable</a:t>
            </a:r>
            <a:r>
              <a:rPr lang="en-US" sz="1200" b="1"/>
              <a:t> </a:t>
            </a:r>
            <a:r>
              <a:rPr lang="en-US" sz="1200" b="1">
                <a:solidFill>
                  <a:srgbClr val="FF3300"/>
                </a:solidFill>
              </a:rPr>
              <a:t>case</a:t>
            </a:r>
          </a:p>
          <a:p>
            <a:pPr algn="ctr" rtl="1"/>
            <a:r>
              <a:rPr lang="ar-SA" sz="1200" b="1"/>
              <a:t>احتمالاَ مسموميت عادي </a:t>
            </a:r>
            <a:endParaRPr lang="en-US" sz="1200" b="1"/>
          </a:p>
        </p:txBody>
      </p:sp>
      <p:sp>
        <p:nvSpPr>
          <p:cNvPr id="24590" name="Oval 14"/>
          <p:cNvSpPr>
            <a:spLocks noChangeArrowheads="1"/>
          </p:cNvSpPr>
          <p:nvPr/>
        </p:nvSpPr>
        <p:spPr bwMode="auto">
          <a:xfrm>
            <a:off x="0" y="2924175"/>
            <a:ext cx="1368425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fa-IR" sz="1000" b="1">
                <a:solidFill>
                  <a:srgbClr val="FF3300"/>
                </a:solidFill>
              </a:rPr>
              <a:t>علائم سندرم</a:t>
            </a:r>
            <a:endParaRPr lang="en-US" sz="1000" b="1">
              <a:solidFill>
                <a:srgbClr val="FF3300"/>
              </a:solidFill>
            </a:endParaRPr>
          </a:p>
          <a:p>
            <a:pPr algn="ctr" rtl="1"/>
            <a:r>
              <a:rPr lang="fa-IR" sz="1000" b="1">
                <a:solidFill>
                  <a:srgbClr val="FF3300"/>
                </a:solidFill>
              </a:rPr>
              <a:t> مسمومیت غذایی</a:t>
            </a:r>
            <a:endParaRPr lang="en-US" sz="1000" b="1">
              <a:solidFill>
                <a:srgbClr val="FF3300"/>
              </a:solidFill>
            </a:endParaRPr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تهوع – استفراغ</a:t>
            </a:r>
            <a:endParaRPr lang="en-US" sz="1000" b="1"/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دل درد</a:t>
            </a:r>
            <a:endParaRPr lang="fa-IR" sz="1000" b="1"/>
          </a:p>
          <a:p>
            <a:pPr algn="ctr" rtl="1">
              <a:buFontTx/>
              <a:buChar char="•"/>
            </a:pPr>
            <a:r>
              <a:rPr lang="en-US" sz="1000" b="1"/>
              <a:t> </a:t>
            </a:r>
            <a:r>
              <a:rPr lang="ar-SA" sz="1000" b="1"/>
              <a:t>تب -</a:t>
            </a:r>
            <a:endParaRPr lang="fa-IR" sz="1000" b="1"/>
          </a:p>
          <a:p>
            <a:pPr algn="ctr" rtl="1"/>
            <a:endParaRPr lang="en-US" sz="1000"/>
          </a:p>
        </p:txBody>
      </p:sp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7524750" y="5518150"/>
            <a:ext cx="1584325" cy="107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endParaRPr lang="en-US"/>
          </a:p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en-US">
                <a:solidFill>
                  <a:srgbClr val="FF3300"/>
                </a:solidFill>
              </a:rPr>
              <a:t> </a:t>
            </a:r>
            <a:r>
              <a:rPr lang="ar-SA" sz="1200" b="1">
                <a:solidFill>
                  <a:srgbClr val="FF3300"/>
                </a:solidFill>
              </a:rPr>
              <a:t>1) تهيه و ارسال نمونه به </a:t>
            </a:r>
            <a:r>
              <a:rPr lang="en-US" sz="1200" b="1">
                <a:solidFill>
                  <a:srgbClr val="FF3300"/>
                </a:solidFill>
              </a:rPr>
              <a:t>Ref. Lab </a:t>
            </a:r>
            <a:r>
              <a:rPr lang="ar-SA" sz="1200" b="1">
                <a:solidFill>
                  <a:srgbClr val="FF3300"/>
                </a:solidFill>
              </a:rPr>
              <a:t> در زنجيره سرما (  </a:t>
            </a:r>
            <a:r>
              <a:rPr lang="en-US" sz="1200" b="1">
                <a:solidFill>
                  <a:srgbClr val="FF3300"/>
                </a:solidFill>
              </a:rPr>
              <a:t>(4</a:t>
            </a:r>
            <a:r>
              <a:rPr lang="en-US" sz="1200" b="1" baseline="30000">
                <a:solidFill>
                  <a:srgbClr val="FF3300"/>
                </a:solidFill>
              </a:rPr>
              <a:t>oC</a:t>
            </a:r>
            <a:endParaRPr lang="en-US" sz="1200" b="1">
              <a:solidFill>
                <a:srgbClr val="FF3300"/>
              </a:solidFill>
            </a:endParaRPr>
          </a:p>
          <a:p>
            <a:pPr algn="ctr" rtl="1"/>
            <a:endParaRPr lang="en-US" sz="1200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5364163" y="5518150"/>
            <a:ext cx="1584325" cy="107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ar-SA" sz="1200" b="1">
                <a:solidFill>
                  <a:srgbClr val="FF3300"/>
                </a:solidFill>
              </a:rPr>
              <a:t>2) ارجاع فوري بيمار به بيمارستان مجهز</a:t>
            </a:r>
            <a:endParaRPr lang="en-US" sz="1200" b="1">
              <a:solidFill>
                <a:srgbClr val="FF3300"/>
              </a:solidFill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3203575" y="5518150"/>
            <a:ext cx="1584325" cy="107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1"/>
            <a:endParaRPr lang="en-US"/>
          </a:p>
          <a:p>
            <a:pPr algn="ctr" rtl="1"/>
            <a:r>
              <a:rPr lang="ar-SA" sz="1200" b="1">
                <a:solidFill>
                  <a:srgbClr val="FF3300"/>
                </a:solidFill>
              </a:rPr>
              <a:t>3) كزارش فوري (تلفني) به مركز بهداشت شهرستان </a:t>
            </a:r>
            <a:endParaRPr lang="en-US" sz="1200" b="1">
              <a:solidFill>
                <a:srgbClr val="FF3300"/>
              </a:solidFill>
            </a:endParaRPr>
          </a:p>
          <a:p>
            <a:pPr algn="ctr" rtl="1"/>
            <a:r>
              <a:rPr lang="ar-SA" sz="1200"/>
              <a:t> </a:t>
            </a:r>
            <a:endParaRPr lang="en-US" sz="1200"/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6227763" y="2636838"/>
            <a:ext cx="360362" cy="2873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endParaRPr lang="en-US"/>
          </a:p>
          <a:p>
            <a:pPr algn="ctr" rtl="1"/>
            <a:endParaRPr lang="en-US"/>
          </a:p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en-US" sz="2000" b="1"/>
              <a:t> -</a:t>
            </a:r>
          </a:p>
          <a:p>
            <a:pPr algn="ctr" rtl="1"/>
            <a:endParaRPr lang="fa-IR" b="1"/>
          </a:p>
          <a:p>
            <a:pPr algn="ctr" rtl="1"/>
            <a:endParaRPr lang="en-US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6227763" y="3717925"/>
            <a:ext cx="360362" cy="2873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endParaRPr lang="en-US"/>
          </a:p>
          <a:p>
            <a:pPr algn="ctr" rtl="1"/>
            <a:endParaRPr lang="en-US"/>
          </a:p>
          <a:p>
            <a:pPr algn="ctr" rtl="1"/>
            <a:r>
              <a:rPr lang="ar-SA">
                <a:solidFill>
                  <a:srgbClr val="FF3300"/>
                </a:solidFill>
              </a:rPr>
              <a:t> </a:t>
            </a:r>
            <a:r>
              <a:rPr lang="en-US" sz="2000" b="1"/>
              <a:t> +</a:t>
            </a:r>
          </a:p>
          <a:p>
            <a:pPr algn="ctr" rtl="1"/>
            <a:endParaRPr lang="fa-IR" b="1"/>
          </a:p>
          <a:p>
            <a:pPr algn="ctr" rtl="1"/>
            <a:endParaRPr lang="en-US"/>
          </a:p>
        </p:txBody>
      </p:sp>
      <p:sp>
        <p:nvSpPr>
          <p:cNvPr id="24597" name="AutoShape 21"/>
          <p:cNvSpPr>
            <a:spLocks noChangeArrowheads="1"/>
          </p:cNvSpPr>
          <p:nvPr/>
        </p:nvSpPr>
        <p:spPr bwMode="auto">
          <a:xfrm rot="3136663">
            <a:off x="7661276" y="4976812"/>
            <a:ext cx="1223962" cy="144463"/>
          </a:xfrm>
          <a:prstGeom prst="rightArrow">
            <a:avLst>
              <a:gd name="adj1" fmla="val 50000"/>
              <a:gd name="adj2" fmla="val 2118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599" name="AutoShape 23"/>
          <p:cNvSpPr>
            <a:spLocks noChangeArrowheads="1"/>
          </p:cNvSpPr>
          <p:nvPr/>
        </p:nvSpPr>
        <p:spPr bwMode="auto">
          <a:xfrm rot="9024155">
            <a:off x="6013450" y="4941888"/>
            <a:ext cx="1871663" cy="144462"/>
          </a:xfrm>
          <a:prstGeom prst="rightArrow">
            <a:avLst>
              <a:gd name="adj1" fmla="val 50000"/>
              <a:gd name="adj2" fmla="val 32390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4600" name="AutoShape 24"/>
          <p:cNvSpPr>
            <a:spLocks noChangeArrowheads="1"/>
          </p:cNvSpPr>
          <p:nvPr/>
        </p:nvSpPr>
        <p:spPr bwMode="auto">
          <a:xfrm rot="9868792" flipV="1">
            <a:off x="3941763" y="4932363"/>
            <a:ext cx="3600450" cy="142875"/>
          </a:xfrm>
          <a:prstGeom prst="rightArrow">
            <a:avLst>
              <a:gd name="adj1" fmla="val 36833"/>
              <a:gd name="adj2" fmla="val 4260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 rtl="1"/>
            <a:endParaRPr lang="fa-IR"/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0" y="1219200"/>
            <a:ext cx="19812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/>
              <a:t>فاز شناسایی سریع</a:t>
            </a:r>
            <a:r>
              <a:rPr lang="fa-IR"/>
              <a:t> </a:t>
            </a:r>
            <a:endParaRPr lang="en-US"/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0" y="5257800"/>
            <a:ext cx="19812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b="1"/>
              <a:t>فاز پاسخ بهداشتی سریع</a:t>
            </a:r>
            <a:r>
              <a:rPr lang="fa-IR"/>
              <a:t>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 animBg="1"/>
      <p:bldP spid="24591" grpId="0" animBg="1"/>
      <p:bldP spid="24592" grpId="0" animBg="1"/>
      <p:bldP spid="24593" grpId="0" animBg="1"/>
      <p:bldP spid="24595" grpId="0" animBg="1"/>
      <p:bldP spid="24596" grpId="0" animBg="1"/>
      <p:bldP spid="24597" grpId="0" animBg="1"/>
      <p:bldP spid="24599" grpId="0" animBg="1"/>
      <p:bldP spid="2460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2578</Words>
  <Application>Microsoft Office PowerPoint</Application>
  <PresentationFormat>On-screen Show (4:3)</PresentationFormat>
  <Paragraphs>453</Paragraphs>
  <Slides>62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4" baseType="lpstr">
      <vt:lpstr>Office Theme</vt:lpstr>
      <vt:lpstr>Picture</vt:lpstr>
      <vt:lpstr>Slide 1</vt:lpstr>
      <vt:lpstr>Slide 2</vt:lpstr>
      <vt:lpstr>شناسايي مأموريت در بحرانها</vt:lpstr>
      <vt:lpstr>تعریف: عبارت است از جمع آوری سیستماتیک داده ها ،تجزیه و تحلیل و تفسیر داده ها بطور مستمربه منظور برنامه ریزی-اجرا و مداخلات مربوط به بهداشت عمومی   </vt:lpstr>
      <vt:lpstr>نظام مراقبت شامل:   1-شناسایی  2-ثبت 3-اثبات  4-گزارش دهی  5- تجزیه وتحلیل  6-پسخوراند</vt:lpstr>
      <vt:lpstr>اهداف نظام مراقبت درشرایط بحران: 1-تعیین اولویتهای بهداشتی  2-پایش شدت بحران(گردآوری اطلاعات مربوط به مرگ میرو بیماری) 3-شناسایی طغیان ها وروند پاسخگویی 4-پایش روند میزان بروز وکشندگی بیماریهای مهم  5-پایش تاثیر مداخلات خاص بهداشتی(مثل کاهش بروزمالاریا پس ازسم پاشی) 6-تامین اطلاعات لازم برای برنامه ریزان و  سیاست گزاران</vt:lpstr>
      <vt:lpstr>مراحل نظام مراقبت : 1-تعریف مورد بیماری (مشکوک –محتمل –قطعی ) 2-جمع آوری حداقل اطلاعات مورد نیاز (رویدادهای منجر به مرگ ومیر- همه  گیریها و ناتوانی ها )  3- پاسخ</vt:lpstr>
      <vt:lpstr>ارائه مثال: به مثال ذیل که براساس روش های آموزشی طراحی شده توجه کنید</vt:lpstr>
      <vt:lpstr>ساده نمودن الكوي تشخيصي و برخورد با بوتوليسم (بیماری مشمول مراقبت) بکمک مدل CPC</vt:lpstr>
      <vt:lpstr>Slide 10</vt:lpstr>
      <vt:lpstr>Slide 11</vt:lpstr>
      <vt:lpstr>Slide 12</vt:lpstr>
      <vt:lpstr> مراحل بررسي يك طغيان بيماري     </vt:lpstr>
      <vt:lpstr>1 - آمادگی</vt:lpstr>
      <vt:lpstr>2 - اثبات طغیان</vt:lpstr>
      <vt:lpstr>Slide 16</vt:lpstr>
      <vt:lpstr>3 – تایید تشخیص </vt:lpstr>
      <vt:lpstr>4 - تعیین تعاریف وشمارش بیماران </vt:lpstr>
      <vt:lpstr>5- توصیف اپیدمیولوژیک </vt:lpstr>
      <vt:lpstr>6 - ساخت فرضیه</vt:lpstr>
      <vt:lpstr>7- آزمون فرضیه</vt:lpstr>
      <vt:lpstr>8- انجام مطالعه بیشتر وفرضیه دقیقتر </vt:lpstr>
      <vt:lpstr>9-  اعمال تمهیدات پیشگیرانه و کنترلی</vt:lpstr>
      <vt:lpstr>10- گزارش دهی</vt:lpstr>
      <vt:lpstr>شرایط وقوع اپیدمی بیماریهای روده ای:</vt:lpstr>
      <vt:lpstr> مدل انتقال بيماريها</vt:lpstr>
      <vt:lpstr>مراحل پاسخ به همه گیری</vt:lpstr>
      <vt:lpstr>هدف اولیه در فاز حاد بحران: برقراری نظام مراقبت/ هشدار سریع</vt:lpstr>
      <vt:lpstr>ويژگيهاي نظام مراقبت / هشدار سریع</vt:lpstr>
      <vt:lpstr>مهمترین موارد هشدار (رويدادهاي بهداشتي ) كه بايد گزارش شود عبارتند از:</vt:lpstr>
      <vt:lpstr>بهترین عملکرد آنست که: </vt:lpstr>
      <vt:lpstr>فازهاي عملياتي  </vt:lpstr>
      <vt:lpstr>در شرائط بحران كدام بیماریهای واگیردار کلیدی بایستی توسط تیم واکنش سریع مد نظر قرار گیرد؟</vt:lpstr>
      <vt:lpstr>در شرائط بحران كدام بیماریهای واگیردار کلیدی بایستی توسط تیم واکنش سریع مد نظر قرار گیرد؟</vt:lpstr>
      <vt:lpstr>در شرائط بحران كدام بیماریهای واگیردار کلیدی بایستی توسط تیم واکنش سریع مد نظر قرار گیرد؟</vt:lpstr>
      <vt:lpstr>در شرائط بحران كدام بیماریهای واگیردار کلیدی بایستی توسط تیم واکنش سریع مد نظر قرار گیرد؟</vt:lpstr>
      <vt:lpstr>ساير موارد کلیدی كه بایستی توسط تیم واکنش سریع مد نظر قرار گیرد؟</vt:lpstr>
      <vt:lpstr>مهمترین مسئولیت تیم ارزیابی و واکنش سریع شامل:</vt:lpstr>
      <vt:lpstr>زمان اقدام براي ارزيابي سريع بهداشتي چه موقع است؟ </vt:lpstr>
      <vt:lpstr>فعاليت هاي كليدي در ارزيابي سريع بهداشتي</vt:lpstr>
      <vt:lpstr>ترکیب تیم ارزیابی سریع بهداشتی:</vt:lpstr>
      <vt:lpstr>بعضي وظائف تیم ارزیابی و واکنش سریع بهداشتی R.H.A </vt:lpstr>
      <vt:lpstr>سرخک</vt:lpstr>
      <vt:lpstr>بیماریهای حاد تنفسی ARI</vt:lpstr>
      <vt:lpstr>اسهال</vt:lpstr>
      <vt:lpstr>در همه گیریهای اسهالی</vt:lpstr>
      <vt:lpstr>مالاریا</vt:lpstr>
      <vt:lpstr>وبا</vt:lpstr>
      <vt:lpstr>توجه!</vt:lpstr>
      <vt:lpstr>دیفتری</vt:lpstr>
      <vt:lpstr>کزاز</vt:lpstr>
      <vt:lpstr>سیاه سرفه</vt:lpstr>
      <vt:lpstr>انگلهای روده ای</vt:lpstr>
      <vt:lpstr>مننژیت</vt:lpstr>
      <vt:lpstr>فلج طفال</vt:lpstr>
      <vt:lpstr>عفونتهای پوستی</vt:lpstr>
      <vt:lpstr>حصبه</vt:lpstr>
      <vt:lpstr>تیفوس</vt:lpstr>
      <vt:lpstr>تعريف چند اصطلاح:</vt:lpstr>
      <vt:lpstr>Slide 60</vt:lpstr>
      <vt:lpstr>Slide 61</vt:lpstr>
      <vt:lpstr>Slide 62</vt:lpstr>
    </vt:vector>
  </TitlesOfParts>
  <Company>MUMS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gholampoura1</dc:creator>
  <cp:lastModifiedBy>gholampoura1</cp:lastModifiedBy>
  <cp:revision>26</cp:revision>
  <dcterms:created xsi:type="dcterms:W3CDTF">2010-01-10T08:02:45Z</dcterms:created>
  <dcterms:modified xsi:type="dcterms:W3CDTF">2010-01-11T07:43:37Z</dcterms:modified>
</cp:coreProperties>
</file>