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7" r:id="rId1"/>
  </p:sldMasterIdLst>
  <p:notesMasterIdLst>
    <p:notesMasterId r:id="rId48"/>
  </p:notesMasterIdLst>
  <p:sldIdLst>
    <p:sldId id="367" r:id="rId2"/>
    <p:sldId id="368" r:id="rId3"/>
    <p:sldId id="369" r:id="rId4"/>
    <p:sldId id="455" r:id="rId5"/>
    <p:sldId id="422" r:id="rId6"/>
    <p:sldId id="423" r:id="rId7"/>
    <p:sldId id="434" r:id="rId8"/>
    <p:sldId id="500" r:id="rId9"/>
    <p:sldId id="501" r:id="rId10"/>
    <p:sldId id="502" r:id="rId11"/>
    <p:sldId id="492" r:id="rId12"/>
    <p:sldId id="493" r:id="rId13"/>
    <p:sldId id="441" r:id="rId14"/>
    <p:sldId id="442" r:id="rId15"/>
    <p:sldId id="444" r:id="rId16"/>
    <p:sldId id="383" r:id="rId17"/>
    <p:sldId id="384" r:id="rId18"/>
    <p:sldId id="509" r:id="rId19"/>
    <p:sldId id="510" r:id="rId20"/>
    <p:sldId id="511" r:id="rId21"/>
    <p:sldId id="512" r:id="rId22"/>
    <p:sldId id="513" r:id="rId23"/>
    <p:sldId id="515" r:id="rId24"/>
    <p:sldId id="516" r:id="rId25"/>
    <p:sldId id="517" r:id="rId26"/>
    <p:sldId id="518" r:id="rId27"/>
    <p:sldId id="519" r:id="rId28"/>
    <p:sldId id="496" r:id="rId29"/>
    <p:sldId id="497" r:id="rId30"/>
    <p:sldId id="498" r:id="rId31"/>
    <p:sldId id="499" r:id="rId32"/>
    <p:sldId id="477" r:id="rId33"/>
    <p:sldId id="478" r:id="rId34"/>
    <p:sldId id="475" r:id="rId35"/>
    <p:sldId id="393" r:id="rId36"/>
    <p:sldId id="489" r:id="rId37"/>
    <p:sldId id="396" r:id="rId38"/>
    <p:sldId id="397" r:id="rId39"/>
    <p:sldId id="503" r:id="rId40"/>
    <p:sldId id="504" r:id="rId41"/>
    <p:sldId id="505" r:id="rId42"/>
    <p:sldId id="506" r:id="rId43"/>
    <p:sldId id="507" r:id="rId44"/>
    <p:sldId id="508" r:id="rId45"/>
    <p:sldId id="520" r:id="rId46"/>
    <p:sldId id="440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26755" autoAdjust="0"/>
    <p:restoredTop sz="66500" autoAdjust="0"/>
  </p:normalViewPr>
  <p:slideViewPr>
    <p:cSldViewPr>
      <p:cViewPr varScale="1">
        <p:scale>
          <a:sx n="67" d="100"/>
          <a:sy n="67" d="100"/>
        </p:scale>
        <p:origin x="-12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71C9E4-ACB3-4D2E-B6E9-5C0AB6EA1B7F}" type="datetimeFigureOut">
              <a:rPr lang="fa-IR" smtClean="0"/>
              <a:pPr/>
              <a:t>01/23/1431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44D23FF-9E2F-4A47-9F86-757DBEC515EF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243FDC-39E8-4353-8064-C7F6B067EEF8}" type="slidenum">
              <a:rPr lang="ar-SA" smtClean="0"/>
              <a:pPr/>
              <a:t>1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7" tIns="45283" rIns="90567" bIns="45283" anchor="b"/>
          <a:lstStyle/>
          <a:p>
            <a:pPr defTabSz="904875" rtl="0"/>
            <a:fld id="{54B5A893-DB4B-4370-A0C4-7182A9D20960}" type="slidenum">
              <a:rPr lang="ar-SA" sz="1200"/>
              <a:pPr defTabSz="904875" rtl="0"/>
              <a:t>27</a:t>
            </a:fld>
            <a:endParaRPr lang="en-IE" sz="1200"/>
          </a:p>
        </p:txBody>
      </p:sp>
      <p:sp>
        <p:nvSpPr>
          <p:cNvPr id="53251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44588" y="684213"/>
            <a:ext cx="4572000" cy="3429000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lIns="90567" tIns="45283" rIns="90567" bIns="45283"/>
          <a:lstStyle/>
          <a:p>
            <a:pPr eaLnBrk="1" hangingPunct="1"/>
            <a:r>
              <a:rPr lang="en-GB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5E6F192-4BE6-4B05-8C12-FB9BF95877F5}" type="slidenum">
              <a:rPr lang="ar-SA" sz="1200">
                <a:cs typeface="Tahoma" pitchFamily="34" charset="0"/>
              </a:rPr>
              <a:pPr algn="r"/>
              <a:t>30</a:t>
            </a:fld>
            <a:endParaRPr lang="en-US" sz="1200">
              <a:cs typeface="Tahoma" pitchFamily="34" charset="0"/>
            </a:endParaRPr>
          </a:p>
        </p:txBody>
      </p:sp>
      <p:sp>
        <p:nvSpPr>
          <p:cNvPr id="8909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0345F4E-B811-4168-A030-B33BD003B713}" type="slidenum">
              <a:rPr lang="ar-SA" sz="1200">
                <a:latin typeface="Arial" pitchFamily="34" charset="0"/>
                <a:cs typeface="Arial" pitchFamily="34" charset="0"/>
              </a:rPr>
              <a:pPr algn="r"/>
              <a:t>30</a:t>
            </a:fld>
            <a:endParaRPr lang="en-US" sz="1200">
              <a:latin typeface="Arial" pitchFamily="34" charset="0"/>
            </a:endParaRPr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pPr eaLnBrk="1" hangingPunct="1"/>
            <a:endParaRPr lang="fa-I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A0B47A-6A50-4B1E-B28A-DE5919EB3A78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267200"/>
            <a:ext cx="6172200" cy="4876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sz="1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fa-IR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440BA-9A6E-4101-AD7F-8ABB620013F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686800" y="4267200"/>
            <a:ext cx="430887" cy="2590800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F. Sadeghi GhotbAbadi</a:t>
            </a:r>
            <a:endParaRPr lang="fa-IR" sz="16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8686800" y="4267200"/>
            <a:ext cx="430887" cy="2590800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F. Sadeghi GhotbAbadi</a:t>
            </a:r>
            <a:endParaRPr lang="fa-IR" sz="16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11" r:id="rId12"/>
  </p:sldLayoutIdLst>
  <p:transition spd="med">
    <p:push/>
  </p:transition>
  <p:timing>
    <p:tnLst>
      <p:par>
        <p:cTn id="1" dur="indefinite" restart="never" nodeType="tmRoot"/>
      </p:par>
    </p:tnLst>
  </p:timing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r" rtl="1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r" rtl="1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r" rtl="1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r" rtl="1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google.com/imgres?imgurl=http://www.usmoneyreserve.com/images/splash_commem_coin_stack.png&amp;imgrefurl=http://e-sib.blogfa.com/8706.aspx&amp;usg=__5dcBo7dDD8cIzvqKwxFbgiTM5IU=&amp;h=397&amp;w=312&amp;sz=246&amp;hl=en&amp;start=1&amp;tbnid=y2SSJH17-GrdUM:&amp;tbnh=124&amp;tbnw=97&amp;prev=/images?q=%D8%B3%D9%83%D9%87&amp;gbv=2&amp;hl=en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google.com/imgres?imgurl=http://www.mgtsolution.com/objfiles/images/844541014_pdca_cycle.gif&amp;imgrefurl=http://www.mgtsolution.com/olib/844541014.aspx&amp;usg=__u4s14diI5B6vvSOhsI9nsnhcrjQ=&amp;h=500&amp;w=575&amp;sz=13&amp;hl=en&amp;start=35&amp;tbnid=7yMrK3tNyR93WM:&amp;tbnh=117&amp;tbnw=134&amp;prev=/images?q=%DA%86%D8%B1%D8%AE%D9%87+%D9%85%D8%AF%D9%8A%D8%B1%D9%8A%D8%AA&amp;start=20&amp;gbv=2&amp;ndsp=20&amp;hl=en&amp;sa=N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666" name="Picture 2" descr="6_besm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1676400"/>
            <a:ext cx="223043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976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1322387"/>
          </a:xfrm>
        </p:spPr>
        <p:txBody>
          <a:bodyPr anchor="b" anchorCtr="0"/>
          <a:lstStyle/>
          <a:p>
            <a:pPr algn="r" eaLnBrk="1" hangingPunct="1">
              <a:defRPr/>
            </a:pPr>
            <a:r>
              <a:rPr lang="fa-IR" sz="4800" b="1" smtClean="0">
                <a:solidFill>
                  <a:schemeClr val="tx1"/>
                </a:solidFill>
                <a:cs typeface="B Mitra" pitchFamily="2" charset="-78"/>
              </a:rPr>
              <a:t>تغذیه مادران شیرده</a:t>
            </a:r>
            <a:endParaRPr lang="en-US" sz="4800" b="1" smtClean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017712"/>
            <a:ext cx="8955088" cy="4611688"/>
          </a:xfrm>
        </p:spPr>
        <p:txBody>
          <a:bodyPr>
            <a:normAutofit/>
          </a:bodyPr>
          <a:lstStyle/>
          <a:p>
            <a:pPr eaLnBrk="1" hangingPunct="1">
              <a:buClr>
                <a:srgbClr val="FFFF66"/>
              </a:buClr>
              <a:buSzPct val="110000"/>
              <a:buFont typeface="Wingdings" pitchFamily="2" charset="2"/>
              <a:buChar char="ü"/>
              <a:defRPr/>
            </a:pPr>
            <a:r>
              <a:rPr lang="fa-IR" sz="3600" dirty="0" smtClean="0">
                <a:cs typeface="B Mitra" pitchFamily="2" charset="-78"/>
              </a:rPr>
              <a:t>توجه به افزایش نياز مادر شيرده به كالري </a:t>
            </a:r>
            <a:r>
              <a:rPr lang="fa-IR" sz="2600" dirty="0" smtClean="0">
                <a:cs typeface="B Mitra" pitchFamily="2" charset="-78"/>
              </a:rPr>
              <a:t>(</a:t>
            </a:r>
            <a:r>
              <a:rPr lang="fa-IR" sz="1800" dirty="0" smtClean="0">
                <a:cs typeface="B Mitra" pitchFamily="2" charset="-78"/>
              </a:rPr>
              <a:t>500 كيلوكالري بيش از دوران قبل از بارداري)</a:t>
            </a:r>
            <a:endParaRPr lang="fa-IR" sz="2600" dirty="0" smtClean="0">
              <a:cs typeface="B Mitra" pitchFamily="2" charset="-78"/>
            </a:endParaRPr>
          </a:p>
          <a:p>
            <a:pPr eaLnBrk="1" hangingPunct="1">
              <a:buClr>
                <a:srgbClr val="FFFF66"/>
              </a:buClr>
              <a:buSzPct val="110000"/>
              <a:buFont typeface="Wingdings" pitchFamily="2" charset="2"/>
              <a:buChar char="ü"/>
              <a:defRPr/>
            </a:pPr>
            <a:r>
              <a:rPr lang="fa-IR" sz="3600" dirty="0" smtClean="0">
                <a:cs typeface="B Mitra" pitchFamily="2" charset="-78"/>
              </a:rPr>
              <a:t> كاهش توليد شير به دلیل دريافت ناكافي كالري از غذاها</a:t>
            </a:r>
          </a:p>
          <a:p>
            <a:pPr>
              <a:buClr>
                <a:srgbClr val="FFFF66"/>
              </a:buClr>
              <a:buSzPct val="110000"/>
              <a:buFont typeface="Wingdings" pitchFamily="2" charset="2"/>
              <a:buChar char="ü"/>
              <a:defRPr/>
            </a:pPr>
            <a:r>
              <a:rPr lang="fa-IR" sz="3600" dirty="0" smtClean="0">
                <a:cs typeface="B Mitra" pitchFamily="2" charset="-78"/>
              </a:rPr>
              <a:t>تامین آب مورد نیازشان به اندازه كافي (حدود 10-8 ليوان در روز) جهت پيشگيري از كم آبي </a:t>
            </a:r>
          </a:p>
          <a:p>
            <a:pPr>
              <a:buClr>
                <a:srgbClr val="FFFF66"/>
              </a:buClr>
              <a:buSzPct val="110000"/>
              <a:buFont typeface="Wingdings" pitchFamily="2" charset="2"/>
              <a:buChar char="ü"/>
              <a:defRPr/>
            </a:pPr>
            <a:r>
              <a:rPr lang="fa-IR" sz="3200" dirty="0" smtClean="0">
                <a:cs typeface="B Mitra" pitchFamily="2" charset="-78"/>
              </a:rPr>
              <a:t>تامین آب آشامیدنی سالم برای مادران شیرده در </a:t>
            </a:r>
            <a:r>
              <a:rPr lang="fa-IR" sz="3200" dirty="0" smtClean="0">
                <a:solidFill>
                  <a:srgbClr val="FF0000"/>
                </a:solidFill>
                <a:cs typeface="B Mitra" pitchFamily="2" charset="-78"/>
              </a:rPr>
              <a:t>خشکسالی های شدید</a:t>
            </a:r>
            <a:r>
              <a:rPr lang="fa-IR" sz="3200" dirty="0" smtClean="0">
                <a:cs typeface="B Mitra" pitchFamily="2" charset="-78"/>
              </a:rPr>
              <a:t>؛ </a:t>
            </a:r>
            <a:r>
              <a:rPr lang="fa-IR" sz="3200" dirty="0" smtClean="0">
                <a:solidFill>
                  <a:srgbClr val="FF0000"/>
                </a:solidFill>
                <a:cs typeface="B Mitra" pitchFamily="2" charset="-78"/>
              </a:rPr>
              <a:t>آلودگی آبها هنگام وقوع سیل</a:t>
            </a:r>
            <a:r>
              <a:rPr lang="fa-IR" sz="3200" dirty="0" smtClean="0">
                <a:cs typeface="B Mitra" pitchFamily="2" charset="-78"/>
              </a:rPr>
              <a:t>؛ اسهال شدید؛ ایستادن طولانی مدت مادران در زیر نور خورشید به دلیل حضورشان در صف دریافت جیره غذایی </a:t>
            </a:r>
          </a:p>
          <a:p>
            <a:pPr eaLnBrk="1" hangingPunct="1">
              <a:buClr>
                <a:srgbClr val="FFFF66"/>
              </a:buClr>
              <a:buSzPct val="110000"/>
              <a:buFont typeface="Wingdings" pitchFamily="2" charset="2"/>
              <a:buChar char="ü"/>
              <a:defRPr/>
            </a:pPr>
            <a:endParaRPr lang="fa-IR" sz="3600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077200" cy="1600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sz="4000" b="1" dirty="0" smtClean="0">
                <a:cs typeface="B Nazanin" pitchFamily="2" charset="-78"/>
              </a:rPr>
              <a:t/>
            </a:r>
            <a:br>
              <a:rPr lang="fa-IR" sz="4000" b="1" dirty="0" smtClean="0">
                <a:cs typeface="B Nazanin" pitchFamily="2" charset="-78"/>
              </a:rPr>
            </a:br>
            <a:r>
              <a:rPr lang="fa-IR" sz="3600" b="1" dirty="0" smtClean="0">
                <a:cs typeface="B Nazanin" pitchFamily="2" charset="-78"/>
              </a:rPr>
              <a:t>برنامه های تغذیه انتخابی</a:t>
            </a:r>
            <a:r>
              <a:rPr lang="fa-IR" sz="3600" dirty="0" smtClean="0">
                <a:cs typeface="B Nazanin" pitchFamily="2" charset="-78"/>
              </a:rPr>
              <a:t/>
            </a:r>
            <a:br>
              <a:rPr lang="fa-IR" sz="3600" dirty="0" smtClean="0">
                <a:cs typeface="B Nazanin" pitchFamily="2" charset="-78"/>
              </a:rPr>
            </a:br>
            <a:r>
              <a:rPr lang="en-US" sz="3600" dirty="0" smtClean="0">
                <a:cs typeface="B Nazanin" pitchFamily="2" charset="-78"/>
              </a:rPr>
              <a:t>Selective Feeding Program </a:t>
            </a:r>
            <a:r>
              <a:rPr lang="en-US" sz="4000" dirty="0" smtClean="0">
                <a:cs typeface="B Nazanin" pitchFamily="2" charset="-78"/>
              </a:rPr>
              <a:t/>
            </a:r>
            <a:br>
              <a:rPr lang="en-US" sz="4000" dirty="0" smtClean="0">
                <a:cs typeface="B Nazanin" pitchFamily="2" charset="-78"/>
              </a:rPr>
            </a:br>
            <a:endParaRPr lang="en-US" sz="4000" dirty="0" smtClean="0">
              <a:cs typeface="B Nazanin" pitchFamily="2" charset="-7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86868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fa-IR" dirty="0" smtClean="0">
                <a:cs typeface="B Nazanin" pitchFamily="2" charset="-78"/>
              </a:rPr>
              <a:t>شامل </a:t>
            </a:r>
            <a:r>
              <a:rPr lang="fa-IR" dirty="0" smtClean="0">
                <a:cs typeface="B Nazanin" pitchFamily="2" charset="-78"/>
              </a:rPr>
              <a:t>برنامه های :</a:t>
            </a: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fa-IR" dirty="0" smtClean="0"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Nazanin" pitchFamily="2" charset="-78"/>
              </a:rPr>
              <a:t>تغذیه تکمیلی </a:t>
            </a:r>
          </a:p>
          <a:p>
            <a:pPr algn="l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None/>
            </a:pPr>
            <a:r>
              <a:rPr lang="en-US" sz="2800" dirty="0" smtClean="0">
                <a:cs typeface="B Nazanin" pitchFamily="2" charset="-78"/>
              </a:rPr>
              <a:t>Supplementary Feeding Programs (SFPs)</a:t>
            </a:r>
            <a:endParaRPr lang="fa-IR" sz="2800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fa-IR" dirty="0" smtClean="0">
                <a:solidFill>
                  <a:schemeClr val="bg2"/>
                </a:solidFill>
                <a:cs typeface="B Nazanin" pitchFamily="2" charset="-78"/>
              </a:rPr>
              <a:t> </a:t>
            </a:r>
            <a:r>
              <a:rPr lang="fa-IR" dirty="0" smtClean="0">
                <a:solidFill>
                  <a:srgbClr val="C00000"/>
                </a:solidFill>
                <a:cs typeface="B Nazanin" pitchFamily="2" charset="-78"/>
              </a:rPr>
              <a:t>تغذیه درمانی </a:t>
            </a:r>
          </a:p>
          <a:p>
            <a:pPr algn="l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None/>
            </a:pPr>
            <a:r>
              <a:rPr lang="fa-IR" dirty="0" smtClean="0">
                <a:solidFill>
                  <a:schemeClr val="bg2"/>
                </a:solidFill>
                <a:cs typeface="B Nazanin" pitchFamily="2" charset="-78"/>
              </a:rPr>
              <a:t>(</a:t>
            </a:r>
            <a:r>
              <a:rPr lang="en-US" sz="2800" dirty="0" smtClean="0">
                <a:cs typeface="B Nazanin" pitchFamily="2" charset="-78"/>
              </a:rPr>
              <a:t>Therapeutic Feeding Programs (TFP</a:t>
            </a:r>
            <a:endParaRPr lang="en-US" dirty="0" smtClean="0">
              <a:cs typeface="B Nazanin" pitchFamily="2" charset="-78"/>
            </a:endParaRPr>
          </a:p>
        </p:txBody>
      </p:sp>
      <p:pic>
        <p:nvPicPr>
          <p:cNvPr id="4" name="Picture 4" descr="IndonesiaBoyunderLea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400" y="4800600"/>
            <a:ext cx="196261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ar-SA" sz="40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معيارهاي پذيرش برنامه تغذیه انتخابی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</a:t>
            </a:r>
            <a:r>
              <a:rPr lang="ar-SA" sz="40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 </a:t>
            </a:r>
            <a:endParaRPr lang="en-US" sz="40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سن کمتر از 59 ماه</a:t>
            </a:r>
            <a:endParaRPr lang="fa-IR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eaLnBrk="1" hangingPunct="1">
              <a:defRPr/>
            </a:pPr>
            <a:endParaRPr lang="fa-IR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eaLnBrk="1" hangingPunct="1">
              <a:defRPr/>
            </a:pPr>
            <a:r>
              <a:rPr lang="ar-SA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اگر سن نامعلوم باشد قد کمتر از 110 سانتی متر</a:t>
            </a:r>
            <a:endParaRPr lang="fa-IR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eaLnBrk="1" hangingPunct="1">
              <a:defRPr/>
            </a:pPr>
            <a:endParaRPr lang="ar-SA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eaLnBrk="1" hangingPunct="1">
              <a:defRPr/>
            </a:pPr>
            <a:r>
              <a:rPr lang="ar-SA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کودکان بزرگتر از 5 سال با سوتغذیه متوسط یا شدید</a:t>
            </a:r>
            <a:endParaRPr lang="fa-IR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eaLnBrk="1" hangingPunct="1">
              <a:defRPr/>
            </a:pPr>
            <a:endParaRPr lang="ar-SA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>
              <a:defRPr/>
            </a:pPr>
            <a:r>
              <a:rPr lang="ar-SA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مادران</a:t>
            </a:r>
            <a:r>
              <a:rPr lang="fa-IR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شیرده  </a:t>
            </a:r>
            <a:r>
              <a:rPr lang="fa-I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(</a:t>
            </a:r>
            <a:r>
              <a:rPr lang="ar-SA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تغذیه</a:t>
            </a:r>
            <a:r>
              <a:rPr lang="fa-I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ar-SA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کودکان زیر 6 ماه از شیر مادر</a:t>
            </a:r>
            <a:r>
              <a:rPr lang="fa-I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)</a:t>
            </a:r>
          </a:p>
          <a:p>
            <a:pPr>
              <a:defRPr/>
            </a:pPr>
            <a:endParaRPr lang="fa-IR" sz="2400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>
              <a:defRPr/>
            </a:pPr>
            <a:r>
              <a:rPr lang="fa-I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انتخاب برخی </a:t>
            </a:r>
            <a:r>
              <a:rPr lang="ar-SA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مادران</a:t>
            </a:r>
            <a:r>
              <a:rPr lang="fa-IR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باردار</a:t>
            </a:r>
          </a:p>
          <a:p>
            <a:pPr>
              <a:defRPr/>
            </a:pP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82296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sz="4000" b="1" dirty="0" smtClean="0">
                <a:cs typeface="B Nazanin" pitchFamily="2" charset="-78"/>
              </a:rPr>
              <a:t/>
            </a:r>
            <a:br>
              <a:rPr lang="fa-IR" sz="4000" b="1" dirty="0" smtClean="0">
                <a:cs typeface="B Nazanin" pitchFamily="2" charset="-78"/>
              </a:rPr>
            </a:br>
            <a:r>
              <a:rPr lang="fa-IR" sz="4000" b="1" dirty="0" smtClean="0">
                <a:cs typeface="B Nazanin" pitchFamily="2" charset="-78"/>
              </a:rPr>
              <a:t>برنامه ریزی در</a:t>
            </a:r>
            <a:r>
              <a:rPr lang="ar-SA" sz="4000" b="1" dirty="0" smtClean="0">
                <a:cs typeface="B Nazanin" pitchFamily="2" charset="-78"/>
              </a:rPr>
              <a:t>برنامه تغذیه تکمیلی</a:t>
            </a:r>
            <a:br>
              <a:rPr lang="ar-SA" sz="4000" b="1" dirty="0" smtClean="0">
                <a:cs typeface="B Nazanin" pitchFamily="2" charset="-78"/>
              </a:rPr>
            </a:br>
            <a:endParaRPr lang="en-US" sz="4000" b="1" dirty="0" smtClean="0">
              <a:cs typeface="B Nazanin" pitchFamily="2" charset="-78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24000"/>
            <a:ext cx="8610600" cy="5105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fa-IR" dirty="0" smtClean="0">
              <a:solidFill>
                <a:srgbClr val="FF3300"/>
              </a:solidFill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sz="3200" dirty="0" smtClean="0">
                <a:solidFill>
                  <a:srgbClr val="FF3300"/>
                </a:solidFill>
                <a:cs typeface="B Nazanin" pitchFamily="2" charset="-78"/>
              </a:rPr>
              <a:t>هدف :</a:t>
            </a:r>
            <a:r>
              <a:rPr lang="fa-IR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solidFill>
                  <a:schemeClr val="tx2"/>
                </a:solidFill>
                <a:cs typeface="B Nazanin" pitchFamily="2" charset="-78"/>
              </a:rPr>
              <a:t>کاهش شیوع سوءتغذیه ومرگ و میر،کمبودریزمغذی ها درگروههای آسیب پذیر</a:t>
            </a:r>
          </a:p>
          <a:p>
            <a:pPr eaLnBrk="1" hangingPunct="1">
              <a:buFont typeface="Wingdings" pitchFamily="2" charset="2"/>
              <a:buNone/>
            </a:pPr>
            <a:endParaRPr lang="fa-IR" sz="3200" dirty="0" smtClean="0">
              <a:solidFill>
                <a:schemeClr val="tx2"/>
              </a:solidFill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افراد منتخب:</a:t>
            </a:r>
          </a:p>
          <a:p>
            <a:pPr eaLnBrk="1" hangingPunct="1"/>
            <a:r>
              <a:rPr lang="fa-IR" sz="3200" dirty="0" smtClean="0">
                <a:solidFill>
                  <a:schemeClr val="tx2"/>
                </a:solidFill>
                <a:cs typeface="B Nazanin" pitchFamily="2" charset="-78"/>
              </a:rPr>
              <a:t>کل کودکان کمتراز 6 سال </a:t>
            </a:r>
          </a:p>
          <a:p>
            <a:pPr eaLnBrk="1" hangingPunct="1"/>
            <a:r>
              <a:rPr lang="fa-IR" sz="3200" dirty="0" smtClean="0">
                <a:solidFill>
                  <a:schemeClr val="tx2"/>
                </a:solidFill>
                <a:cs typeface="B Nazanin" pitchFamily="2" charset="-78"/>
              </a:rPr>
              <a:t>زنان باردار 4-6 ماهه</a:t>
            </a:r>
          </a:p>
          <a:p>
            <a:pPr eaLnBrk="1" hangingPunct="1"/>
            <a:r>
              <a:rPr lang="fa-IR" sz="3200" dirty="0" smtClean="0">
                <a:solidFill>
                  <a:schemeClr val="tx2"/>
                </a:solidFill>
                <a:cs typeface="B Nazanin" pitchFamily="2" charset="-78"/>
              </a:rPr>
              <a:t>زنان شیرده</a:t>
            </a:r>
          </a:p>
        </p:txBody>
      </p:sp>
      <p:pic>
        <p:nvPicPr>
          <p:cNvPr id="4" name="Picture 5" descr="SSGP1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352800"/>
            <a:ext cx="304800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ar-SA" sz="4000" smtClean="0">
                <a:cs typeface="B Nazanin" pitchFamily="2" charset="-78"/>
              </a:rPr>
              <a:t>انواع برنامه های تغذیه تکمیلی</a:t>
            </a:r>
            <a:endParaRPr lang="en-US" sz="4000" smtClean="0">
              <a:cs typeface="B Nazanin" pitchFamily="2" charset="-78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7848600" cy="4876800"/>
          </a:xfrm>
        </p:spPr>
        <p:txBody>
          <a:bodyPr/>
          <a:lstStyle/>
          <a:p>
            <a:pPr marL="533400" indent="-533400" eaLnBrk="1" hangingPunct="1">
              <a:buClr>
                <a:schemeClr val="bg2">
                  <a:lumMod val="25000"/>
                </a:schemeClr>
              </a:buClr>
              <a:buFont typeface="Wingdings" pitchFamily="2" charset="2"/>
              <a:buAutoNum type="arabicParenR"/>
              <a:defRPr/>
            </a:pPr>
            <a:r>
              <a:rPr lang="ar-SA" b="1" dirty="0" smtClean="0">
                <a:solidFill>
                  <a:srgbClr val="C00000"/>
                </a:solidFill>
                <a:cs typeface="B Nazanin" pitchFamily="2" charset="-78"/>
              </a:rPr>
              <a:t>تغذیه تکمیلی آماده</a:t>
            </a:r>
            <a:endParaRPr lang="fa-IR" b="1" dirty="0" smtClean="0">
              <a:solidFill>
                <a:srgbClr val="C00000"/>
              </a:solidFill>
              <a:cs typeface="B Nazanin" pitchFamily="2" charset="-78"/>
            </a:endParaRP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ar-SA" dirty="0" smtClean="0">
                <a:cs typeface="B Nazanin" pitchFamily="2" charset="-78"/>
              </a:rPr>
              <a:t>صرف غذای آماده در 4 – 1 وعده غذایی در یک مکان </a:t>
            </a:r>
            <a:endParaRPr lang="fa-IR" dirty="0" smtClean="0">
              <a:cs typeface="B Nazanin" pitchFamily="2" charset="-78"/>
            </a:endParaRP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(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700 – 500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 کیلوکالری انرژي و 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25 – 15</a:t>
            </a: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 گرم پروتئین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)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ar-SA" b="1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2) </a:t>
            </a:r>
            <a:r>
              <a:rPr lang="ar-SA" b="1" dirty="0" smtClean="0">
                <a:solidFill>
                  <a:srgbClr val="C00000"/>
                </a:solidFill>
                <a:cs typeface="B Nazanin" pitchFamily="2" charset="-78"/>
              </a:rPr>
              <a:t>تغذیه تکمیلی خشک</a:t>
            </a:r>
            <a:endParaRPr lang="fa-IR" dirty="0" smtClean="0">
              <a:solidFill>
                <a:srgbClr val="C00000"/>
              </a:solidFill>
              <a:cs typeface="B Nazanin" pitchFamily="2" charset="-78"/>
            </a:endParaRP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ar-SA" dirty="0" smtClean="0">
                <a:cs typeface="B Nazanin" pitchFamily="2" charset="-78"/>
              </a:rPr>
              <a:t>توزیع جیره های خشک (به طور هفتگی) برای </a:t>
            </a:r>
            <a:r>
              <a:rPr lang="fa-IR" dirty="0" smtClean="0">
                <a:cs typeface="B Nazanin" pitchFamily="2" charset="-78"/>
              </a:rPr>
              <a:t>مبتلایان به </a:t>
            </a:r>
            <a:r>
              <a:rPr lang="ar-SA" dirty="0" smtClean="0">
                <a:cs typeface="B Nazanin" pitchFamily="2" charset="-78"/>
              </a:rPr>
              <a:t> سوتغذیه </a:t>
            </a:r>
            <a:endParaRPr lang="fa-IR" dirty="0" smtClean="0">
              <a:cs typeface="B Nazanin" pitchFamily="2" charset="-78"/>
            </a:endParaRP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fa-IR" sz="2800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(1000-1200کیلوکالری)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r>
              <a:rPr lang="ar-SA" dirty="0" smtClean="0">
                <a:cs typeface="B Nazanin" pitchFamily="2" charset="-78"/>
              </a:rPr>
              <a:t>	</a:t>
            </a:r>
            <a:endParaRPr lang="en-US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ar-SA" sz="4000" smtClean="0">
                <a:cs typeface="B Nazanin" pitchFamily="2" charset="-78"/>
              </a:rPr>
              <a:t>مزایا و معایب</a:t>
            </a:r>
            <a:r>
              <a:rPr lang="fa-IR" sz="4000" smtClean="0">
                <a:cs typeface="B Nazanin" pitchFamily="2" charset="-78"/>
              </a:rPr>
              <a:t> </a:t>
            </a:r>
            <a:r>
              <a:rPr lang="ar-SA" sz="4000" smtClean="0">
                <a:cs typeface="B Nazanin" pitchFamily="2" charset="-78"/>
              </a:rPr>
              <a:t>تغذیه تکمیلی خشک و آماده</a:t>
            </a:r>
            <a:endParaRPr lang="en-US" sz="4000" smtClean="0">
              <a:cs typeface="B Nazanin" pitchFamily="2" charset="-78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8610600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800" dirty="0" smtClean="0">
                <a:solidFill>
                  <a:srgbClr val="FF3300"/>
                </a:solidFill>
                <a:cs typeface="B Nazanin" pitchFamily="2" charset="-78"/>
              </a:rPr>
              <a:t>مزایا ی تغذیه خشک :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ar-SA" sz="2800" dirty="0" smtClean="0">
                <a:cs typeface="B Nazanin" pitchFamily="2" charset="-78"/>
              </a:rPr>
              <a:t>پرسنل </a:t>
            </a:r>
            <a:r>
              <a:rPr lang="fa-IR" sz="2800" dirty="0" smtClean="0">
                <a:cs typeface="B Nazanin" pitchFamily="2" charset="-78"/>
              </a:rPr>
              <a:t> کمتر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ar-SA" sz="2800" dirty="0" smtClean="0">
                <a:cs typeface="B Nazanin" pitchFamily="2" charset="-78"/>
              </a:rPr>
              <a:t> سازمان دهی آسان تر 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ar-SA" sz="2800" dirty="0" smtClean="0">
                <a:cs typeface="B Nazanin" pitchFamily="2" charset="-78"/>
              </a:rPr>
              <a:t> سرویس </a:t>
            </a:r>
            <a:r>
              <a:rPr lang="fa-IR" sz="2800" dirty="0" smtClean="0">
                <a:cs typeface="B Nazanin" pitchFamily="2" charset="-78"/>
              </a:rPr>
              <a:t>دهی </a:t>
            </a:r>
            <a:r>
              <a:rPr lang="ar-SA" sz="2800" dirty="0" smtClean="0">
                <a:cs typeface="B Nazanin" pitchFamily="2" charset="-78"/>
              </a:rPr>
              <a:t>بیشتر</a:t>
            </a:r>
            <a:r>
              <a:rPr lang="fa-IR" sz="2800" dirty="0" smtClean="0">
                <a:cs typeface="B Nazanin" pitchFamily="2" charset="-78"/>
              </a:rPr>
              <a:t>به </a:t>
            </a:r>
            <a:r>
              <a:rPr lang="ar-SA" sz="2800" dirty="0" smtClean="0">
                <a:cs typeface="B Nazanin" pitchFamily="2" charset="-78"/>
              </a:rPr>
              <a:t> کودکان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fa-IR" sz="2800" dirty="0" smtClean="0">
                <a:cs typeface="B Nazanin" pitchFamily="2" charset="-78"/>
              </a:rPr>
              <a:t>اتلاف کمتر</a:t>
            </a:r>
            <a:r>
              <a:rPr lang="ar-SA" sz="2800" dirty="0" smtClean="0">
                <a:cs typeface="B Nazanin" pitchFamily="2" charset="-78"/>
              </a:rPr>
              <a:t>وقت مادران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fa-IR" sz="2800" dirty="0" smtClean="0">
                <a:cs typeface="B Nazanin" pitchFamily="2" charset="-78"/>
              </a:rPr>
              <a:t>احتمال کمترانتقال </a:t>
            </a:r>
            <a:r>
              <a:rPr lang="ar-SA" sz="2800" dirty="0" smtClean="0">
                <a:cs typeface="B Nazanin" pitchFamily="2" charset="-78"/>
              </a:rPr>
              <a:t>بیماریهای واگیر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ar-SA" sz="2800" dirty="0" smtClean="0">
                <a:cs typeface="B Nazanin" pitchFamily="2" charset="-78"/>
              </a:rPr>
              <a:t>دسترسی آسان تربه جمعیت پراکنده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Courier New" pitchFamily="49" charset="0"/>
              <a:buChar char="o"/>
            </a:pPr>
            <a:r>
              <a:rPr lang="ar-SA" sz="2800" dirty="0" smtClean="0">
                <a:cs typeface="B Nazanin" pitchFamily="2" charset="-78"/>
              </a:rPr>
              <a:t>جلوگیری </a:t>
            </a:r>
            <a:r>
              <a:rPr lang="fa-IR" sz="2800" dirty="0" smtClean="0">
                <a:cs typeface="B Nazanin" pitchFamily="2" charset="-78"/>
              </a:rPr>
              <a:t>از</a:t>
            </a:r>
            <a:r>
              <a:rPr lang="ar-SA" sz="2800" dirty="0" smtClean="0">
                <a:cs typeface="B Nazanin" pitchFamily="2" charset="-78"/>
              </a:rPr>
              <a:t>جابجایی و تغییر مکان</a:t>
            </a:r>
            <a:r>
              <a:rPr lang="fa-IR" sz="2800" dirty="0" smtClean="0">
                <a:cs typeface="B Nazanin" pitchFamily="2" charset="-78"/>
              </a:rPr>
              <a:t> </a:t>
            </a:r>
            <a:r>
              <a:rPr lang="ar-SA" sz="2800" dirty="0" smtClean="0">
                <a:cs typeface="B Nazanin" pitchFamily="2" charset="-78"/>
              </a:rPr>
              <a:t>در شرایط قحطی 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v"/>
            </a:pPr>
            <a:endParaRPr lang="fa-IR" sz="2800" dirty="0" smtClean="0">
              <a:cs typeface="B Nazanin" pitchFamily="2" charset="-78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800" dirty="0" smtClean="0">
                <a:solidFill>
                  <a:srgbClr val="FF3300"/>
                </a:solidFill>
                <a:cs typeface="B Nazanin" pitchFamily="2" charset="-78"/>
              </a:rPr>
              <a:t>معایب عمده در تغذیه خشک</a:t>
            </a:r>
            <a:r>
              <a:rPr lang="fa-IR" sz="2800" dirty="0" smtClean="0">
                <a:solidFill>
                  <a:srgbClr val="FF3300"/>
                </a:solidFill>
                <a:cs typeface="B Nazanin" pitchFamily="2" charset="-78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800" dirty="0" smtClean="0">
                <a:cs typeface="B Nazanin" pitchFamily="2" charset="-78"/>
              </a:rPr>
              <a:t>جیره در نظر گرفته شده برای مبتلایان سوتغذیه برای </a:t>
            </a:r>
            <a:r>
              <a:rPr lang="ar-SA" sz="2800" dirty="0" smtClean="0">
                <a:solidFill>
                  <a:srgbClr val="FF3300"/>
                </a:solidFill>
                <a:cs typeface="B Nazanin" pitchFamily="2" charset="-78"/>
              </a:rPr>
              <a:t>کل خانوار</a:t>
            </a:r>
            <a:r>
              <a:rPr lang="ar-SA" sz="2800" dirty="0" smtClean="0">
                <a:cs typeface="B Nazanin" pitchFamily="2" charset="-78"/>
              </a:rPr>
              <a:t> صرف شود</a:t>
            </a:r>
            <a:r>
              <a:rPr lang="en-US" sz="2800" dirty="0" smtClean="0">
                <a:cs typeface="B Nazanin" pitchFamily="2" charset="-78"/>
              </a:rPr>
              <a:t> 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4800" y="1752600"/>
          <a:ext cx="1752600" cy="2427287"/>
        </p:xfrm>
        <a:graphic>
          <a:graphicData uri="http://schemas.openxmlformats.org/presentationml/2006/ole">
            <p:oleObj spid="_x0000_s152578" name="Clip" r:id="rId3" imgW="3963960" imgH="4676760" progId="">
              <p:embed/>
            </p:oleObj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algn="ctr" eaLnBrk="1" hangingPunct="1"/>
            <a:r>
              <a:rPr lang="ar-SA" b="1" dirty="0" smtClean="0">
                <a:cs typeface="B Nazanin" pitchFamily="2" charset="-78"/>
              </a:rPr>
              <a:t>برنامه تغذیه درمانی</a:t>
            </a:r>
            <a:endParaRPr lang="en-US" b="1" dirty="0" smtClean="0">
              <a:cs typeface="B Nazanin" pitchFamily="2" charset="-78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a-IR" sz="2800" dirty="0" smtClean="0">
                <a:solidFill>
                  <a:srgbClr val="FF3300"/>
                </a:solidFill>
                <a:cs typeface="B Nazanin" pitchFamily="2" charset="-78"/>
              </a:rPr>
              <a:t>هدف: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sz="2800" dirty="0" smtClean="0">
                <a:cs typeface="B Nazanin" pitchFamily="2" charset="-78"/>
              </a:rPr>
              <a:t>کاهش</a:t>
            </a:r>
            <a:r>
              <a:rPr lang="ar-SA" sz="2800" dirty="0" smtClean="0">
                <a:cs typeface="B Nazanin" pitchFamily="2" charset="-78"/>
              </a:rPr>
              <a:t> میزان مرگ و</a:t>
            </a:r>
            <a:r>
              <a:rPr lang="fa-IR" sz="2800" dirty="0" smtClean="0">
                <a:cs typeface="B Nazanin" pitchFamily="2" charset="-78"/>
              </a:rPr>
              <a:t>میر نوزادان و</a:t>
            </a:r>
            <a:r>
              <a:rPr lang="ar-SA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کودکان مبتلا به سوءتغذیه شدید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sz="2800" dirty="0" smtClean="0">
                <a:solidFill>
                  <a:srgbClr val="FF3300"/>
                </a:solidFill>
                <a:cs typeface="B Nazanin" pitchFamily="2" charset="-78"/>
              </a:rPr>
              <a:t>امکا نات:</a:t>
            </a:r>
          </a:p>
          <a:p>
            <a:pPr eaLnBrk="1" hangingPunct="1">
              <a:buFont typeface="Wingdings" pitchFamily="2" charset="2"/>
              <a:buNone/>
            </a:pPr>
            <a:r>
              <a:rPr lang="ar-SA" sz="2800" dirty="0" smtClean="0">
                <a:cs typeface="B Nazanin" pitchFamily="2" charset="-78"/>
              </a:rPr>
              <a:t> وجود پرسنل ماهر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ar-SA" sz="2800" dirty="0" smtClean="0">
                <a:cs typeface="B Nazanin" pitchFamily="2" charset="-78"/>
              </a:rPr>
              <a:t>مسکونی بود</a:t>
            </a:r>
            <a:r>
              <a:rPr lang="fa-IR" sz="2800" dirty="0" smtClean="0">
                <a:cs typeface="B Nazanin" pitchFamily="2" charset="-78"/>
              </a:rPr>
              <a:t>ن واحد</a:t>
            </a:r>
            <a:r>
              <a:rPr lang="ar-SA" sz="2800" dirty="0" smtClean="0">
                <a:cs typeface="B Nazanin" pitchFamily="2" charset="-78"/>
              </a:rPr>
              <a:t> 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sz="2800" dirty="0" smtClean="0">
                <a:cs typeface="B Nazanin" pitchFamily="2" charset="-78"/>
              </a:rPr>
              <a:t>پذیرش</a:t>
            </a:r>
            <a:r>
              <a:rPr lang="ar-SA" sz="2800" dirty="0" smtClean="0">
                <a:cs typeface="B Nazanin" pitchFamily="2" charset="-78"/>
              </a:rPr>
              <a:t> 50 کودک </a:t>
            </a:r>
            <a:endParaRPr lang="fa-IR" sz="2800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sz="2800" dirty="0" smtClean="0">
                <a:cs typeface="B Nazanin" pitchFamily="2" charset="-78"/>
              </a:rPr>
              <a:t>ارائه </a:t>
            </a:r>
            <a:r>
              <a:rPr lang="ar-SA" sz="2800" dirty="0" smtClean="0">
                <a:cs typeface="B Nazanin" pitchFamily="2" charset="-78"/>
              </a:rPr>
              <a:t> حداقل 8 – 6 وعده غذایی </a:t>
            </a:r>
            <a:r>
              <a:rPr lang="fa-IR" sz="2800" dirty="0" smtClean="0">
                <a:cs typeface="B Nazanin" pitchFamily="2" charset="-78"/>
              </a:rPr>
              <a:t>(</a:t>
            </a:r>
            <a:r>
              <a:rPr lang="ar-SA" sz="2800" dirty="0" smtClean="0">
                <a:cs typeface="B Nazanin" pitchFamily="2" charset="-78"/>
              </a:rPr>
              <a:t>یکی از آنها </a:t>
            </a:r>
            <a:r>
              <a:rPr lang="fa-IR" sz="2800" dirty="0" smtClean="0">
                <a:cs typeface="B Nazanin" pitchFamily="2" charset="-78"/>
              </a:rPr>
              <a:t>در نیمه </a:t>
            </a:r>
            <a:r>
              <a:rPr lang="ar-SA" sz="2800" dirty="0" smtClean="0">
                <a:cs typeface="B Nazanin" pitchFamily="2" charset="-78"/>
              </a:rPr>
              <a:t>شب </a:t>
            </a:r>
            <a:r>
              <a:rPr lang="fa-IR" sz="2800" dirty="0" smtClean="0">
                <a:cs typeface="B Nazanin" pitchFamily="2" charset="-78"/>
              </a:rPr>
              <a:t>)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sz="2800" dirty="0" smtClean="0">
                <a:cs typeface="B Nazanin" pitchFamily="2" charset="-78"/>
              </a:rPr>
              <a:t>وجود</a:t>
            </a:r>
            <a:r>
              <a:rPr lang="ar-SA" sz="2800" dirty="0" smtClean="0">
                <a:cs typeface="B Nazanin" pitchFamily="2" charset="-78"/>
              </a:rPr>
              <a:t> مراقب </a:t>
            </a:r>
            <a:r>
              <a:rPr lang="fa-IR" sz="2800" dirty="0" smtClean="0">
                <a:cs typeface="B Nazanin" pitchFamily="2" charset="-78"/>
              </a:rPr>
              <a:t>برای</a:t>
            </a:r>
            <a:r>
              <a:rPr lang="ar-SA" sz="2800" dirty="0" smtClean="0">
                <a:cs typeface="B Nazanin" pitchFamily="2" charset="-78"/>
              </a:rPr>
              <a:t> هر کودک و در صورت امکان حضور مادر </a:t>
            </a:r>
            <a:endParaRPr lang="en-US" sz="2800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487488" y="457200"/>
            <a:ext cx="5916612" cy="917575"/>
          </a:xfrm>
        </p:spPr>
        <p:txBody>
          <a:bodyPr/>
          <a:lstStyle/>
          <a:p>
            <a:pPr algn="ctr" eaLnBrk="1" hangingPunct="1">
              <a:defRPr/>
            </a:pPr>
            <a:r>
              <a:rPr lang="ar-SA" dirty="0" smtClean="0">
                <a:solidFill>
                  <a:schemeClr val="bg2">
                    <a:lumMod val="25000"/>
                  </a:schemeClr>
                </a:solidFill>
                <a:cs typeface="B Nazanin" pitchFamily="2" charset="-78"/>
              </a:rPr>
              <a:t>تغذیه درمانی</a:t>
            </a:r>
            <a:endParaRPr lang="en-US" dirty="0" smtClean="0">
              <a:solidFill>
                <a:schemeClr val="bg2">
                  <a:lumMod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229600" cy="5105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ar-SA" dirty="0" smtClean="0">
                <a:solidFill>
                  <a:srgbClr val="C00000"/>
                </a:solidFill>
                <a:cs typeface="B Nazanin" pitchFamily="2" charset="-78"/>
              </a:rPr>
              <a:t>معیارهای پذیرش </a:t>
            </a:r>
            <a:endParaRPr lang="fa-IR" dirty="0" smtClean="0">
              <a:solidFill>
                <a:srgbClr val="C00000"/>
              </a:solidFill>
              <a:cs typeface="B Nazanin" pitchFamily="2" charset="-78"/>
            </a:endParaRPr>
          </a:p>
          <a:p>
            <a:pPr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ar-SA" dirty="0" smtClean="0">
                <a:cs typeface="B Nazanin" pitchFamily="2" charset="-78"/>
              </a:rPr>
              <a:t>وزن برای قد </a:t>
            </a:r>
            <a:r>
              <a:rPr lang="fa-IR" dirty="0" smtClean="0">
                <a:cs typeface="B Nazanin" pitchFamily="2" charset="-78"/>
              </a:rPr>
              <a:t>پایین تر</a:t>
            </a:r>
            <a:r>
              <a:rPr lang="ar-SA" dirty="0" smtClean="0">
                <a:cs typeface="B Nazanin" pitchFamily="2" charset="-78"/>
              </a:rPr>
              <a:t> </a:t>
            </a:r>
            <a:r>
              <a:rPr lang="ar-SA" dirty="0" smtClean="0">
                <a:cs typeface="B Nazanin" pitchFamily="2" charset="-78"/>
              </a:rPr>
              <a:t>از 3 انحراف معیار از میانگین </a:t>
            </a:r>
            <a:r>
              <a:rPr lang="fa-IR" dirty="0" smtClean="0">
                <a:cs typeface="B Nazanin" pitchFamily="2" charset="-78"/>
              </a:rPr>
              <a:t>یا</a:t>
            </a:r>
            <a:r>
              <a:rPr lang="ar-SA" dirty="0" smtClean="0">
                <a:cs typeface="B Nazanin" pitchFamily="2" charset="-78"/>
              </a:rPr>
              <a:t> کمتر از 70% میانگین استاندارد (ماراسموس)</a:t>
            </a:r>
          </a:p>
          <a:p>
            <a:pPr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ar-SA" dirty="0" smtClean="0">
                <a:cs typeface="B Nazanin" pitchFamily="2" charset="-78"/>
              </a:rPr>
              <a:t>ادم در مبتلایان به کواشیورکور یا ماراسموس – کواشیورکور</a:t>
            </a:r>
            <a:endParaRPr lang="fa-IR" dirty="0" smtClean="0">
              <a:cs typeface="B Nazanin" pitchFamily="2" charset="-78"/>
            </a:endParaRPr>
          </a:p>
          <a:p>
            <a:pPr eaLnBrk="1" hangingPunct="1">
              <a:buClr>
                <a:srgbClr val="C00000"/>
              </a:buClr>
              <a:buNone/>
            </a:pPr>
            <a:r>
              <a:rPr lang="fa-IR" sz="3500" dirty="0" smtClean="0">
                <a:solidFill>
                  <a:srgbClr val="C00000"/>
                </a:solidFill>
                <a:cs typeface="B Nazanin" pitchFamily="2" charset="-78"/>
              </a:rPr>
              <a:t>اقدامات</a:t>
            </a:r>
          </a:p>
          <a:p>
            <a:pPr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ar-SA" dirty="0" smtClean="0">
                <a:cs typeface="B Nazanin" pitchFamily="2" charset="-78"/>
              </a:rPr>
              <a:t>آنتی بیوتیک درمانی با طیف وسیع </a:t>
            </a:r>
            <a:endParaRPr lang="fa-IR" dirty="0" smtClean="0">
              <a:cs typeface="B Nazanin" pitchFamily="2" charset="-78"/>
            </a:endParaRPr>
          </a:p>
          <a:p>
            <a:pPr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fa-IR" dirty="0" smtClean="0">
                <a:cs typeface="B Nazanin" pitchFamily="2" charset="-78"/>
              </a:rPr>
              <a:t>ر</a:t>
            </a:r>
            <a:r>
              <a:rPr lang="ar-SA" dirty="0" smtClean="0">
                <a:cs typeface="B Nazanin" pitchFamily="2" charset="-78"/>
              </a:rPr>
              <a:t>هیدراتاسیون دهانی (یا بینی) </a:t>
            </a:r>
            <a:endParaRPr lang="fa-IR" dirty="0" smtClean="0">
              <a:cs typeface="B Nazanin" pitchFamily="2" charset="-78"/>
            </a:endParaRPr>
          </a:p>
          <a:p>
            <a:pPr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ar-SA" dirty="0" smtClean="0">
                <a:cs typeface="B Nazanin" pitchFamily="2" charset="-78"/>
              </a:rPr>
              <a:t>واکسیناسیون علیه سرخک </a:t>
            </a:r>
            <a:endParaRPr lang="fa-IR" dirty="0" smtClean="0">
              <a:cs typeface="B Nazanin" pitchFamily="2" charset="-78"/>
            </a:endParaRPr>
          </a:p>
          <a:p>
            <a:pPr eaLnBrk="1" hangingPunct="1">
              <a:buClr>
                <a:srgbClr val="C00000"/>
              </a:buClr>
              <a:buFont typeface="Courier New" pitchFamily="49" charset="0"/>
              <a:buChar char="o"/>
            </a:pPr>
            <a:r>
              <a:rPr lang="fa-IR" dirty="0" smtClean="0">
                <a:cs typeface="B Nazanin" pitchFamily="2" charset="-78"/>
              </a:rPr>
              <a:t>تجویز </a:t>
            </a:r>
            <a:r>
              <a:rPr lang="ar-SA" dirty="0" smtClean="0">
                <a:cs typeface="B Nazanin" pitchFamily="2" charset="-78"/>
              </a:rPr>
              <a:t> دزهای نرمالی از ویتامین </a:t>
            </a:r>
            <a:r>
              <a:rPr lang="en-US" dirty="0" smtClean="0">
                <a:cs typeface="B Nazanin" pitchFamily="2" charset="-78"/>
              </a:rPr>
              <a:t>A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887413" y="457200"/>
            <a:ext cx="5916612" cy="917575"/>
          </a:xfrm>
        </p:spPr>
        <p:txBody>
          <a:bodyPr/>
          <a:lstStyle/>
          <a:p>
            <a:pPr algn="ctr" eaLnBrk="1" hangingPunct="1"/>
            <a:r>
              <a:rPr lang="fa-IR" smtClean="0"/>
              <a:t>ادامه .....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7213"/>
            <a:ext cx="8458200" cy="4573587"/>
          </a:xfrm>
        </p:spPr>
        <p:txBody>
          <a:bodyPr/>
          <a:lstStyle/>
          <a:p>
            <a:pPr eaLnBrk="1" hangingPunct="1"/>
            <a:r>
              <a:rPr lang="ar-SA" dirty="0" smtClean="0">
                <a:solidFill>
                  <a:srgbClr val="FF0000"/>
                </a:solidFill>
              </a:rPr>
              <a:t>رژیم بازتوانی</a:t>
            </a:r>
            <a:r>
              <a:rPr lang="ar-SA" dirty="0" smtClean="0"/>
              <a:t> </a:t>
            </a:r>
            <a:r>
              <a:rPr lang="fa-IR" dirty="0" smtClean="0"/>
              <a:t>:</a:t>
            </a:r>
            <a:r>
              <a:rPr lang="ar-SA" dirty="0" smtClean="0"/>
              <a:t> غذای غنی از انرژی در فواصل زمانی متعدد </a:t>
            </a:r>
            <a:endParaRPr lang="fa-IR" dirty="0" smtClean="0"/>
          </a:p>
          <a:p>
            <a:pPr eaLnBrk="1" hangingPunct="1">
              <a:buFont typeface="Wingdings" pitchFamily="2" charset="2"/>
              <a:buNone/>
            </a:pPr>
            <a:r>
              <a:rPr lang="fa-IR" dirty="0" smtClean="0"/>
              <a:t>(</a:t>
            </a:r>
            <a:r>
              <a:rPr lang="ar-SA" dirty="0" smtClean="0"/>
              <a:t>روزانه</a:t>
            </a:r>
            <a:r>
              <a:rPr lang="fa-IR" dirty="0" smtClean="0"/>
              <a:t>  تامین کننده </a:t>
            </a:r>
            <a:r>
              <a:rPr lang="ar-SA" dirty="0" smtClean="0"/>
              <a:t> 200 – 150 </a:t>
            </a:r>
            <a:r>
              <a:rPr lang="ar-SA" sz="2300" dirty="0" smtClean="0"/>
              <a:t>کیلو کالری انرژی</a:t>
            </a:r>
            <a:r>
              <a:rPr lang="ar-SA" dirty="0" smtClean="0"/>
              <a:t> و 3 – 2 </a:t>
            </a:r>
            <a:r>
              <a:rPr lang="ar-SA" sz="2300" dirty="0" smtClean="0"/>
              <a:t>گرم پروتئین</a:t>
            </a:r>
            <a:r>
              <a:rPr lang="ar-SA" dirty="0" smtClean="0"/>
              <a:t> در هر کیلوگرم وزن کودک </a:t>
            </a:r>
            <a:r>
              <a:rPr lang="fa-IR" dirty="0" smtClean="0"/>
              <a:t>)</a:t>
            </a:r>
          </a:p>
          <a:p>
            <a:pPr eaLnBrk="1" hangingPunct="1">
              <a:buFont typeface="Wingdings" pitchFamily="2" charset="2"/>
              <a:buNone/>
            </a:pPr>
            <a:endParaRPr lang="fa-IR" dirty="0" smtClean="0"/>
          </a:p>
          <a:p>
            <a:pPr eaLnBrk="1" hangingPunct="1">
              <a:buFont typeface="Wingdings" pitchFamily="2" charset="2"/>
              <a:buNone/>
            </a:pPr>
            <a:endParaRPr lang="fa-IR" dirty="0" smtClean="0"/>
          </a:p>
          <a:p>
            <a:pPr eaLnBrk="1" hangingPunct="1"/>
            <a:r>
              <a:rPr lang="ar-SA" dirty="0" smtClean="0">
                <a:solidFill>
                  <a:srgbClr val="FF0000"/>
                </a:solidFill>
              </a:rPr>
              <a:t>مراقبت پزشکی</a:t>
            </a:r>
            <a:r>
              <a:rPr lang="fa-IR" dirty="0" smtClean="0">
                <a:solidFill>
                  <a:srgbClr val="FF0000"/>
                </a:solidFill>
              </a:rPr>
              <a:t>:</a:t>
            </a:r>
            <a:r>
              <a:rPr lang="ar-SA" dirty="0" smtClean="0"/>
              <a:t> </a:t>
            </a:r>
            <a:r>
              <a:rPr lang="fa-IR" dirty="0" smtClean="0"/>
              <a:t>همراه با غذا دادن </a:t>
            </a:r>
            <a:r>
              <a:rPr lang="ar-SA" dirty="0" smtClean="0"/>
              <a:t> هر سه ساعت </a:t>
            </a:r>
            <a:r>
              <a:rPr lang="fa-IR" dirty="0" smtClean="0"/>
              <a:t>یکبار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 spd="med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algn="ctr" eaLnBrk="1" hangingPunct="1"/>
            <a:r>
              <a:rPr lang="ar-SA" b="1" smtClean="0"/>
              <a:t>روش های عمومی برای تغذیه درمانی</a:t>
            </a:r>
            <a:r>
              <a:rPr lang="en-US" smtClean="0"/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10600" cy="5029200"/>
          </a:xfrm>
        </p:spPr>
        <p:txBody>
          <a:bodyPr/>
          <a:lstStyle/>
          <a:p>
            <a:pPr eaLnBrk="1" hangingPunct="1"/>
            <a:r>
              <a:rPr lang="fa-IR" dirty="0" smtClean="0"/>
              <a:t>کودکان مبتلا به </a:t>
            </a:r>
            <a:r>
              <a:rPr lang="ar-SA" dirty="0" smtClean="0"/>
              <a:t>سوء تغذیه پروتئین – انرژی شدید</a:t>
            </a:r>
            <a:r>
              <a:rPr lang="en-US" dirty="0" smtClean="0"/>
              <a:t> </a:t>
            </a:r>
            <a:r>
              <a:rPr lang="ar-SA" dirty="0" smtClean="0"/>
              <a:t>تغذیه مکرر با رژیم های آماده با پروتئین کم و قند بیشتر نیاز دارند</a:t>
            </a:r>
            <a:endParaRPr lang="fa-IR" dirty="0" smtClean="0"/>
          </a:p>
          <a:p>
            <a:pPr eaLnBrk="1" hangingPunct="1">
              <a:buFont typeface="Wingdings" pitchFamily="2" charset="2"/>
              <a:buNone/>
            </a:pPr>
            <a:r>
              <a:rPr lang="ar-SA" dirty="0" smtClean="0"/>
              <a:t> </a:t>
            </a:r>
            <a:endParaRPr lang="en-US" dirty="0" smtClean="0"/>
          </a:p>
          <a:p>
            <a:pPr eaLnBrk="1" hangingPunct="1"/>
            <a:r>
              <a:rPr lang="ar-SA" dirty="0" smtClean="0"/>
              <a:t>فرمولای </a:t>
            </a:r>
            <a:r>
              <a:rPr lang="en-US" dirty="0" smtClean="0"/>
              <a:t>F100</a:t>
            </a:r>
            <a:r>
              <a:rPr lang="ar-SA" dirty="0" smtClean="0"/>
              <a:t> و </a:t>
            </a:r>
            <a:r>
              <a:rPr lang="en-US" dirty="0" smtClean="0"/>
              <a:t>F75</a:t>
            </a:r>
            <a:r>
              <a:rPr lang="ar-SA" dirty="0" smtClean="0"/>
              <a:t> به آسانی تهیه یا به صورت فرمول های پودری در دسترس هستند که می توان آنها را با آب مخلوط کرد. </a:t>
            </a:r>
            <a:endParaRPr lang="en-US" dirty="0" smtClean="0"/>
          </a:p>
        </p:txBody>
      </p:sp>
    </p:spTree>
  </p:cSld>
  <p:clrMapOvr>
    <a:masterClrMapping/>
  </p:clrMapOvr>
  <p:transition spd="med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SC046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600200"/>
            <a:ext cx="7696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Oval 6"/>
          <p:cNvSpPr>
            <a:spLocks noChangeArrowheads="1"/>
          </p:cNvSpPr>
          <p:nvPr/>
        </p:nvSpPr>
        <p:spPr bwMode="auto">
          <a:xfrm>
            <a:off x="1143000" y="457200"/>
            <a:ext cx="6858000" cy="1066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3600" b="1" i="1" dirty="0">
                <a:cs typeface="B Nazanin" pitchFamily="2" charset="-78"/>
              </a:rPr>
              <a:t>امدادهای غذایی</a:t>
            </a:r>
            <a:endParaRPr lang="en-US" sz="3600" b="1" i="1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4876800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/>
            <a:r>
              <a:rPr lang="ar-SA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فرزانه صادقي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قطب آبادی </a:t>
            </a:r>
            <a:endParaRPr lang="ar-SA" sz="32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ctr"/>
            <a:r>
              <a:rPr lang="ar-SA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كارشناس</a:t>
            </a:r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مسئول بحران و امنیت غذایی</a:t>
            </a:r>
          </a:p>
          <a:p>
            <a:pPr algn="ct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وزارت بهداشت درمان و آموزش پزشکی</a:t>
            </a:r>
            <a:r>
              <a:rPr lang="ar-SA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endParaRPr lang="en-US" sz="24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ctr"/>
            <a:r>
              <a:rPr lang="fa-I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دی ماه 1388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sz="4000" smtClean="0"/>
              <a:t>ادامه.....</a:t>
            </a:r>
            <a:endParaRPr lang="en-US" sz="4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4582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800" smtClean="0">
                <a:solidFill>
                  <a:srgbClr val="FF3300"/>
                </a:solidFill>
              </a:rPr>
              <a:t>در مرحله حاد</a:t>
            </a:r>
            <a:endParaRPr lang="fa-IR" sz="280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 مایع </a:t>
            </a:r>
            <a:r>
              <a:rPr lang="en-US" sz="2800" smtClean="0"/>
              <a:t>F75</a:t>
            </a:r>
            <a:r>
              <a:rPr lang="ar-SA" sz="2800" smtClean="0"/>
              <a:t> در طول شبانه روز هر 4 ساعت</a:t>
            </a:r>
            <a:endParaRPr lang="fa-IR" sz="2800" smtClean="0"/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ادامه تغذیه با شیر مادر </a:t>
            </a:r>
            <a:endParaRPr lang="fa-IR" sz="2800" smtClean="0"/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دریافت انرژی روزانه 100 – 80 کیلوکالری به ازای کیلوگرم وزن بدن </a:t>
            </a:r>
            <a:endParaRPr lang="fa-IR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800" smtClean="0">
                <a:solidFill>
                  <a:srgbClr val="FF3300"/>
                </a:solidFill>
              </a:rPr>
              <a:t>پس از بهبودی نسبی:</a:t>
            </a:r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7 – 2 روز</a:t>
            </a:r>
            <a:r>
              <a:rPr lang="fa-IR" sz="2800" smtClean="0"/>
              <a:t>بعد</a:t>
            </a:r>
            <a:r>
              <a:rPr lang="ar-SA" sz="2800" smtClean="0"/>
              <a:t> جایگزی</a:t>
            </a:r>
            <a:r>
              <a:rPr lang="fa-IR" sz="2800" smtClean="0"/>
              <a:t>نی با</a:t>
            </a:r>
            <a:r>
              <a:rPr lang="ar-SA" sz="2800" smtClean="0"/>
              <a:t>غذای آماده </a:t>
            </a:r>
            <a:r>
              <a:rPr lang="en-US" sz="2800" smtClean="0"/>
              <a:t>F100 </a:t>
            </a:r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مناسب </a:t>
            </a:r>
            <a:r>
              <a:rPr lang="fa-IR" sz="2800" smtClean="0"/>
              <a:t>بودن </a:t>
            </a:r>
            <a:r>
              <a:rPr lang="ar-SA" sz="2800" smtClean="0"/>
              <a:t>فرمولای </a:t>
            </a:r>
            <a:r>
              <a:rPr lang="en-US" sz="2800" smtClean="0"/>
              <a:t>F100</a:t>
            </a:r>
            <a:r>
              <a:rPr lang="ar-SA" sz="2800" smtClean="0"/>
              <a:t> برای کودکان با سن بیش از 24 ماه </a:t>
            </a:r>
            <a:endParaRPr lang="fa-IR" sz="2800" smtClean="0"/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 افزایش محتوای انرژی</a:t>
            </a:r>
            <a:r>
              <a:rPr lang="fa-IR" sz="2800" smtClean="0"/>
              <a:t> با</a:t>
            </a:r>
            <a:r>
              <a:rPr lang="ar-SA" sz="2800" smtClean="0"/>
              <a:t> استفاده از روغن</a:t>
            </a: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ar-SA" sz="2800" smtClean="0"/>
              <a:t>سه بار در روز فرمولای </a:t>
            </a:r>
            <a:r>
              <a:rPr lang="en-US" sz="2800" smtClean="0"/>
              <a:t>F100</a:t>
            </a:r>
            <a:r>
              <a:rPr lang="ar-SA" sz="2800" smtClean="0"/>
              <a:t> مخلوطی از رژیم غذایی در 3 وعده که جمعا 6 وعده غذا در روز </a:t>
            </a:r>
            <a:endParaRPr lang="en-US" sz="28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800" smtClean="0"/>
              <a:t> </a:t>
            </a:r>
            <a:endParaRPr lang="en-US" sz="2800" smtClean="0"/>
          </a:p>
        </p:txBody>
      </p:sp>
    </p:spTree>
  </p:cSld>
  <p:clrMapOvr>
    <a:masterClrMapping/>
  </p:clrMapOvr>
  <p:transition spd="med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8930" name="Group 2"/>
          <p:cNvGraphicFramePr>
            <a:graphicFrameLocks noGrp="1"/>
          </p:cNvGraphicFramePr>
          <p:nvPr>
            <p:ph idx="1"/>
          </p:nvPr>
        </p:nvGraphicFramePr>
        <p:xfrm>
          <a:off x="457200" y="549275"/>
          <a:ext cx="8229600" cy="5581650"/>
        </p:xfrm>
        <a:graphic>
          <a:graphicData uri="http://schemas.openxmlformats.org/drawingml/2006/table">
            <a:tbl>
              <a:tblPr/>
              <a:tblGrid>
                <a:gridCol w="2819400"/>
                <a:gridCol w="2303463"/>
                <a:gridCol w="3106737"/>
              </a:tblGrid>
              <a:tr h="6985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F-100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F-75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ترکيبات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80 gr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 gr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شيرخشک چربی گرفته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 gr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 gr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شکر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___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 gr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آرد غلات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 gr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 gr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روغن نباتی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1000 ml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1000 ml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آب    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ml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ml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مخلوط املاح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140 mg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140 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مخلوط ويتامين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954" name="Group 2"/>
          <p:cNvGraphicFramePr>
            <a:graphicFrameLocks noGrp="1"/>
          </p:cNvGraphicFramePr>
          <p:nvPr>
            <p:ph idx="1"/>
          </p:nvPr>
        </p:nvGraphicFramePr>
        <p:xfrm>
          <a:off x="457200" y="333375"/>
          <a:ext cx="8229600" cy="6473191"/>
        </p:xfrm>
        <a:graphic>
          <a:graphicData uri="http://schemas.openxmlformats.org/drawingml/2006/table">
            <a:tbl>
              <a:tblPr/>
              <a:tblGrid>
                <a:gridCol w="2743200"/>
                <a:gridCol w="2811463"/>
                <a:gridCol w="2674937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F-100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F-75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اجزاء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kcal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75</a:t>
                      </a: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kcal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انرژِی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2.9 gr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0.9 gr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پروتئين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4.2 gr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1.3 gr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لاکتوز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5.9mmol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3.6 mmol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پتاسيم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1.9mmol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0.6 mmol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سديم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0.73mmol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0.43 mmol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منيزيوم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2.3 mg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روی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0.25 mg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0.25 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مس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انرژي حاصل ار پروتئين ها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53%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انرژي حاصل ار چربی هاا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419mOsmol/L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233 mOsmol/L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اسمولاريته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8200"/>
            <a:ext cx="8229600" cy="1066800"/>
          </a:xfrm>
        </p:spPr>
        <p:txBody>
          <a:bodyPr/>
          <a:lstStyle/>
          <a:p>
            <a:pPr algn="r" eaLnBrk="1" hangingPunct="1">
              <a:defRPr/>
            </a:pPr>
            <a:r>
              <a:rPr lang="fa-IR" b="1" dirty="0" smtClean="0">
                <a:solidFill>
                  <a:schemeClr val="tx1"/>
                </a:solidFill>
                <a:cs typeface="B Mitra" pitchFamily="2" charset="-78"/>
              </a:rPr>
              <a:t>سوء تغذیه حاد ( لاغری) شدید</a:t>
            </a:r>
            <a:endParaRPr lang="en-US" b="1" dirty="0" smtClean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eaLnBrk="1" hangingPunct="1">
              <a:buClr>
                <a:schemeClr val="tx1"/>
              </a:buClr>
              <a:defRPr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کودکان دارای وزن برای قد کمتر از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-3SD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20 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 میلیون کودکان دچار لاغری شدید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افزایش مرگ و میر به میزان 20-5 % در کودکان مبتلا به لاغری شدید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fa-IR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مرگ سالیانه 1 میلیون کودک به دلیل سوء تغذیه حاد شدید</a:t>
            </a:r>
          </a:p>
          <a:p>
            <a:pPr eaLnBrk="1" hangingPunct="1">
              <a:buClr>
                <a:schemeClr val="tx1"/>
              </a:buClr>
              <a:defRPr/>
            </a:pPr>
            <a:r>
              <a:rPr lang="fa-IR" b="1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توجه</a:t>
            </a:r>
            <a:r>
              <a:rPr lang="fa-IR" b="1" dirty="0" smtClean="0">
                <a:solidFill>
                  <a:schemeClr val="bg2">
                    <a:lumMod val="25000"/>
                  </a:schemeClr>
                </a:solidFill>
                <a:cs typeface="B Mitra" pitchFamily="2" charset="-78"/>
              </a:rPr>
              <a:t>: 80% این کودکان پس از شناسایی به موقع توسط کارکنان بهداشتی می توانند در منزل درمان شوند.</a:t>
            </a:r>
            <a:endParaRPr lang="en-US" b="1" dirty="0" smtClean="0">
              <a:solidFill>
                <a:schemeClr val="bg2">
                  <a:lumMod val="25000"/>
                </a:schemeClr>
              </a:solidFill>
              <a:cs typeface="B Mitra" pitchFamily="2" charset="-78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>
              <a:solidFill>
                <a:srgbClr val="FFFF66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229600" cy="1066800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fa-IR" sz="4000" b="1" dirty="0" smtClean="0">
                <a:solidFill>
                  <a:schemeClr val="tx1"/>
                </a:solidFill>
                <a:cs typeface="B Mitra" pitchFamily="2" charset="-78"/>
              </a:rPr>
              <a:t>درمان کودکان مبتلا به سوء تغذیه حاد شدید در منزل</a:t>
            </a:r>
            <a:endParaRPr lang="en-US" sz="4000" b="1" dirty="0" smtClean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3962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CC00"/>
              </a:buClr>
              <a:defRPr/>
            </a:pPr>
            <a:r>
              <a:rPr lang="en-US" b="1" dirty="0" smtClean="0">
                <a:cs typeface="B Mitra" pitchFamily="2" charset="-78"/>
              </a:rPr>
              <a:t>Ready To Use Therapeutic Food (RUTF</a:t>
            </a:r>
            <a:r>
              <a:rPr lang="en-US" b="1" dirty="0" smtClean="0"/>
              <a:t>)</a:t>
            </a:r>
            <a:r>
              <a:rPr lang="en-US" dirty="0" smtClean="0"/>
              <a:t> </a:t>
            </a:r>
            <a:r>
              <a:rPr lang="en-US" sz="3600" dirty="0" smtClean="0"/>
              <a:t> </a:t>
            </a:r>
          </a:p>
          <a:p>
            <a:pPr eaLnBrk="1" hangingPunct="1">
              <a:lnSpc>
                <a:spcPct val="90000"/>
              </a:lnSpc>
              <a:buClr>
                <a:srgbClr val="FFCC00"/>
              </a:buClr>
              <a:defRPr/>
            </a:pPr>
            <a:r>
              <a:rPr lang="en-US" sz="3600" dirty="0" smtClean="0">
                <a:solidFill>
                  <a:srgbClr val="FF9900"/>
                </a:solidFill>
                <a:cs typeface="B Mitra" pitchFamily="2" charset="-78"/>
              </a:rPr>
              <a:t> </a:t>
            </a:r>
            <a:r>
              <a:rPr lang="fa-IR" sz="3600" dirty="0" smtClean="0">
                <a:solidFill>
                  <a:srgbClr val="FF9900"/>
                </a:solidFill>
                <a:cs typeface="B Mitra" pitchFamily="2" charset="-78"/>
              </a:rPr>
              <a:t> </a:t>
            </a:r>
            <a:r>
              <a:rPr lang="en-US" sz="3600" dirty="0" smtClean="0">
                <a:solidFill>
                  <a:srgbClr val="FF9900"/>
                </a:solidFill>
                <a:cs typeface="B Mitra" pitchFamily="2" charset="-78"/>
              </a:rPr>
              <a:t>RUTF</a:t>
            </a:r>
            <a:r>
              <a:rPr lang="fa-IR" sz="3600" dirty="0" smtClean="0">
                <a:solidFill>
                  <a:srgbClr val="FF9900"/>
                </a:solidFill>
                <a:cs typeface="B Mitra" pitchFamily="2" charset="-78"/>
              </a:rPr>
              <a:t> غذایی سالم؛ مقوی و مغذی می باشد.</a:t>
            </a:r>
          </a:p>
          <a:p>
            <a:pPr eaLnBrk="1" hangingPunct="1">
              <a:lnSpc>
                <a:spcPct val="90000"/>
              </a:lnSpc>
              <a:buClr>
                <a:srgbClr val="FFCC00"/>
              </a:buClr>
              <a:defRPr/>
            </a:pPr>
            <a:r>
              <a:rPr lang="fa-IR" sz="3600" dirty="0" smtClean="0">
                <a:cs typeface="B Mitra" pitchFamily="2" charset="-78"/>
              </a:rPr>
              <a:t>نرم بوده و بدون اضافه کردن آب قابل مصرف کودکان بالای 6 ماه است</a:t>
            </a:r>
            <a:r>
              <a:rPr lang="fa-IR" sz="3600" dirty="0" smtClean="0">
                <a:solidFill>
                  <a:schemeClr val="bg1"/>
                </a:solidFill>
                <a:cs typeface="B Mitra" pitchFamily="2" charset="-78"/>
              </a:rPr>
              <a:t>.</a:t>
            </a:r>
          </a:p>
          <a:p>
            <a:pPr eaLnBrk="1" hangingPunct="1">
              <a:lnSpc>
                <a:spcPct val="90000"/>
              </a:lnSpc>
              <a:buClr>
                <a:srgbClr val="FFCC00"/>
              </a:buClr>
              <a:defRPr/>
            </a:pPr>
            <a:r>
              <a:rPr lang="fa-IR" sz="3600" dirty="0" smtClean="0">
                <a:solidFill>
                  <a:srgbClr val="FF9900"/>
                </a:solidFill>
                <a:cs typeface="B Mitra" pitchFamily="2" charset="-78"/>
              </a:rPr>
              <a:t>باکتری ها قابل رشد در آن نیستند.</a:t>
            </a:r>
          </a:p>
          <a:p>
            <a:pPr eaLnBrk="1" hangingPunct="1">
              <a:lnSpc>
                <a:spcPct val="90000"/>
              </a:lnSpc>
              <a:buClr>
                <a:srgbClr val="FFCC00"/>
              </a:buClr>
              <a:defRPr/>
            </a:pPr>
            <a:r>
              <a:rPr lang="fa-IR" sz="3600" dirty="0" smtClean="0">
                <a:cs typeface="B Mitra" pitchFamily="2" charset="-78"/>
              </a:rPr>
              <a:t>به راحتی در منزل و بدون یخچال قابل نگهداری است.</a:t>
            </a:r>
            <a:endParaRPr lang="fa-IR" sz="3600" dirty="0" smtClean="0"/>
          </a:p>
          <a:p>
            <a:pPr eaLnBrk="1" hangingPunct="1">
              <a:lnSpc>
                <a:spcPct val="90000"/>
              </a:lnSpc>
              <a:buClr>
                <a:srgbClr val="FFCC00"/>
              </a:buClr>
              <a:defRPr/>
            </a:pPr>
            <a:r>
              <a:rPr lang="fa-IR" sz="3600" dirty="0" smtClean="0">
                <a:solidFill>
                  <a:srgbClr val="FF9900"/>
                </a:solidFill>
                <a:cs typeface="B Mitra" pitchFamily="2" charset="-78"/>
              </a:rPr>
              <a:t>نظارت کارکنان بهداشتی ضروری است.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solidFill>
                <a:srgbClr val="FF9900"/>
              </a:solidFill>
              <a:cs typeface="B Mitra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u="sng" smtClean="0">
                <a:solidFill>
                  <a:schemeClr val="tx1"/>
                </a:solidFill>
              </a:rPr>
              <a:t>Ingredients </a:t>
            </a:r>
            <a:r>
              <a:rPr lang="en-US" sz="4000" smtClean="0">
                <a:solidFill>
                  <a:schemeClr val="tx1"/>
                </a:solidFill>
              </a:rPr>
              <a:t/>
            </a:r>
            <a:br>
              <a:rPr lang="en-US" sz="4000" smtClean="0">
                <a:solidFill>
                  <a:schemeClr val="tx1"/>
                </a:solidFill>
              </a:rPr>
            </a:br>
            <a:endParaRPr lang="en-US" sz="4000" smtClean="0">
              <a:solidFill>
                <a:schemeClr val="tx1"/>
              </a:solidFill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eaLnBrk="1" hangingPunct="1">
              <a:buClr>
                <a:srgbClr val="FFCC00"/>
              </a:buClr>
              <a:buNone/>
              <a:defRPr/>
            </a:pPr>
            <a:r>
              <a:rPr lang="en-US" b="1" i="1" dirty="0" smtClean="0"/>
              <a:t>Milk powder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 smtClean="0"/>
          </a:p>
          <a:p>
            <a:pPr algn="l" eaLnBrk="1" hangingPunct="1">
              <a:buClr>
                <a:srgbClr val="FFCC00"/>
              </a:buClr>
              <a:buNone/>
              <a:defRPr/>
            </a:pPr>
            <a:r>
              <a:rPr lang="en-US" b="1" i="1" dirty="0" smtClean="0"/>
              <a:t>Vegetable oil</a:t>
            </a:r>
            <a:r>
              <a:rPr lang="en-US" dirty="0" smtClean="0"/>
              <a:t> </a:t>
            </a:r>
          </a:p>
          <a:p>
            <a:pPr algn="l" eaLnBrk="1" hangingPunct="1">
              <a:buClr>
                <a:srgbClr val="FFCC00"/>
              </a:buClr>
              <a:buNone/>
              <a:defRPr/>
            </a:pPr>
            <a:r>
              <a:rPr lang="en-US" b="1" i="1" dirty="0" smtClean="0"/>
              <a:t>Sugar</a:t>
            </a:r>
            <a:r>
              <a:rPr lang="en-US" dirty="0" smtClean="0"/>
              <a:t> </a:t>
            </a:r>
          </a:p>
          <a:p>
            <a:pPr algn="l" eaLnBrk="1" hangingPunct="1">
              <a:buClr>
                <a:srgbClr val="FFCC00"/>
              </a:buClr>
              <a:buNone/>
              <a:defRPr/>
            </a:pPr>
            <a:r>
              <a:rPr lang="en-US" b="1" i="1" dirty="0" smtClean="0"/>
              <a:t>Peanut butter</a:t>
            </a:r>
            <a:r>
              <a:rPr lang="en-US" dirty="0" smtClean="0"/>
              <a:t> </a:t>
            </a:r>
          </a:p>
          <a:p>
            <a:pPr algn="l" eaLnBrk="1" hangingPunct="1">
              <a:buClr>
                <a:srgbClr val="FFCC00"/>
              </a:buClr>
              <a:buNone/>
              <a:defRPr/>
            </a:pPr>
            <a:r>
              <a:rPr lang="en-US" b="1" i="1" dirty="0" smtClean="0"/>
              <a:t>Powdered vitamins and minerals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lum bright="-32000" contrast="-24000"/>
          </a:blip>
          <a:srcRect/>
          <a:stretch>
            <a:fillRect/>
          </a:stretch>
        </p:blipFill>
        <p:spPr bwMode="auto">
          <a:xfrm>
            <a:off x="228600" y="762000"/>
            <a:ext cx="8001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0"/>
            <a:ext cx="18859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33400"/>
            <a:ext cx="8229600" cy="914400"/>
          </a:xfrm>
        </p:spPr>
        <p:txBody>
          <a:bodyPr anchorCtr="0"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 smtClean="0"/>
              <a:t>Local production-RUTF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400" dirty="0" smtClean="0">
                <a:solidFill>
                  <a:schemeClr val="tx1"/>
                </a:solidFill>
              </a:rPr>
              <a:t>Malawi and Ethiopia</a:t>
            </a:r>
            <a:r>
              <a:rPr lang="en-US" sz="2400" dirty="0" smtClean="0"/>
              <a:t> </a:t>
            </a:r>
          </a:p>
        </p:txBody>
      </p:sp>
      <p:sp>
        <p:nvSpPr>
          <p:cNvPr id="116740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eaLnBrk="1" hangingPunct="1">
              <a:defRPr/>
            </a:pPr>
            <a:endParaRPr lang="en-GB" sz="2800" smtClean="0"/>
          </a:p>
        </p:txBody>
      </p:sp>
      <p:pic>
        <p:nvPicPr>
          <p:cNvPr id="39940" name="Picture 4" descr="DSC00069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1600200"/>
            <a:ext cx="4191000" cy="4525963"/>
          </a:xfrm>
        </p:spPr>
      </p:pic>
      <p:pic>
        <p:nvPicPr>
          <p:cNvPr id="39941" name="Picture 5" descr="Ethiopia 222"/>
          <p:cNvPicPr>
            <a:picLocks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1600200"/>
            <a:ext cx="4038600" cy="4495800"/>
          </a:xfr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410575" cy="700087"/>
          </a:xfrm>
        </p:spPr>
        <p:txBody>
          <a:bodyPr>
            <a:normAutofit/>
          </a:bodyPr>
          <a:lstStyle/>
          <a:p>
            <a:pPr algn="ctr" eaLnBrk="1" hangingPunct="1"/>
            <a:r>
              <a:rPr lang="fa-IR" sz="3700" dirty="0" smtClean="0">
                <a:cs typeface="B Nazanin" pitchFamily="2" charset="-78"/>
              </a:rPr>
              <a:t>تصمیم گیری برای اجرای برنامه غذایی</a:t>
            </a:r>
            <a:endParaRPr lang="en-US" sz="4000" dirty="0" smtClean="0">
              <a:cs typeface="B Nazanin" pitchFamily="2" charset="-78"/>
            </a:endParaRPr>
          </a:p>
        </p:txBody>
      </p:sp>
      <p:graphicFrame>
        <p:nvGraphicFramePr>
          <p:cNvPr id="262147" name="Group 3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610600" cy="5334001"/>
        </p:xfrm>
        <a:graphic>
          <a:graphicData uri="http://schemas.openxmlformats.org/drawingml/2006/table">
            <a:tbl>
              <a:tblPr rtl="1"/>
              <a:tblGrid>
                <a:gridCol w="2870200"/>
                <a:gridCol w="2870200"/>
                <a:gridCol w="2870200"/>
              </a:tblGrid>
              <a:tr h="5889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یافته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وضعیت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اقدام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956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دسترسی به غذا در سطح خانوار </a:t>
                      </a:r>
                      <a:r>
                        <a:rPr kumimoji="0" lang="fa-IR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کمتر از 2100</a:t>
                      </a: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کیلو کالری برای هر فرد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وضعیت نامطلوب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مقدار جیره غذایی عمومی تا حد مطلوب افزایش یابد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547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Char char="-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میزان سوتغذیه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  <a:r>
                        <a:rPr kumimoji="0" lang="fa-IR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15% یا بیشتر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SA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+mn-ea"/>
                          <a:cs typeface="B Nazanin" pitchFamily="2" charset="-78"/>
                        </a:rPr>
                        <a:t>14-10 %</a:t>
                      </a:r>
                      <a:r>
                        <a:rPr lang="ar-SA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 </a:t>
                      </a: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همراه با عوامل تشدید کننده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Char char="-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 اپیدمی سرخک، بیماریهای تنفسی و اسهال، میزان خام مرگ بیشتر از 2 در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10000)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     وضعیت حاد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تغذیه تکمیلی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(گروههای آسیب پذیر به ویژه کودکان، زنان باردار و شیرده)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تغذیه درمانی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(مبتلایان به سوتغذیه شدید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dirty="0" smtClean="0">
                <a:cs typeface="B Nazanin" pitchFamily="2" charset="-78"/>
              </a:rPr>
              <a:t>ادامه</a:t>
            </a:r>
            <a:r>
              <a:rPr lang="fa-IR" dirty="0" smtClean="0"/>
              <a:t>:</a:t>
            </a:r>
            <a:endParaRPr lang="en-US" dirty="0" smtClean="0"/>
          </a:p>
        </p:txBody>
      </p:sp>
      <p:graphicFrame>
        <p:nvGraphicFramePr>
          <p:cNvPr id="263192" name="Group 24"/>
          <p:cNvGraphicFramePr>
            <a:graphicFrameLocks noGrp="1"/>
          </p:cNvGraphicFramePr>
          <p:nvPr>
            <p:ph idx="1"/>
          </p:nvPr>
        </p:nvGraphicFramePr>
        <p:xfrm>
          <a:off x="381000" y="1600200"/>
          <a:ext cx="8574088" cy="5163312"/>
        </p:xfrm>
        <a:graphic>
          <a:graphicData uri="http://schemas.openxmlformats.org/drawingml/2006/table">
            <a:tbl>
              <a:tblPr rtl="1"/>
              <a:tblGrid>
                <a:gridCol w="2857500"/>
                <a:gridCol w="2668588"/>
                <a:gridCol w="30480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یافته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وضعیت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اقدام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39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میزان سوتغذیه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کمتر از </a:t>
                      </a: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14%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یا 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9-5%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همراه با عوامل تشدید کننده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وضعیت در معرض خطر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تغذیه درمانی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(مبتلایان به سوتغذیه شدید)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تغذیه تکمیلی هدف مند (مبتلایان به سوتغذیه)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2613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میزان سوتغذیه </a:t>
                      </a:r>
                      <a:r>
                        <a:rPr kumimoji="0" lang="fa-I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کمتر از 10 %</a:t>
                      </a:r>
                      <a:r>
                        <a:rPr kumimoji="0" lang="fa-I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و بدون عوامل تشدید کننده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DC24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وضعیت قابل قبول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به مداخله نیازی نیست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Nazanin" pitchFamily="2" charset="-78"/>
                        </a:rPr>
                        <a:t>توجه بیشتر به ارائه خدمات بهداشتی –تغذیه ای  به افراد سوتغذیه ای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3300"/>
                        </a:buClr>
                        <a:buSzPct val="75000"/>
                        <a:buFont typeface="Wingdings" pitchFamily="2" charset="2"/>
                        <a:buChar char="Ø"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a-IR" sz="4000" i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فاکتورهای تاثیر گذاردربرنامه های کمک غذایی</a:t>
            </a: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</a:t>
            </a:r>
            <a:endParaRPr lang="en-US" sz="4000" dirty="0" smtClean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00400"/>
            <a:ext cx="8229600" cy="3124200"/>
          </a:xfrm>
        </p:spPr>
        <p:txBody>
          <a:bodyPr>
            <a:normAutofit/>
          </a:bodyPr>
          <a:lstStyle/>
          <a:p>
            <a:pPr eaLnBrk="1" hangingPunct="1"/>
            <a:r>
              <a:rPr lang="fa-IR" sz="4400" dirty="0" smtClean="0">
                <a:cs typeface="B Nazanin" pitchFamily="2" charset="-78"/>
              </a:rPr>
              <a:t>وضعیت تغذیه حادثه دیدگان قبل از بحران</a:t>
            </a:r>
            <a:endParaRPr lang="en-US" sz="4400" dirty="0" smtClean="0">
              <a:cs typeface="B Nazanin" pitchFamily="2" charset="-78"/>
            </a:endParaRPr>
          </a:p>
          <a:p>
            <a:pPr eaLnBrk="1" hangingPunct="1"/>
            <a:endParaRPr lang="en-US" sz="4400" dirty="0" smtClean="0">
              <a:cs typeface="B Nazanin" pitchFamily="2" charset="-78"/>
            </a:endParaRPr>
          </a:p>
          <a:p>
            <a:pPr eaLnBrk="1" hangingPunct="1"/>
            <a:r>
              <a:rPr lang="fa-IR" sz="4400" dirty="0" smtClean="0">
                <a:cs typeface="B Nazanin" pitchFamily="2" charset="-78"/>
              </a:rPr>
              <a:t>اطلاع از تاثیر جدی بحران  بر وضعیت تغذیه جامعه</a:t>
            </a:r>
            <a:endParaRPr lang="en-US" sz="4400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533400" y="3657600"/>
            <a:ext cx="2590800" cy="162242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68175" tIns="35451" rIns="68175" bIns="35451">
            <a:spAutoFit/>
          </a:bodyPr>
          <a:lstStyle/>
          <a:p>
            <a:pPr algn="l" defTabSz="692150" eaLnBrk="0" hangingPunct="0">
              <a:spcBef>
                <a:spcPct val="50000"/>
              </a:spcBef>
            </a:pPr>
            <a:r>
              <a:rPr lang="en-GB" b="1">
                <a:solidFill>
                  <a:srgbClr val="FF0000"/>
                </a:solidFill>
                <a:latin typeface="Gill Sans MT" pitchFamily="34" charset="0"/>
                <a:cs typeface="Arial" pitchFamily="34" charset="0"/>
              </a:rPr>
              <a:t>Food security/General Distribution</a:t>
            </a:r>
          </a:p>
          <a:p>
            <a:pPr algn="l" defTabSz="692150" eaLnBrk="0" hangingPunct="0">
              <a:spcBef>
                <a:spcPct val="50000"/>
              </a:spcBef>
            </a:pPr>
            <a:endParaRPr lang="en-GB" sz="200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3505200" y="3733800"/>
            <a:ext cx="2667000" cy="8001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68175" tIns="35451" rIns="68175" bIns="35451">
            <a:spAutoFit/>
          </a:bodyPr>
          <a:lstStyle/>
          <a:p>
            <a:pPr defTabSz="692150" eaLnBrk="0" hangingPunct="0">
              <a:spcBef>
                <a:spcPct val="50000"/>
              </a:spcBef>
            </a:pPr>
            <a:r>
              <a:rPr lang="en-GB" b="1">
                <a:solidFill>
                  <a:srgbClr val="FF0000"/>
                </a:solidFill>
                <a:latin typeface="Gill Sans MT" pitchFamily="34" charset="0"/>
                <a:cs typeface="Arial" pitchFamily="34" charset="0"/>
              </a:rPr>
              <a:t>Supplementary feeding</a:t>
            </a:r>
          </a:p>
        </p:txBody>
      </p:sp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6858000" y="373380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68175" tIns="35451" rIns="68175" bIns="35451">
            <a:spAutoFit/>
          </a:bodyPr>
          <a:lstStyle/>
          <a:p>
            <a:pPr defTabSz="692150" eaLnBrk="0" hangingPunct="0">
              <a:spcBef>
                <a:spcPct val="50000"/>
              </a:spcBef>
            </a:pPr>
            <a:r>
              <a:rPr lang="en-GB" b="1">
                <a:solidFill>
                  <a:srgbClr val="FF0000"/>
                </a:solidFill>
                <a:latin typeface="Gill Sans MT" pitchFamily="34" charset="0"/>
                <a:cs typeface="Arial" pitchFamily="34" charset="0"/>
              </a:rPr>
              <a:t>Therapeutic feeding</a:t>
            </a:r>
          </a:p>
        </p:txBody>
      </p:sp>
      <p:sp>
        <p:nvSpPr>
          <p:cNvPr id="49157" name="Text Box 9"/>
          <p:cNvSpPr txBox="1">
            <a:spLocks noChangeArrowheads="1"/>
          </p:cNvSpPr>
          <p:nvPr/>
        </p:nvSpPr>
        <p:spPr bwMode="auto">
          <a:xfrm>
            <a:off x="533400" y="2133600"/>
            <a:ext cx="3200400" cy="496888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med" len="lg"/>
          </a:ln>
        </p:spPr>
        <p:txBody>
          <a:bodyPr lIns="68175" tIns="35451" rIns="68175" bIns="35451">
            <a:spAutoFit/>
          </a:bodyPr>
          <a:lstStyle/>
          <a:p>
            <a:pPr algn="l" defTabSz="692150" eaLnBrk="0" hangingPunct="0">
              <a:spcBef>
                <a:spcPct val="50000"/>
              </a:spcBef>
            </a:pPr>
            <a:r>
              <a:rPr lang="en-GB" sz="2800" b="1">
                <a:latin typeface="Gill Sans MT" pitchFamily="34" charset="0"/>
                <a:cs typeface="Arial" pitchFamily="34" charset="0"/>
              </a:rPr>
              <a:t>Early Intervention</a:t>
            </a:r>
          </a:p>
        </p:txBody>
      </p:sp>
      <p:sp>
        <p:nvSpPr>
          <p:cNvPr id="49158" name="Text Box 10"/>
          <p:cNvSpPr txBox="1">
            <a:spLocks noChangeArrowheads="1"/>
          </p:cNvSpPr>
          <p:nvPr/>
        </p:nvSpPr>
        <p:spPr bwMode="auto">
          <a:xfrm>
            <a:off x="5715000" y="2209800"/>
            <a:ext cx="3200400" cy="496888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med" len="lg"/>
          </a:ln>
        </p:spPr>
        <p:txBody>
          <a:bodyPr lIns="68175" tIns="35451" rIns="68175" bIns="35451">
            <a:spAutoFit/>
          </a:bodyPr>
          <a:lstStyle/>
          <a:p>
            <a:pPr algn="l" defTabSz="692150" eaLnBrk="0" hangingPunct="0">
              <a:spcBef>
                <a:spcPct val="50000"/>
              </a:spcBef>
            </a:pPr>
            <a:r>
              <a:rPr lang="en-GB" sz="2800" b="1">
                <a:latin typeface="Gill Sans MT" pitchFamily="34" charset="0"/>
                <a:cs typeface="Arial" pitchFamily="34" charset="0"/>
              </a:rPr>
              <a:t>Late Intervention</a:t>
            </a:r>
          </a:p>
        </p:txBody>
      </p:sp>
      <p:sp>
        <p:nvSpPr>
          <p:cNvPr id="49159" name="Text Box 15"/>
          <p:cNvSpPr txBox="1">
            <a:spLocks noChangeArrowheads="1"/>
          </p:cNvSpPr>
          <p:nvPr/>
        </p:nvSpPr>
        <p:spPr bwMode="auto">
          <a:xfrm>
            <a:off x="1447800" y="457200"/>
            <a:ext cx="5791200" cy="12618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>
              <a:spcBef>
                <a:spcPct val="50000"/>
              </a:spcBef>
            </a:pPr>
            <a:r>
              <a:rPr lang="ar-SA" sz="2400" b="1" dirty="0">
                <a:solidFill>
                  <a:srgbClr val="FF0000"/>
                </a:solidFill>
                <a:latin typeface="GillSans" pitchFamily="2" charset="0"/>
                <a:cs typeface="B Nazanin" pitchFamily="2" charset="-78"/>
              </a:rPr>
              <a:t>پاسخ به بحران</a:t>
            </a:r>
            <a:r>
              <a:rPr lang="en-US" sz="4000" b="1" dirty="0">
                <a:latin typeface="GillSans" pitchFamily="2" charset="0"/>
                <a:cs typeface="B Nazanin" pitchFamily="2" charset="-78"/>
              </a:rPr>
              <a:t> </a:t>
            </a:r>
          </a:p>
          <a:p>
            <a:pPr algn="ctr" rtl="1">
              <a:spcBef>
                <a:spcPct val="50000"/>
              </a:spcBef>
            </a:pPr>
            <a:r>
              <a:rPr lang="ar-SA" sz="2400" b="1" dirty="0">
                <a:solidFill>
                  <a:srgbClr val="0033CC"/>
                </a:solidFill>
                <a:latin typeface="GillSans" pitchFamily="2" charset="0"/>
                <a:cs typeface="B Nazanin" pitchFamily="2" charset="-78"/>
              </a:rPr>
              <a:t>پيشگيري پيش از درمان</a:t>
            </a:r>
            <a:endParaRPr lang="en-US" sz="2400" b="1" dirty="0">
              <a:solidFill>
                <a:srgbClr val="0033CC"/>
              </a:solidFill>
              <a:latin typeface="GillSans" pitchFamily="2" charset="0"/>
              <a:cs typeface="B Nazanin" pitchFamily="2" charset="-78"/>
            </a:endParaRPr>
          </a:p>
        </p:txBody>
      </p:sp>
      <p:sp>
        <p:nvSpPr>
          <p:cNvPr id="49160" name="AutoShape 17"/>
          <p:cNvSpPr>
            <a:spLocks noChangeArrowheads="1"/>
          </p:cNvSpPr>
          <p:nvPr/>
        </p:nvSpPr>
        <p:spPr bwMode="auto">
          <a:xfrm>
            <a:off x="533400" y="2895600"/>
            <a:ext cx="8153400" cy="457200"/>
          </a:xfrm>
          <a:prstGeom prst="leftRightArrow">
            <a:avLst>
              <a:gd name="adj1" fmla="val 50000"/>
              <a:gd name="adj2" fmla="val 356667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 sz="3200">
              <a:solidFill>
                <a:schemeClr val="bg1"/>
              </a:solidFill>
              <a:latin typeface="GillSans" pitchFamily="2" charset="0"/>
            </a:endParaRPr>
          </a:p>
        </p:txBody>
      </p:sp>
      <p:sp>
        <p:nvSpPr>
          <p:cNvPr id="49161" name="AutoShape 21"/>
          <p:cNvSpPr>
            <a:spLocks noChangeArrowheads="1"/>
          </p:cNvSpPr>
          <p:nvPr/>
        </p:nvSpPr>
        <p:spPr bwMode="auto">
          <a:xfrm>
            <a:off x="685800" y="4953000"/>
            <a:ext cx="8077200" cy="457200"/>
          </a:xfrm>
          <a:prstGeom prst="rightArrow">
            <a:avLst>
              <a:gd name="adj1" fmla="val 50000"/>
              <a:gd name="adj2" fmla="val 441667"/>
            </a:avLst>
          </a:prstGeom>
          <a:solidFill>
            <a:schemeClr val="bg2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 sz="3200" dirty="0">
              <a:latin typeface="GillSans" pitchFamily="2" charset="0"/>
            </a:endParaRPr>
          </a:p>
        </p:txBody>
      </p:sp>
      <p:sp>
        <p:nvSpPr>
          <p:cNvPr id="49162" name="Text Box 22"/>
          <p:cNvSpPr txBox="1">
            <a:spLocks noChangeArrowheads="1"/>
          </p:cNvSpPr>
          <p:nvPr/>
        </p:nvSpPr>
        <p:spPr bwMode="auto">
          <a:xfrm>
            <a:off x="2286000" y="5410200"/>
            <a:ext cx="38862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GillSans" pitchFamily="2" charset="0"/>
              </a:rPr>
              <a:t>Cost/Benefit</a:t>
            </a:r>
            <a:r>
              <a:rPr lang="en-US" sz="2800" dirty="0">
                <a:solidFill>
                  <a:schemeClr val="bg1"/>
                </a:solidFill>
                <a:latin typeface="GillSans" pitchFamily="2" charset="0"/>
              </a:rPr>
              <a:t> </a:t>
            </a: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6096000" y="6019800"/>
            <a:ext cx="25908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6553200" y="6248400"/>
            <a:ext cx="2133600" cy="457200"/>
          </a:xfrm>
          <a:noFill/>
        </p:spPr>
        <p:txBody>
          <a:bodyPr/>
          <a:lstStyle/>
          <a:p>
            <a:pPr algn="r"/>
            <a:r>
              <a:rPr lang="en-US" smtClean="0"/>
              <a:t>public health in emergencies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458200" cy="990600"/>
          </a:xfrm>
        </p:spPr>
        <p:txBody>
          <a:bodyPr/>
          <a:lstStyle/>
          <a:p>
            <a:pPr algn="ctr" eaLnBrk="1" hangingPunct="1"/>
            <a:r>
              <a:rPr lang="en-US" sz="3200" b="1" dirty="0" smtClean="0"/>
              <a:t>Types Of Feeding Programmed</a:t>
            </a:r>
          </a:p>
        </p:txBody>
      </p:sp>
      <p:sp>
        <p:nvSpPr>
          <p:cNvPr id="375811" name="Rectangle 3"/>
          <p:cNvSpPr>
            <a:spLocks noChangeArrowheads="1"/>
          </p:cNvSpPr>
          <p:nvPr/>
        </p:nvSpPr>
        <p:spPr bwMode="auto">
          <a:xfrm>
            <a:off x="2971800" y="2133600"/>
            <a:ext cx="2971800" cy="9144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Comic Sans MS" pitchFamily="66" charset="0"/>
              </a:rPr>
              <a:t>Selective Feeding Programmes</a:t>
            </a:r>
            <a:endParaRPr lang="en-US" sz="2400">
              <a:solidFill>
                <a:srgbClr val="660066"/>
              </a:solidFill>
              <a:latin typeface="Comic Sans MS" pitchFamily="66" charset="0"/>
            </a:endParaRPr>
          </a:p>
        </p:txBody>
      </p:sp>
      <p:sp>
        <p:nvSpPr>
          <p:cNvPr id="375812" name="Rectangle 4"/>
          <p:cNvSpPr>
            <a:spLocks noChangeArrowheads="1"/>
          </p:cNvSpPr>
          <p:nvPr/>
        </p:nvSpPr>
        <p:spPr bwMode="auto">
          <a:xfrm>
            <a:off x="5029200" y="5105400"/>
            <a:ext cx="3124200" cy="9144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Comic Sans MS" pitchFamily="66" charset="0"/>
              </a:rPr>
              <a:t>Blanket Supplementary Feeding</a:t>
            </a:r>
          </a:p>
        </p:txBody>
      </p:sp>
      <p:sp>
        <p:nvSpPr>
          <p:cNvPr id="375813" name="Rectangle 5"/>
          <p:cNvSpPr>
            <a:spLocks noChangeArrowheads="1"/>
          </p:cNvSpPr>
          <p:nvPr/>
        </p:nvSpPr>
        <p:spPr bwMode="auto">
          <a:xfrm>
            <a:off x="5791200" y="3352800"/>
            <a:ext cx="1828800" cy="1143000"/>
          </a:xfrm>
          <a:prstGeom prst="rect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Comic Sans MS" pitchFamily="66" charset="0"/>
              </a:rPr>
              <a:t>Therapeutic Feeding</a:t>
            </a:r>
          </a:p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Comic Sans MS" pitchFamily="66" charset="0"/>
              </a:rPr>
              <a:t>(TFP)</a:t>
            </a:r>
            <a:endParaRPr lang="en-US" sz="2400">
              <a:solidFill>
                <a:srgbClr val="660066"/>
              </a:solidFill>
              <a:latin typeface="Comic Sans MS" pitchFamily="66" charset="0"/>
            </a:endParaRPr>
          </a:p>
        </p:txBody>
      </p:sp>
      <p:sp>
        <p:nvSpPr>
          <p:cNvPr id="375814" name="Rectangle 6"/>
          <p:cNvSpPr>
            <a:spLocks noChangeArrowheads="1"/>
          </p:cNvSpPr>
          <p:nvPr/>
        </p:nvSpPr>
        <p:spPr bwMode="auto">
          <a:xfrm>
            <a:off x="381000" y="5105400"/>
            <a:ext cx="4343400" cy="914400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Comic Sans MS" pitchFamily="66" charset="0"/>
              </a:rPr>
              <a:t>Targeted Supplementary Feeding Programmes</a:t>
            </a:r>
          </a:p>
        </p:txBody>
      </p:sp>
      <p:sp>
        <p:nvSpPr>
          <p:cNvPr id="375815" name="Rectangle 7"/>
          <p:cNvSpPr>
            <a:spLocks noChangeArrowheads="1"/>
          </p:cNvSpPr>
          <p:nvPr/>
        </p:nvSpPr>
        <p:spPr bwMode="auto">
          <a:xfrm>
            <a:off x="914400" y="3352800"/>
            <a:ext cx="3276600" cy="1143000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2000">
                <a:solidFill>
                  <a:srgbClr val="660066"/>
                </a:solidFill>
                <a:latin typeface="Comic Sans MS" pitchFamily="66" charset="0"/>
              </a:rPr>
              <a:t>Supplementary Feeding Programme (SFP)</a:t>
            </a:r>
          </a:p>
        </p:txBody>
      </p:sp>
      <p:sp>
        <p:nvSpPr>
          <p:cNvPr id="375816" name="Text Box 8"/>
          <p:cNvSpPr txBox="1">
            <a:spLocks noChangeArrowheads="1"/>
          </p:cNvSpPr>
          <p:nvPr/>
        </p:nvSpPr>
        <p:spPr bwMode="auto">
          <a:xfrm>
            <a:off x="838200" y="1295400"/>
            <a:ext cx="7010400" cy="406400"/>
          </a:xfrm>
          <a:prstGeom prst="rect">
            <a:avLst/>
          </a:prstGeom>
          <a:solidFill>
            <a:srgbClr val="00CCFF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dirty="0">
                <a:latin typeface="Comic Sans MS" pitchFamily="66" charset="0"/>
              </a:rPr>
              <a:t>General Food </a:t>
            </a:r>
            <a:r>
              <a:rPr lang="en-US" sz="2000" dirty="0" smtClean="0">
                <a:latin typeface="Comic Sans MS" pitchFamily="66" charset="0"/>
              </a:rPr>
              <a:t>Distribution</a:t>
            </a:r>
            <a:endParaRPr lang="en-US" sz="2000" dirty="0">
              <a:latin typeface="Times New Roman" pitchFamily="18" charset="0"/>
            </a:endParaRPr>
          </a:p>
        </p:txBody>
      </p:sp>
      <p:sp>
        <p:nvSpPr>
          <p:cNvPr id="375817" name="Line 9"/>
          <p:cNvSpPr>
            <a:spLocks noChangeShapeType="1"/>
          </p:cNvSpPr>
          <p:nvPr/>
        </p:nvSpPr>
        <p:spPr bwMode="auto">
          <a:xfrm>
            <a:off x="4419600" y="17526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75818" name="Line 10"/>
          <p:cNvSpPr>
            <a:spLocks noChangeShapeType="1"/>
          </p:cNvSpPr>
          <p:nvPr/>
        </p:nvSpPr>
        <p:spPr bwMode="auto">
          <a:xfrm>
            <a:off x="4191000" y="3352800"/>
            <a:ext cx="2743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75819" name="Line 11"/>
          <p:cNvSpPr>
            <a:spLocks noChangeShapeType="1"/>
          </p:cNvSpPr>
          <p:nvPr/>
        </p:nvSpPr>
        <p:spPr bwMode="auto">
          <a:xfrm>
            <a:off x="3962400" y="44958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75820" name="Line 12"/>
          <p:cNvSpPr>
            <a:spLocks noChangeShapeType="1"/>
          </p:cNvSpPr>
          <p:nvPr/>
        </p:nvSpPr>
        <p:spPr bwMode="auto">
          <a:xfrm>
            <a:off x="1905000" y="4800600"/>
            <a:ext cx="4648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75821" name="Line 13"/>
          <p:cNvSpPr>
            <a:spLocks noChangeShapeType="1"/>
          </p:cNvSpPr>
          <p:nvPr/>
        </p:nvSpPr>
        <p:spPr bwMode="auto">
          <a:xfrm>
            <a:off x="6553200" y="48006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75822" name="Line 14"/>
          <p:cNvSpPr>
            <a:spLocks noChangeShapeType="1"/>
          </p:cNvSpPr>
          <p:nvPr/>
        </p:nvSpPr>
        <p:spPr bwMode="auto">
          <a:xfrm>
            <a:off x="4343400" y="30480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75823" name="Line 15"/>
          <p:cNvSpPr>
            <a:spLocks noChangeShapeType="1"/>
          </p:cNvSpPr>
          <p:nvPr/>
        </p:nvSpPr>
        <p:spPr bwMode="auto">
          <a:xfrm>
            <a:off x="1905000" y="48006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a-IR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5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5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5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5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5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5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5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5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5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5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5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5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5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5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5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5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5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5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5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5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1" grpId="0" animBg="1" autoUpdateAnimBg="0"/>
      <p:bldP spid="375812" grpId="0" animBg="1" autoUpdateAnimBg="0"/>
      <p:bldP spid="375813" grpId="0" animBg="1" autoUpdateAnimBg="0"/>
      <p:bldP spid="375814" grpId="0" animBg="1" autoUpdateAnimBg="0"/>
      <p:bldP spid="375815" grpId="0" animBg="1" autoUpdateAnimBg="0"/>
      <p:bldP spid="375816" grpId="0" animBg="1" autoUpdateAnimBg="0"/>
      <p:bldP spid="375817" grpId="0" animBg="1"/>
      <p:bldP spid="375818" grpId="0" animBg="1"/>
      <p:bldP spid="375819" grpId="0" animBg="1"/>
      <p:bldP spid="375820" grpId="0" animBg="1"/>
      <p:bldP spid="375821" grpId="0" animBg="1"/>
      <p:bldP spid="375822" grpId="0" animBg="1"/>
      <p:bldP spid="3758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8839200" cy="1066800"/>
          </a:xfrm>
        </p:spPr>
        <p:txBody>
          <a:bodyPr anchorCtr="0"/>
          <a:lstStyle/>
          <a:p>
            <a:pPr algn="r" eaLnBrk="1" hangingPunct="1"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   </a:t>
            </a: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كمبودهاي شايع تغذيه اي در بحران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05000"/>
            <a:ext cx="7772400" cy="4267200"/>
          </a:xfrm>
        </p:spPr>
        <p:txBody>
          <a:bodyPr/>
          <a:lstStyle/>
          <a:p>
            <a:pPr eaLnBrk="1" hangingPunct="1">
              <a:buClr>
                <a:srgbClr val="FF6600"/>
              </a:buClr>
              <a:defRPr/>
            </a:pPr>
            <a:r>
              <a:rPr lang="ar-SA" sz="3600" dirty="0" smtClean="0">
                <a:cs typeface="B Nazanin" pitchFamily="2" charset="-78"/>
              </a:rPr>
              <a:t>سوء تغذيه ناشي از كمبود پروتئين-انرژي</a:t>
            </a:r>
            <a:endParaRPr lang="fa-IR" sz="3600" dirty="0" smtClean="0">
              <a:cs typeface="B Nazanin" pitchFamily="2" charset="-78"/>
            </a:endParaRPr>
          </a:p>
          <a:p>
            <a:pPr eaLnBrk="1" hangingPunct="1">
              <a:defRPr/>
            </a:pPr>
            <a:endParaRPr lang="ar-SA" sz="2800" dirty="0" smtClean="0">
              <a:cs typeface="B Nazanin" pitchFamily="2" charset="-78"/>
            </a:endParaRPr>
          </a:p>
          <a:p>
            <a:pPr eaLnBrk="1" hangingPunct="1">
              <a:buClr>
                <a:srgbClr val="FF6600"/>
              </a:buClr>
              <a:defRPr/>
            </a:pPr>
            <a:r>
              <a:rPr lang="ar-SA" sz="2800" dirty="0" smtClean="0">
                <a:cs typeface="B Nazanin" pitchFamily="2" charset="-78"/>
              </a:rPr>
              <a:t>كمبود برخي از ريز مغذيها :</a:t>
            </a:r>
          </a:p>
          <a:p>
            <a:pPr eaLnBrk="1" hangingPunct="1">
              <a:buFontTx/>
              <a:buChar char="-"/>
              <a:defRPr/>
            </a:pPr>
            <a:r>
              <a:rPr lang="ar-SA" sz="2400" dirty="0" smtClean="0">
                <a:cs typeface="B Nazanin" pitchFamily="2" charset="-78"/>
              </a:rPr>
              <a:t>تيامين</a:t>
            </a:r>
          </a:p>
          <a:p>
            <a:pPr eaLnBrk="1" hangingPunct="1">
              <a:buFontTx/>
              <a:buChar char="-"/>
              <a:defRPr/>
            </a:pPr>
            <a:r>
              <a:rPr lang="ar-SA" sz="2400" dirty="0" smtClean="0">
                <a:cs typeface="B Nazanin" pitchFamily="2" charset="-78"/>
              </a:rPr>
              <a:t>نياسين</a:t>
            </a:r>
          </a:p>
          <a:p>
            <a:pPr eaLnBrk="1" hangingPunct="1">
              <a:buFontTx/>
              <a:buChar char="-"/>
              <a:defRPr/>
            </a:pPr>
            <a:r>
              <a:rPr lang="ar-SA" sz="2400" dirty="0" smtClean="0">
                <a:cs typeface="B Nazanin" pitchFamily="2" charset="-78"/>
              </a:rPr>
              <a:t>ويتامين آ</a:t>
            </a:r>
          </a:p>
          <a:p>
            <a:pPr eaLnBrk="1" hangingPunct="1">
              <a:buFontTx/>
              <a:buChar char="-"/>
              <a:defRPr/>
            </a:pPr>
            <a:r>
              <a:rPr lang="ar-SA" sz="2400" dirty="0" smtClean="0">
                <a:cs typeface="B Nazanin" pitchFamily="2" charset="-78"/>
              </a:rPr>
              <a:t>ويتامين ث</a:t>
            </a:r>
          </a:p>
          <a:p>
            <a:pPr eaLnBrk="1" hangingPunct="1">
              <a:buFontTx/>
              <a:buChar char="-"/>
              <a:defRPr/>
            </a:pPr>
            <a:r>
              <a:rPr lang="ar-SA" sz="2400" dirty="0" smtClean="0">
                <a:cs typeface="B Nazanin" pitchFamily="2" charset="-78"/>
              </a:rPr>
              <a:t>آهن</a:t>
            </a:r>
            <a:endParaRPr lang="en-US" sz="2400" dirty="0" smtClean="0">
              <a:cs typeface="B Nazanin" pitchFamily="2" charset="-78"/>
            </a:endParaRPr>
          </a:p>
          <a:p>
            <a:pPr eaLnBrk="1" hangingPunct="1">
              <a:buFontTx/>
              <a:buChar char="-"/>
              <a:defRPr/>
            </a:pPr>
            <a:r>
              <a:rPr lang="fa-IR" sz="2400" dirty="0" smtClean="0">
                <a:cs typeface="B Nazanin" pitchFamily="2" charset="-78"/>
              </a:rPr>
              <a:t>يد</a:t>
            </a:r>
            <a:endParaRPr lang="ar-SA" sz="2400" dirty="0" smtClean="0">
              <a:cs typeface="B Nazanin" pitchFamily="2" charset="-78"/>
            </a:endParaRPr>
          </a:p>
          <a:p>
            <a:pPr eaLnBrk="1" hangingPunct="1">
              <a:defRPr/>
            </a:pPr>
            <a:endParaRPr lang="en-US" sz="2400" dirty="0" smtClean="0">
              <a:cs typeface="B Nazanin" pitchFamily="2" charset="-78"/>
            </a:endParaRPr>
          </a:p>
          <a:p>
            <a:pPr eaLnBrk="1" hangingPunct="1">
              <a:buFontTx/>
              <a:buChar char="-"/>
              <a:defRPr/>
            </a:pPr>
            <a:endParaRPr lang="ar-SA" sz="2000" dirty="0" smtClean="0">
              <a:cs typeface="B Nazanin" pitchFamily="2" charset="-78"/>
            </a:endParaRPr>
          </a:p>
          <a:p>
            <a:pPr eaLnBrk="1" hangingPunct="1">
              <a:defRPr/>
            </a:pPr>
            <a:endParaRPr lang="ar-SA" sz="1800" dirty="0" smtClean="0">
              <a:cs typeface="B Nazanin" pitchFamily="2" charset="-78"/>
            </a:endParaRPr>
          </a:p>
          <a:p>
            <a:pPr eaLnBrk="1" hangingPunct="1">
              <a:defRPr/>
            </a:pPr>
            <a:endParaRPr lang="ar-SA" sz="2000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33400"/>
            <a:ext cx="7543800" cy="1143000"/>
          </a:xfrm>
        </p:spPr>
        <p:txBody>
          <a:bodyPr anchorCtr="0"/>
          <a:lstStyle/>
          <a:p>
            <a:pPr algn="ctr" eaLnBrk="1" hangingPunct="1">
              <a:defRPr/>
            </a:pPr>
            <a:r>
              <a:rPr lang="fa-IR" b="1" dirty="0" smtClean="0">
                <a:solidFill>
                  <a:schemeClr val="accent1">
                    <a:lumMod val="75000"/>
                  </a:schemeClr>
                </a:solidFill>
                <a:cs typeface="B Nazanin" pitchFamily="2" charset="-78"/>
              </a:rPr>
              <a:t>راهکار برای پاسخ به کمبود ریز مغذیها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</p:txBody>
      </p:sp>
      <p:graphicFrame>
        <p:nvGraphicFramePr>
          <p:cNvPr id="102425" name="Group 25"/>
          <p:cNvGraphicFramePr>
            <a:graphicFrameLocks noGrp="1"/>
          </p:cNvGraphicFramePr>
          <p:nvPr>
            <p:ph idx="4294967295"/>
          </p:nvPr>
        </p:nvGraphicFramePr>
        <p:xfrm>
          <a:off x="228600" y="2017713"/>
          <a:ext cx="8534400" cy="4861560"/>
        </p:xfrm>
        <a:graphic>
          <a:graphicData uri="http://schemas.openxmlformats.org/drawingml/2006/table">
            <a:tbl>
              <a:tblPr rtl="1"/>
              <a:tblGrid>
                <a:gridCol w="1187395"/>
                <a:gridCol w="3339548"/>
                <a:gridCol w="2671638"/>
                <a:gridCol w="1335819"/>
              </a:tblGrid>
              <a:tr h="1025716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  <a:cs typeface="B Mitra" pitchFamily="2" charset="-78"/>
                        </a:rPr>
                        <a:t>استراتژی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B Mitra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  <a:cs typeface="B Mitra" pitchFamily="2" charset="-78"/>
                        </a:rPr>
                        <a:t>نقاط قوت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B Mitr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  <a:cs typeface="B Mitra" pitchFamily="2" charset="-78"/>
                        </a:rPr>
                        <a:t>نقاط ضعف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B Mitra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B Mitr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Verdana" pitchFamily="34" charset="0"/>
                          <a:cs typeface="B Mitra" pitchFamily="2" charset="-78"/>
                        </a:rPr>
                        <a:t>نمونه ای از کالا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B Mitra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1747966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توزیع غذای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غنی شده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افراد زیادی بهره مندمی شوند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مداخله به سرعت انجام می شود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اثربخش است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 </a:t>
                      </a:r>
                      <a:endParaRPr kumimoji="0" 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برخی از کمک های غذایی   محدود می شود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تا زمان دسترسی به غذای تازه باید ادامه داد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غنی سازی آرد با اهن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غنی سازی روغن با ویتامین آ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660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توزیع مکمل 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همراه با برنامه های بهداشتی و ایمن سازی مفید است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نیاز به یک سیستم پایدار است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Char char="¡"/>
                        <a:tabLst/>
                      </a:pPr>
                      <a:r>
                        <a:rPr kumimoji="0" lang="fa-IR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در صورت نبود سیستم توزیع به حد کافی منجر به اتلاف وقت و صرف هزینه است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B Nazanin" pitchFamily="2" charset="-78"/>
                        </a:rPr>
                        <a:t>مکمل های حاوی ویتامین واملاح </a:t>
                      </a:r>
                      <a:endParaRPr kumimoji="0" 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B Nazanin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1219200"/>
            <a:ext cx="5791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4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پايش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</a:t>
            </a:r>
            <a:r>
              <a:rPr lang="fa-IR" sz="44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سبد غذايي </a:t>
            </a:r>
            <a:endParaRPr lang="en-US" sz="4400" dirty="0" smtClean="0">
              <a:solidFill>
                <a:schemeClr val="accent1">
                  <a:lumMod val="50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Food Basket Monitoring</a:t>
            </a:r>
            <a:endParaRPr lang="en-US" sz="4400" dirty="0">
              <a:cs typeface="B Nazanin" pitchFamily="2" charset="-78"/>
            </a:endParaRPr>
          </a:p>
        </p:txBody>
      </p:sp>
      <p:graphicFrame>
        <p:nvGraphicFramePr>
          <p:cNvPr id="275458" name="Object 1"/>
          <p:cNvGraphicFramePr>
            <a:graphicFrameLocks/>
          </p:cNvGraphicFramePr>
          <p:nvPr>
            <p:ph type="tbl" idx="1"/>
          </p:nvPr>
        </p:nvGraphicFramePr>
        <p:xfrm>
          <a:off x="381000" y="3506787"/>
          <a:ext cx="4044950" cy="3351213"/>
        </p:xfrm>
        <a:graphic>
          <a:graphicData uri="http://schemas.openxmlformats.org/presentationml/2006/ole">
            <p:oleObj spid="_x0000_s275458" name="Microsoft ClipArt Gallery" r:id="rId3" imgW="4044600" imgH="3350880" progId="">
              <p:embed/>
            </p:oleObj>
          </a:graphicData>
        </a:graphic>
      </p:graphicFrame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\animation\EJ_17_SABOOS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590800"/>
            <a:ext cx="2916237" cy="22050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5438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پايش سبد غذايي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Food Basket Monitoring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772400" cy="4800600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fa-IR" sz="4000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هد ف :</a:t>
            </a:r>
            <a:r>
              <a:rPr lang="ar-SA" b="1" dirty="0" smtClean="0">
                <a:cs typeface="B Nazanin" pitchFamily="2" charset="-78"/>
              </a:rPr>
              <a:t>تعيين كميت جيره غذايي دريافت شده توسط جمعيت </a:t>
            </a:r>
            <a:endParaRPr lang="fa-IR" b="1" dirty="0" smtClean="0"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fa-IR" b="1" i="1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fa-IR" b="1" i="1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fa-IR" b="1" i="1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fa-IR" b="1" i="1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fa-IR" b="1" i="1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endParaRPr lang="fa-IR" b="1" i="1" dirty="0" smtClean="0">
              <a:solidFill>
                <a:schemeClr val="bg2"/>
              </a:solidFill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fa-IR" b="1" i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</a:t>
            </a:r>
            <a:r>
              <a:rPr lang="ar-SA" b="1" i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ابزار و اطلاعات مورد نياز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:</a:t>
            </a:r>
            <a:endParaRPr lang="fa-IR" b="1" dirty="0" smtClean="0">
              <a:solidFill>
                <a:schemeClr val="accent1">
                  <a:lumMod val="50000"/>
                </a:schemeClr>
              </a:solidFill>
              <a:cs typeface="B Nazanin" pitchFamily="2" charset="-78"/>
            </a:endParaRPr>
          </a:p>
          <a:p>
            <a:pPr eaLnBrk="1" hangingPunct="1"/>
            <a:r>
              <a:rPr lang="ar-SA" b="1" dirty="0" smtClean="0">
                <a:cs typeface="B Nazanin" pitchFamily="2" charset="-78"/>
              </a:rPr>
              <a:t>انتخاب يك نمونه سيستماتيك از خانوارها</a:t>
            </a:r>
            <a:endParaRPr lang="fa-IR" b="1" dirty="0" smtClean="0">
              <a:cs typeface="B Nazanin" pitchFamily="2" charset="-78"/>
            </a:endParaRPr>
          </a:p>
          <a:p>
            <a:pPr eaLnBrk="1" hangingPunct="1"/>
            <a:r>
              <a:rPr lang="ar-SA" b="1" dirty="0" smtClean="0">
                <a:cs typeface="B Nazanin" pitchFamily="2" charset="-78"/>
              </a:rPr>
              <a:t>توزين اجزاي مواد غذايي موجود در سبد غذايي</a:t>
            </a:r>
            <a:endParaRPr lang="en-US" b="1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endParaRPr lang="en-US" b="1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9144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sz="40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ارزشیابی</a:t>
            </a:r>
            <a:endParaRPr lang="en-US" sz="4000" dirty="0" smtClean="0">
              <a:solidFill>
                <a:schemeClr val="accent1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017713"/>
            <a:ext cx="8382000" cy="46116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هدف</a:t>
            </a:r>
            <a:r>
              <a:rPr lang="fa-IR" dirty="0" smtClean="0">
                <a:solidFill>
                  <a:schemeClr val="hlink"/>
                </a:solidFill>
                <a:cs typeface="B Nazanin" pitchFamily="2" charset="-78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ar-SA" b="1" dirty="0" smtClean="0">
                <a:cs typeface="B Nazanin" pitchFamily="2" charset="-78"/>
              </a:rPr>
              <a:t>فراهم نمودن اطلاعاتي در زمينه عقايد جامعه </a:t>
            </a:r>
            <a:r>
              <a:rPr lang="fa-IR" b="1" dirty="0" smtClean="0">
                <a:cs typeface="B Nazanin" pitchFamily="2" charset="-78"/>
              </a:rPr>
              <a:t>ومیزان رضایت </a:t>
            </a:r>
          </a:p>
          <a:p>
            <a:pPr eaLnBrk="1" hangingPunct="1">
              <a:buFont typeface="Wingdings" pitchFamily="2" charset="2"/>
              <a:buNone/>
            </a:pPr>
            <a:endParaRPr lang="fa-IR" b="1" dirty="0" smtClean="0"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ar-SA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ابزار و اطلاعات مورد نياز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cs typeface="B Nazanin" pitchFamily="2" charset="-78"/>
              </a:rPr>
              <a:t>-</a:t>
            </a:r>
            <a:r>
              <a:rPr lang="ar-SA" b="1" dirty="0" smtClean="0">
                <a:cs typeface="B Nazanin" pitchFamily="2" charset="-78"/>
              </a:rPr>
              <a:t> بحث گروهي متمركز</a:t>
            </a:r>
            <a:r>
              <a:rPr lang="fa-IR" b="1" dirty="0" smtClean="0">
                <a:cs typeface="B Nazanin" pitchFamily="2" charset="-78"/>
              </a:rPr>
              <a:t>(</a:t>
            </a:r>
            <a:r>
              <a:rPr lang="en-US" b="1" dirty="0" smtClean="0">
                <a:cs typeface="B Nazanin" pitchFamily="2" charset="-78"/>
              </a:rPr>
              <a:t> (focus group discussions</a:t>
            </a:r>
            <a:endParaRPr lang="fa-IR" b="1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cs typeface="B Nazanin" pitchFamily="2" charset="-78"/>
              </a:rPr>
              <a:t>-</a:t>
            </a:r>
            <a:r>
              <a:rPr lang="ar-SA" b="1" dirty="0" smtClean="0">
                <a:cs typeface="B Nazanin" pitchFamily="2" charset="-78"/>
              </a:rPr>
              <a:t> مشاهده مستقيم </a:t>
            </a:r>
            <a:r>
              <a:rPr lang="en-US" b="1" dirty="0" smtClean="0">
                <a:cs typeface="B Nazanin" pitchFamily="2" charset="-78"/>
              </a:rPr>
              <a:t>(direct observation)</a:t>
            </a:r>
            <a:endParaRPr lang="fa-IR" b="1" dirty="0" smtClean="0">
              <a:cs typeface="B Nazanin" pitchFamily="2" charset="-78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cs typeface="B Nazanin" pitchFamily="2" charset="-78"/>
              </a:rPr>
              <a:t>-</a:t>
            </a:r>
            <a:r>
              <a:rPr lang="ar-SA" b="1" dirty="0" smtClean="0">
                <a:cs typeface="B Nazanin" pitchFamily="2" charset="-78"/>
              </a:rPr>
              <a:t> مصاحبه </a:t>
            </a:r>
            <a:r>
              <a:rPr lang="en-US" b="1" dirty="0" smtClean="0">
                <a:cs typeface="B Nazanin" pitchFamily="2" charset="-78"/>
              </a:rPr>
              <a:t>(interview)</a:t>
            </a:r>
            <a:endParaRPr lang="fa-IR" b="1" dirty="0" smtClean="0">
              <a:cs typeface="B Nazanin" pitchFamily="2" charset="-78"/>
            </a:endParaRPr>
          </a:p>
          <a:p>
            <a:pPr eaLnBrk="1" hangingPunct="1"/>
            <a:endParaRPr lang="fa-IR" b="1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4" name="Picture 6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76725"/>
            <a:ext cx="1676400" cy="2581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SSGP14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33400"/>
            <a:ext cx="15970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74638"/>
            <a:ext cx="6705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ارزيابي اقتصاد غذايي خانوار</a:t>
            </a:r>
            <a:endParaRPr lang="en-US" sz="4000" dirty="0" smtClean="0">
              <a:solidFill>
                <a:schemeClr val="accent1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017712"/>
            <a:ext cx="7696200" cy="4840288"/>
          </a:xfrm>
        </p:spPr>
        <p:txBody>
          <a:bodyPr/>
          <a:lstStyle/>
          <a:p>
            <a:pPr eaLnBrk="1" hangingPunct="1">
              <a:buNone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هدف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</a:t>
            </a:r>
          </a:p>
          <a:p>
            <a:pPr>
              <a:buNone/>
            </a:pPr>
            <a:r>
              <a:rPr lang="ar-SA" b="1" dirty="0" smtClean="0">
                <a:cs typeface="B Nazanin" pitchFamily="2" charset="-78"/>
              </a:rPr>
              <a:t>تعيين توانايي خانوار جهت دسترسي و توليد مواد غذايي و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ar-SA" b="1" dirty="0" smtClean="0">
                <a:cs typeface="B Nazanin" pitchFamily="2" charset="-78"/>
              </a:rPr>
              <a:t>برآورد ذخاير غذايي خانوار درميان گروه هاي مختلف اقتصادي- اجتماعي </a:t>
            </a:r>
            <a:endParaRPr lang="fa-IR" b="1" dirty="0" smtClean="0"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None/>
            </a:pPr>
            <a:r>
              <a:rPr lang="ar-SA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ابزار و اطلاعات مورد نياز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</a:t>
            </a:r>
          </a:p>
          <a:p>
            <a:pPr eaLnBrk="1" hangingPunct="1">
              <a:buNone/>
            </a:pPr>
            <a:r>
              <a:rPr lang="ar-SA" b="1" dirty="0" smtClean="0">
                <a:cs typeface="B Nazanin" pitchFamily="2" charset="-78"/>
              </a:rPr>
              <a:t>جمع آوري اطلاعات در زمينه منابع غذايي </a:t>
            </a:r>
            <a:r>
              <a:rPr lang="fa-IR" b="1" dirty="0" smtClean="0">
                <a:cs typeface="B Nazanin" pitchFamily="2" charset="-78"/>
              </a:rPr>
              <a:t>،</a:t>
            </a:r>
            <a:r>
              <a:rPr lang="ar-SA" b="1" dirty="0" smtClean="0">
                <a:cs typeface="B Nazanin" pitchFamily="2" charset="-78"/>
              </a:rPr>
              <a:t> درآمد </a:t>
            </a:r>
            <a:r>
              <a:rPr lang="fa-IR" b="1" dirty="0" smtClean="0">
                <a:cs typeface="B Nazanin" pitchFamily="2" charset="-78"/>
              </a:rPr>
              <a:t> وهزینه </a:t>
            </a:r>
            <a:r>
              <a:rPr lang="ar-SA" b="1" dirty="0" smtClean="0">
                <a:cs typeface="B Nazanin" pitchFamily="2" charset="-78"/>
              </a:rPr>
              <a:t>خانوار</a:t>
            </a:r>
            <a:r>
              <a:rPr lang="fa-IR" b="1" dirty="0" smtClean="0">
                <a:cs typeface="B Nazanin" pitchFamily="2" charset="-78"/>
              </a:rPr>
              <a:t> </a:t>
            </a:r>
            <a:endParaRPr lang="en-US" b="1" dirty="0" smtClean="0">
              <a:cs typeface="B Nazanin" pitchFamily="2" charset="-78"/>
            </a:endParaRPr>
          </a:p>
          <a:p>
            <a:pPr eaLnBrk="1" hangingPunct="1"/>
            <a:endParaRPr lang="en-US" b="1" dirty="0" smtClean="0">
              <a:cs typeface="B Nazanin" pitchFamily="2" charset="-78"/>
            </a:endParaRPr>
          </a:p>
        </p:txBody>
      </p:sp>
      <p:pic>
        <p:nvPicPr>
          <p:cNvPr id="64516" name="Picture 7" descr="splash_commem_coin_stac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0" y="0"/>
            <a:ext cx="20875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74638"/>
            <a:ext cx="76962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sz="37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ت</a:t>
            </a:r>
            <a:r>
              <a:rPr lang="ar-SA" sz="3700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عيين وضعيت امنيت غذايي و معيشتي خانوار</a:t>
            </a:r>
            <a:endParaRPr lang="en-US" sz="3700" dirty="0" smtClean="0">
              <a:solidFill>
                <a:schemeClr val="accent1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00200"/>
            <a:ext cx="7696200" cy="4953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هدف</a:t>
            </a:r>
            <a:r>
              <a:rPr lang="fa-IR" b="1" dirty="0" smtClean="0">
                <a:solidFill>
                  <a:schemeClr val="hlink"/>
                </a:solidFill>
                <a:cs typeface="B Nazanin" pitchFamily="2" charset="-78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r>
              <a:rPr lang="ar-SA" b="1" dirty="0" smtClean="0">
                <a:cs typeface="B Nazanin" pitchFamily="2" charset="-78"/>
              </a:rPr>
              <a:t>تج</a:t>
            </a:r>
            <a:r>
              <a:rPr lang="fa-IR" b="1" dirty="0" smtClean="0">
                <a:cs typeface="B Nazanin" pitchFamily="2" charset="-78"/>
              </a:rPr>
              <a:t>ز</a:t>
            </a:r>
            <a:r>
              <a:rPr lang="ar-SA" b="1" dirty="0" smtClean="0">
                <a:cs typeface="B Nazanin" pitchFamily="2" charset="-78"/>
              </a:rPr>
              <a:t>يه و تحليل و شنا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ar-SA" b="1" dirty="0" smtClean="0">
                <a:cs typeface="B Nazanin" pitchFamily="2" charset="-78"/>
              </a:rPr>
              <a:t>خت فرآ</a:t>
            </a:r>
            <a:r>
              <a:rPr lang="fa-IR" b="1" dirty="0" smtClean="0">
                <a:cs typeface="B Nazanin" pitchFamily="2" charset="-78"/>
              </a:rPr>
              <a:t>ی</a:t>
            </a:r>
            <a:r>
              <a:rPr lang="ar-SA" b="1" dirty="0" smtClean="0">
                <a:cs typeface="B Nazanin" pitchFamily="2" charset="-78"/>
              </a:rPr>
              <a:t>ندها و عوامل اساسي در امن</a:t>
            </a:r>
            <a:r>
              <a:rPr lang="fa-IR" b="1" dirty="0" smtClean="0">
                <a:cs typeface="B Nazanin" pitchFamily="2" charset="-78"/>
              </a:rPr>
              <a:t>یت</a:t>
            </a:r>
            <a:r>
              <a:rPr lang="ar-SA" b="1" dirty="0" smtClean="0">
                <a:cs typeface="B Nazanin" pitchFamily="2" charset="-78"/>
              </a:rPr>
              <a:t> غذايي و معيشتي خانوار در سطوح ملي – ناحيه اي و جامعه </a:t>
            </a:r>
            <a:r>
              <a:rPr lang="fa-IR" b="1" dirty="0" smtClean="0">
                <a:cs typeface="B Nazanin" pitchFamily="2" charset="-78"/>
              </a:rPr>
              <a:t>-</a:t>
            </a:r>
          </a:p>
          <a:p>
            <a:pPr eaLnBrk="1" hangingPunct="1">
              <a:buFont typeface="Wingdings" pitchFamily="2" charset="2"/>
              <a:buNone/>
            </a:pPr>
            <a:endParaRPr lang="fa-IR" b="1" dirty="0" smtClean="0">
              <a:cs typeface="B Nazanin" pitchFamily="2" charset="-78"/>
            </a:endParaRPr>
          </a:p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ar-SA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ابزار و اطلاعات مورد نياز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 </a:t>
            </a:r>
          </a:p>
          <a:p>
            <a:pPr eaLnBrk="1" hangingPunct="1"/>
            <a:r>
              <a:rPr lang="ar-SA" b="1" dirty="0" smtClean="0">
                <a:cs typeface="B Nazanin" pitchFamily="2" charset="-78"/>
              </a:rPr>
              <a:t>تعيين وضعيت اقتصادي، سياسي، اجتماعي، محيطي، توليد مواد غذايي، اشتغال</a:t>
            </a:r>
            <a:r>
              <a:rPr lang="fa-IR" b="1" dirty="0" smtClean="0">
                <a:cs typeface="B Nazanin" pitchFamily="2" charset="-78"/>
              </a:rPr>
              <a:t> ،منابع طبیعی و مهارتها</a:t>
            </a:r>
            <a:endParaRPr lang="en-US" b="1" dirty="0" smtClean="0">
              <a:cs typeface="B Nazanin" pitchFamily="2" charset="-78"/>
            </a:endParaRPr>
          </a:p>
          <a:p>
            <a:pPr eaLnBrk="1" hangingPunct="1"/>
            <a:endParaRPr lang="en-US" b="1" dirty="0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b="1" dirty="0" smtClean="0">
                <a:solidFill>
                  <a:schemeClr val="tx1"/>
                </a:solidFill>
                <a:effectLst/>
                <a:cs typeface="B Mitra" pitchFamily="2" charset="-78"/>
              </a:rPr>
              <a:t>پاسخ های مناسب در بحران ها</a:t>
            </a:r>
            <a:endParaRPr lang="en-US" b="1" dirty="0" smtClean="0">
              <a:solidFill>
                <a:schemeClr val="tx1"/>
              </a:solidFill>
              <a:effectLst/>
              <a:cs typeface="B Mitra" pitchFamily="2" charset="-78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r>
              <a:rPr lang="fa-IR" sz="3600" b="1" dirty="0" smtClean="0">
                <a:effectLst/>
                <a:cs typeface="B Mitra" pitchFamily="2" charset="-78"/>
              </a:rPr>
              <a:t>غیرتغذیه ای</a:t>
            </a: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fa-IR" sz="3600" b="1" dirty="0" smtClean="0">
              <a:effectLst/>
              <a:cs typeface="B Mitra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r>
              <a:rPr lang="fa-IR" sz="3600" b="1" dirty="0" smtClean="0">
                <a:effectLst/>
                <a:cs typeface="B Mitra" pitchFamily="2" charset="-78"/>
              </a:rPr>
              <a:t>تغذیه ای – بهداشتی</a:t>
            </a: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fa-IR" sz="3600" b="1" dirty="0" smtClean="0">
              <a:effectLst/>
              <a:cs typeface="B Mitra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r>
              <a:rPr lang="fa-IR" sz="3600" b="1" dirty="0" smtClean="0">
                <a:effectLst/>
                <a:cs typeface="B Mitra" pitchFamily="2" charset="-78"/>
              </a:rPr>
              <a:t>درمانی</a:t>
            </a: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fa-IR" sz="3600" b="1" dirty="0" smtClean="0">
              <a:effectLst/>
              <a:cs typeface="B Mitra" pitchFamily="2" charset="-78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  <a:buFont typeface="Wingdings" pitchFamily="2" charset="2"/>
              <a:buChar char="ü"/>
            </a:pPr>
            <a:r>
              <a:rPr lang="fa-IR" sz="3600" b="1" dirty="0" smtClean="0">
                <a:effectLst/>
                <a:cs typeface="B Mitra" pitchFamily="2" charset="-78"/>
              </a:rPr>
              <a:t>پیشگیری</a:t>
            </a:r>
          </a:p>
          <a:p>
            <a:pPr eaLnBrk="1" hangingPunct="1">
              <a:lnSpc>
                <a:spcPct val="80000"/>
              </a:lnSpc>
              <a:buClr>
                <a:srgbClr val="FFCC00"/>
              </a:buClr>
              <a:buFont typeface="Wingdings" pitchFamily="2" charset="2"/>
              <a:buNone/>
            </a:pPr>
            <a:endParaRPr lang="en-US" b="1" dirty="0" smtClean="0">
              <a:effectLst/>
              <a:cs typeface="B Mitra" pitchFamily="2" charset="-78"/>
            </a:endParaRP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idx="1"/>
          </p:nvPr>
        </p:nvSpPr>
        <p:spPr>
          <a:xfrm>
            <a:off x="5072063" y="1905000"/>
            <a:ext cx="3883025" cy="4227513"/>
          </a:xfrm>
        </p:spPr>
        <p:txBody>
          <a:bodyPr/>
          <a:lstStyle/>
          <a:p>
            <a:pPr algn="r" rtl="1" eaLnBrk="1" hangingPunct="1"/>
            <a:endParaRPr lang="fa-IR" b="1" dirty="0" smtClean="0">
              <a:cs typeface="B Nazanin" pitchFamily="2" charset="-78"/>
            </a:endParaRPr>
          </a:p>
          <a:p>
            <a:pPr algn="r" rtl="1" eaLnBrk="1" hangingPunct="1"/>
            <a:r>
              <a:rPr lang="fa-IR" b="1" dirty="0" smtClean="0">
                <a:cs typeface="B Nazanin" pitchFamily="2" charset="-78"/>
              </a:rPr>
              <a:t>ابتدا ارزیابی و نیاز سنجی </a:t>
            </a:r>
          </a:p>
          <a:p>
            <a:pPr algn="r" rtl="1" eaLnBrk="1" hangingPunct="1"/>
            <a:endParaRPr lang="fa-IR" b="1" dirty="0" smtClean="0">
              <a:cs typeface="B Nazanin" pitchFamily="2" charset="-78"/>
            </a:endParaRPr>
          </a:p>
          <a:p>
            <a:pPr algn="r" rtl="1" eaLnBrk="1" hangingPunct="1"/>
            <a:r>
              <a:rPr lang="fa-IR" b="1" dirty="0" smtClean="0">
                <a:cs typeface="B Nazanin" pitchFamily="2" charset="-78"/>
              </a:rPr>
              <a:t>سپس مداخله مناسب </a:t>
            </a:r>
          </a:p>
          <a:p>
            <a:pPr algn="r" rtl="1" eaLnBrk="1" hangingPunct="1"/>
            <a:endParaRPr lang="fa-IR" b="1" dirty="0" smtClean="0">
              <a:cs typeface="B Nazanin" pitchFamily="2" charset="-78"/>
            </a:endParaRPr>
          </a:p>
          <a:p>
            <a:pPr algn="r" rtl="1" eaLnBrk="1" hangingPunct="1"/>
            <a:r>
              <a:rPr lang="fa-IR" b="1" dirty="0" smtClean="0">
                <a:cs typeface="B Nazanin" pitchFamily="2" charset="-78"/>
              </a:rPr>
              <a:t>نهایتآ پایش و ارزشیابی</a:t>
            </a:r>
            <a:endParaRPr lang="fa-IR" dirty="0" smtClean="0">
              <a:cs typeface="B Nazanin" pitchFamily="2" charset="-78"/>
            </a:endParaRPr>
          </a:p>
          <a:p>
            <a:pPr algn="r" rtl="1" eaLnBrk="1" hangingPunct="1"/>
            <a:endParaRPr lang="en-US" dirty="0" smtClean="0">
              <a:cs typeface="B Nazanin" pitchFamily="2" charset="-78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00100"/>
          </a:xfrm>
        </p:spPr>
        <p:txBody>
          <a:bodyPr/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dirty="0" smtClean="0">
                <a:cs typeface="B Nazanin" pitchFamily="2" charset="-78"/>
              </a:rPr>
              <a:t>ملزومات برنامه ریزی و اجرا  </a:t>
            </a:r>
            <a:endParaRPr lang="en-US" dirty="0" smtClean="0">
              <a:cs typeface="B Nazanin" pitchFamily="2" charset="-78"/>
            </a:endParaRPr>
          </a:p>
        </p:txBody>
      </p:sp>
      <p:pic>
        <p:nvPicPr>
          <p:cNvPr id="5" name="Picture 5" descr="844541014_pdca_cycle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>
          <a:xfrm>
            <a:off x="0" y="32004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a-IR" b="1" dirty="0" smtClean="0">
                <a:solidFill>
                  <a:schemeClr val="tx1"/>
                </a:solidFill>
                <a:effectLst/>
                <a:cs typeface="B Mitra" pitchFamily="2" charset="-78"/>
              </a:rPr>
              <a:t>پاسخ های غیرتغذیه ای</a:t>
            </a:r>
            <a:endParaRPr lang="en-US" b="1" dirty="0" smtClean="0">
              <a:solidFill>
                <a:schemeClr val="tx1"/>
              </a:solidFill>
              <a:effectLst/>
              <a:cs typeface="B Mitra" pitchFamily="2" charset="-7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rgbClr val="FF6600"/>
              </a:buClr>
              <a:buFont typeface="Wingdings" pitchFamily="2" charset="2"/>
              <a:buChar char="v"/>
            </a:pPr>
            <a:r>
              <a:rPr lang="fa-IR" sz="3600" b="1" smtClean="0">
                <a:effectLst/>
                <a:cs typeface="B Mitra" pitchFamily="2" charset="-78"/>
              </a:rPr>
              <a:t>اهداف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3600" b="1" smtClean="0">
                <a:effectLst/>
                <a:cs typeface="B Mitra" pitchFamily="2" charset="-78"/>
              </a:rPr>
              <a:t>بهبود وضعیت درآمد خانوار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3600" b="1" smtClean="0">
                <a:effectLst/>
                <a:cs typeface="B Mitra" pitchFamily="2" charset="-78"/>
              </a:rPr>
              <a:t>بهبود وضعیت کشاورزی خانوار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3600" b="1" smtClean="0">
                <a:effectLst/>
                <a:cs typeface="B Mitra" pitchFamily="2" charset="-78"/>
              </a:rPr>
              <a:t>کنترل قیمت ها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3600" b="1" smtClean="0">
                <a:effectLst/>
                <a:cs typeface="B Mitra" pitchFamily="2" charset="-78"/>
              </a:rPr>
              <a:t>رونق وضعیت اقتصادی منطقه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endParaRPr lang="fa-IR" sz="3600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</a:pPr>
            <a:endParaRPr lang="en-US" b="1" smtClean="0">
              <a:effectLst/>
              <a:cs typeface="B Mitra" pitchFamily="2" charset="-78"/>
            </a:endParaRP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533400"/>
            <a:ext cx="8229600" cy="5516563"/>
          </a:xfrm>
        </p:spPr>
        <p:txBody>
          <a:bodyPr/>
          <a:lstStyle/>
          <a:p>
            <a:pPr eaLnBrk="1" hangingPunct="1">
              <a:buClr>
                <a:srgbClr val="FF6600"/>
              </a:buClr>
              <a:buFont typeface="Wingdings" pitchFamily="2" charset="2"/>
              <a:buChar char="v"/>
            </a:pPr>
            <a:r>
              <a:rPr lang="fa-IR" b="1" smtClean="0">
                <a:effectLst/>
                <a:cs typeface="B Mitra" pitchFamily="2" charset="-78"/>
              </a:rPr>
              <a:t>برخی ازمداخلات عبارتند از:</a:t>
            </a:r>
          </a:p>
          <a:p>
            <a:pPr eaLnBrk="1" hangingPunct="1">
              <a:buClr>
                <a:srgbClr val="FF6600"/>
              </a:buClr>
              <a:buFont typeface="Wingdings" pitchFamily="2" charset="2"/>
              <a:buNone/>
            </a:pPr>
            <a:endParaRPr lang="fa-IR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b="1" smtClean="0">
                <a:effectLst/>
                <a:cs typeface="B Mitra" pitchFamily="2" charset="-78"/>
              </a:rPr>
              <a:t>حمایت از طرح های کشاورزی؛ ماهیگیری و دامداری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endParaRPr lang="fa-IR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b="1" smtClean="0">
                <a:effectLst/>
                <a:cs typeface="B Mitra" pitchFamily="2" charset="-78"/>
              </a:rPr>
              <a:t>پول در برابر کار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endParaRPr lang="fa-IR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b="1" smtClean="0">
                <a:effectLst/>
                <a:cs typeface="B Mitra" pitchFamily="2" charset="-78"/>
              </a:rPr>
              <a:t>بن خرید کالا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endParaRPr lang="fa-IR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b="1" smtClean="0">
                <a:effectLst/>
                <a:cs typeface="B Mitra" pitchFamily="2" charset="-78"/>
              </a:rPr>
              <a:t>یارانه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endParaRPr lang="en-US" b="1" smtClean="0">
              <a:effectLst/>
              <a:cs typeface="B Mitra" pitchFamily="2" charset="-78"/>
            </a:endParaRP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86800" cy="18288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sz="4000" b="1" dirty="0" smtClean="0">
                <a:effectLst/>
                <a:cs typeface="B Mitra" pitchFamily="2" charset="-78"/>
              </a:rPr>
              <a:t/>
            </a:r>
            <a:br>
              <a:rPr lang="fa-IR" sz="4000" b="1" dirty="0" smtClean="0">
                <a:effectLst/>
                <a:cs typeface="B Mitra" pitchFamily="2" charset="-78"/>
              </a:rPr>
            </a:br>
            <a:r>
              <a:rPr lang="fa-IR" sz="4000" b="1" dirty="0" smtClean="0">
                <a:effectLst/>
                <a:cs typeface="B Mitra" pitchFamily="2" charset="-78"/>
              </a:rPr>
              <a:t/>
            </a:r>
            <a:br>
              <a:rPr lang="fa-IR" sz="4000" b="1" dirty="0" smtClean="0">
                <a:effectLst/>
                <a:cs typeface="B Mitra" pitchFamily="2" charset="-78"/>
              </a:rPr>
            </a:br>
            <a:r>
              <a:rPr lang="fa-IR" sz="4000" b="1" dirty="0" smtClean="0">
                <a:solidFill>
                  <a:schemeClr val="tx1"/>
                </a:solidFill>
                <a:effectLst/>
                <a:cs typeface="B Mitra" pitchFamily="2" charset="-78"/>
              </a:rPr>
              <a:t>پاسخ های تغذیه ای - بهداشتی</a:t>
            </a:r>
            <a:br>
              <a:rPr lang="fa-IR" sz="4000" b="1" dirty="0" smtClean="0">
                <a:solidFill>
                  <a:schemeClr val="tx1"/>
                </a:solidFill>
                <a:effectLst/>
                <a:cs typeface="B Mitra" pitchFamily="2" charset="-78"/>
              </a:rPr>
            </a:br>
            <a:r>
              <a:rPr lang="fa-IR" sz="4000" b="1" dirty="0" smtClean="0">
                <a:solidFill>
                  <a:schemeClr val="tx1"/>
                </a:solidFill>
                <a:effectLst/>
                <a:cs typeface="B Mitra" pitchFamily="2" charset="-78"/>
              </a:rPr>
              <a:t/>
            </a:r>
            <a:br>
              <a:rPr lang="fa-IR" sz="4000" b="1" dirty="0" smtClean="0">
                <a:solidFill>
                  <a:schemeClr val="tx1"/>
                </a:solidFill>
                <a:effectLst/>
                <a:cs typeface="B Mitra" pitchFamily="2" charset="-78"/>
              </a:rPr>
            </a:br>
            <a:endParaRPr lang="en-US" sz="4000" b="1" dirty="0" smtClean="0">
              <a:solidFill>
                <a:schemeClr val="tx1"/>
              </a:solidFill>
              <a:effectLst/>
              <a:cs typeface="B Mitra" pitchFamily="2" charset="-78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229600" cy="4525963"/>
          </a:xfrm>
        </p:spPr>
        <p:txBody>
          <a:bodyPr/>
          <a:lstStyle/>
          <a:p>
            <a:pPr eaLnBrk="1" hangingPunct="1">
              <a:buClr>
                <a:srgbClr val="FFCC00"/>
              </a:buClr>
            </a:pPr>
            <a:r>
              <a:rPr lang="fa-IR" b="1" smtClean="0">
                <a:effectLst/>
                <a:cs typeface="B Mitra" pitchFamily="2" charset="-78"/>
              </a:rPr>
              <a:t>اهداف :</a:t>
            </a:r>
          </a:p>
          <a:p>
            <a:pPr eaLnBrk="1" hangingPunct="1">
              <a:buClr>
                <a:srgbClr val="FFCC00"/>
              </a:buClr>
              <a:buFontTx/>
              <a:buChar char="-"/>
            </a:pPr>
            <a:r>
              <a:rPr lang="fa-IR" smtClean="0">
                <a:effectLst/>
                <a:cs typeface="B Mitra" pitchFamily="2" charset="-78"/>
              </a:rPr>
              <a:t>ترویج تغذیه انحصاری با شیر مادر</a:t>
            </a:r>
          </a:p>
          <a:p>
            <a:pPr eaLnBrk="1" hangingPunct="1">
              <a:buClr>
                <a:srgbClr val="FFCC00"/>
              </a:buClr>
              <a:buFontTx/>
              <a:buChar char="-"/>
            </a:pPr>
            <a:r>
              <a:rPr lang="fa-IR" smtClean="0">
                <a:effectLst/>
                <a:cs typeface="B Mitra" pitchFamily="2" charset="-78"/>
              </a:rPr>
              <a:t>ارائه غذای کمکی مناسب و به موقع</a:t>
            </a:r>
          </a:p>
          <a:p>
            <a:pPr eaLnBrk="1" hangingPunct="1">
              <a:buClr>
                <a:srgbClr val="FFCC00"/>
              </a:buClr>
              <a:buFontTx/>
              <a:buChar char="-"/>
            </a:pPr>
            <a:r>
              <a:rPr lang="fa-IR" smtClean="0">
                <a:effectLst/>
                <a:cs typeface="B Mitra" pitchFamily="2" charset="-78"/>
              </a:rPr>
              <a:t>تداوم تغذیه با شیرمادر تا 2 سالگی</a:t>
            </a:r>
          </a:p>
          <a:p>
            <a:pPr eaLnBrk="1" hangingPunct="1">
              <a:buClr>
                <a:srgbClr val="FFCC00"/>
              </a:buClr>
              <a:buFontTx/>
              <a:buChar char="-"/>
            </a:pPr>
            <a:r>
              <a:rPr lang="fa-IR" smtClean="0">
                <a:effectLst/>
                <a:cs typeface="B Mitra" pitchFamily="2" charset="-78"/>
              </a:rPr>
              <a:t>اطمینان یافتن از دسترسی به خدمات بهداشتی به منظور پیشگیری؛ تشخیص و درمان بیماری ها</a:t>
            </a:r>
          </a:p>
          <a:p>
            <a:pPr eaLnBrk="1" hangingPunct="1">
              <a:buClr>
                <a:srgbClr val="FFCC00"/>
              </a:buClr>
              <a:buFontTx/>
              <a:buChar char="-"/>
            </a:pPr>
            <a:r>
              <a:rPr lang="fa-IR" smtClean="0">
                <a:effectLst/>
                <a:cs typeface="B Mitra" pitchFamily="2" charset="-78"/>
              </a:rPr>
              <a:t>اطمینان یافتن از دسترسی مردم به آب آشامیدنی سالم و.. </a:t>
            </a:r>
          </a:p>
          <a:p>
            <a:pPr eaLnBrk="1" hangingPunct="1">
              <a:buClr>
                <a:srgbClr val="FFCC00"/>
              </a:buClr>
              <a:buFontTx/>
              <a:buChar char="-"/>
            </a:pPr>
            <a:endParaRPr lang="en-US" smtClean="0">
              <a:effectLst/>
              <a:cs typeface="B Mitra" pitchFamily="2" charset="-78"/>
            </a:endParaRPr>
          </a:p>
        </p:txBody>
      </p:sp>
    </p:spTree>
  </p:cSld>
  <p:clrMapOvr>
    <a:masterClrMapping/>
  </p:clrMapOvr>
  <p:transition spd="med" advClick="0" advTm="5000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533400"/>
            <a:ext cx="8153400" cy="5364163"/>
          </a:xfrm>
        </p:spPr>
        <p:txBody>
          <a:bodyPr/>
          <a:lstStyle/>
          <a:p>
            <a:pPr eaLnBrk="1" hangingPunct="1">
              <a:buClr>
                <a:srgbClr val="FF6600"/>
              </a:buClr>
              <a:buFont typeface="Wingdings" pitchFamily="2" charset="2"/>
              <a:buChar char="v"/>
              <a:defRPr/>
            </a:pPr>
            <a:r>
              <a:rPr lang="fa-IR" sz="3600" b="1" smtClean="0">
                <a:effectLst/>
                <a:cs typeface="B Mitra" pitchFamily="2" charset="-78"/>
              </a:rPr>
              <a:t>برخی ازمداخلات عبارتند از:</a:t>
            </a:r>
          </a:p>
          <a:p>
            <a:pPr eaLnBrk="1" hangingPunct="1">
              <a:buClr>
                <a:srgbClr val="FF6600"/>
              </a:buClr>
              <a:buFont typeface="Wingdings" pitchFamily="2" charset="2"/>
              <a:buNone/>
              <a:defRPr/>
            </a:pPr>
            <a:endParaRPr lang="fa-IR" sz="3600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r>
              <a:rPr lang="fa-IR" b="1" smtClean="0">
                <a:effectLst/>
                <a:cs typeface="B Mitra" pitchFamily="2" charset="-78"/>
              </a:rPr>
              <a:t>مشاوره  تغذیه( شیردهی و تغذیه کودکان)</a:t>
            </a: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r>
              <a:rPr lang="fa-IR" b="1" smtClean="0">
                <a:effectLst/>
                <a:cs typeface="B Mitra" pitchFamily="2" charset="-78"/>
              </a:rPr>
              <a:t>توزیع همگانی غذا</a:t>
            </a: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r>
              <a:rPr lang="fa-IR" b="1" smtClean="0">
                <a:effectLst/>
                <a:cs typeface="B Mitra" pitchFamily="2" charset="-78"/>
              </a:rPr>
              <a:t>تغذیه تکمیلی</a:t>
            </a: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r>
              <a:rPr lang="fa-IR" b="1" smtClean="0"/>
              <a:t>مکمل یاری</a:t>
            </a: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r>
              <a:rPr lang="fa-IR" b="1" smtClean="0"/>
              <a:t>تغذیه درمانی</a:t>
            </a:r>
            <a:endParaRPr lang="fa-IR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endParaRPr lang="fa-IR" b="1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6600"/>
              </a:buClr>
              <a:buFontTx/>
              <a:buChar char="-"/>
              <a:defRPr/>
            </a:pPr>
            <a:endParaRPr lang="en-US" b="1" smtClean="0">
              <a:effectLst/>
              <a:cs typeface="B Mitra" pitchFamily="2" charset="-78"/>
            </a:endParaRP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153400" cy="4983163"/>
          </a:xfrm>
        </p:spPr>
        <p:txBody>
          <a:bodyPr/>
          <a:lstStyle/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4000" b="1" smtClean="0">
                <a:effectLst/>
                <a:cs typeface="B Mitra" pitchFamily="2" charset="-78"/>
              </a:rPr>
              <a:t>ایمن سازی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4000" b="1" smtClean="0">
                <a:effectLst/>
                <a:cs typeface="B Mitra" pitchFamily="2" charset="-78"/>
              </a:rPr>
              <a:t>پیشگیری و کنترل بیماری های قابل انتقال ( اسهال؛ پنومونی و..)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4000" b="1" smtClean="0">
                <a:effectLst/>
                <a:cs typeface="B Mitra" pitchFamily="2" charset="-78"/>
              </a:rPr>
              <a:t>تامین آب آشامیدنی سالم</a:t>
            </a:r>
          </a:p>
          <a:p>
            <a:pPr eaLnBrk="1" hangingPunct="1">
              <a:buClr>
                <a:srgbClr val="FF6600"/>
              </a:buClr>
              <a:buFontTx/>
              <a:buChar char="-"/>
            </a:pPr>
            <a:r>
              <a:rPr lang="fa-IR" sz="4000" b="1" smtClean="0">
                <a:effectLst/>
                <a:cs typeface="B Mitra" pitchFamily="2" charset="-78"/>
              </a:rPr>
              <a:t>تامین خدمات بهداشتی ضروری</a:t>
            </a:r>
          </a:p>
        </p:txBody>
      </p:sp>
    </p:spTree>
  </p:cSld>
  <p:clrMapOvr>
    <a:masterClrMapping/>
  </p:clrMapOvr>
  <p:transition spd="med" advClick="0" advTm="5000">
    <p:push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5410200" cy="1066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ar-SA" sz="3600" b="1" dirty="0" smtClean="0">
                <a:latin typeface="+mn-lt"/>
                <a:ea typeface="+mn-ea"/>
                <a:cs typeface="+mn-cs"/>
              </a:rPr>
              <a:t>منابع</a:t>
            </a:r>
            <a:r>
              <a:rPr lang="ar-SA" b="1" dirty="0" smtClean="0">
                <a:latin typeface="+mn-lt"/>
                <a:ea typeface="+mn-ea"/>
                <a:cs typeface="+mn-cs"/>
              </a:rPr>
              <a:t> </a:t>
            </a:r>
            <a:r>
              <a:rPr lang="en-US" dirty="0" smtClean="0">
                <a:latin typeface="+mn-lt"/>
                <a:ea typeface="+mn-ea"/>
                <a:cs typeface="+mn-cs"/>
              </a:rPr>
              <a:t/>
            </a:r>
            <a:br>
              <a:rPr lang="en-US" dirty="0" smtClean="0">
                <a:latin typeface="+mn-lt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638800"/>
          </a:xfrm>
        </p:spPr>
        <p:txBody>
          <a:bodyPr/>
          <a:lstStyle/>
          <a:p>
            <a:pPr algn="l">
              <a:buFont typeface="Wingdings" pitchFamily="2" charset="2"/>
              <a:buNone/>
              <a:defRPr/>
            </a:pPr>
            <a:r>
              <a:rPr lang="en-US" dirty="0" smtClean="0"/>
              <a:t>The Management of Nutrition in Major Emergencies</a:t>
            </a:r>
            <a:r>
              <a:rPr lang="ar-SA" dirty="0" smtClean="0"/>
              <a:t>- </a:t>
            </a:r>
            <a:r>
              <a:rPr lang="en-US" dirty="0" smtClean="0"/>
              <a:t>WHO</a:t>
            </a:r>
            <a:r>
              <a:rPr lang="ar-SA" b="1" dirty="0" smtClean="0"/>
              <a:t> 2000</a:t>
            </a:r>
            <a:r>
              <a:rPr lang="ar-SA" dirty="0" smtClean="0"/>
              <a:t>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ar-SA" dirty="0" smtClean="0"/>
              <a:t>مدیریت تغذیه در بحران - مترجم دبیرخانه امنیت غذا و تغذیه دانشگاه علوم پزشکی وخدمات بهداشتی درمانی آذربایجان شرقی بهار 1384 </a:t>
            </a: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ar-SA" dirty="0" smtClean="0"/>
              <a:t>كنسرسيوم بين المللي پناهندگان در ايران - منشور بشر دوستانه و حداقل استانداردهاي امداد رساني ویرایش 2004</a:t>
            </a: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ar-SA" dirty="0" smtClean="0"/>
              <a:t>مجموعه دستور عمل های مدیریت بحران در عرصه بهداشت و درمان در حوادث غیر مترقبه، سازمان بسیج جامعه پزشکی – پاییز 1385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kashe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5987" name="WordArt 3"/>
          <p:cNvSpPr>
            <a:spLocks noChangeArrowheads="1" noChangeShapeType="1" noTextEdit="1"/>
          </p:cNvSpPr>
          <p:nvPr/>
        </p:nvSpPr>
        <p:spPr bwMode="auto">
          <a:xfrm>
            <a:off x="228600" y="838200"/>
            <a:ext cx="5183188" cy="2940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0486"/>
              </a:avLst>
            </a:prstTxWarp>
            <a:scene3d>
              <a:camera prst="legacyPerspectiveTopLeft">
                <a:rot lat="0" lon="20519958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r>
              <a:rPr lang="fa-IR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06600"/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Arial"/>
                <a:cs typeface="Arial"/>
              </a:rPr>
              <a:t>با سپاس  از توجه  شما</a:t>
            </a:r>
          </a:p>
        </p:txBody>
      </p:sp>
      <p:sp>
        <p:nvSpPr>
          <p:cNvPr id="4" name="Content Placeholder 31"/>
          <p:cNvSpPr txBox="1">
            <a:spLocks/>
          </p:cNvSpPr>
          <p:nvPr/>
        </p:nvSpPr>
        <p:spPr>
          <a:xfrm>
            <a:off x="1066800" y="4495800"/>
            <a:ext cx="57150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E-mail: fs_697@yahoo.com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Office Tell: 021-66700276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25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98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0"/>
            <a:ext cx="7924800" cy="914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sz="4400" i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امدادهای تغذیه ای</a:t>
            </a:r>
            <a:r>
              <a:rPr lang="fa-IR" sz="3400" i="1" dirty="0" smtClean="0">
                <a:solidFill>
                  <a:schemeClr val="bg2"/>
                </a:solidFill>
              </a:rPr>
              <a:t/>
            </a:r>
            <a:br>
              <a:rPr lang="fa-IR" sz="3400" i="1" dirty="0" smtClean="0">
                <a:solidFill>
                  <a:schemeClr val="bg2"/>
                </a:solidFill>
              </a:rPr>
            </a:br>
            <a:endParaRPr lang="en-US" sz="3400" i="1" dirty="0" smtClean="0">
              <a:solidFill>
                <a:schemeClr val="bg2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8915400" cy="399891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cs typeface="B Nazanin" pitchFamily="2" charset="-78"/>
              </a:rPr>
              <a:t>الف)برنامه های تغذیه همگانی</a:t>
            </a:r>
            <a:r>
              <a:rPr lang="en-US" b="1" dirty="0" smtClean="0">
                <a:cs typeface="B Nazanin" pitchFamily="2" charset="-78"/>
              </a:rPr>
              <a:t>  </a:t>
            </a:r>
            <a:r>
              <a:rPr lang="en-US" sz="4400" dirty="0" smtClean="0">
                <a:latin typeface="Angsana New" pitchFamily="18" charset="-34"/>
                <a:cs typeface="B Nazanin" pitchFamily="2" charset="-78"/>
              </a:rPr>
              <a:t>General Food Distribution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4400" dirty="0" smtClean="0">
                <a:latin typeface="Angsana New" pitchFamily="18" charset="-34"/>
                <a:cs typeface="B Nazanin" pitchFamily="2" charset="-78"/>
              </a:rPr>
              <a:t>   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b="1" dirty="0" smtClean="0">
                <a:cs typeface="B Nazanin" pitchFamily="2" charset="-78"/>
              </a:rPr>
              <a:t>ب)برنامه های تغذیه انتخابی</a:t>
            </a:r>
            <a:r>
              <a:rPr lang="en-US" b="1" dirty="0" smtClean="0">
                <a:cs typeface="B Nazanin" pitchFamily="2" charset="-78"/>
              </a:rPr>
              <a:t>    </a:t>
            </a:r>
            <a:r>
              <a:rPr lang="en-US" sz="4400" dirty="0" smtClean="0">
                <a:latin typeface="Angsana New" pitchFamily="18" charset="-34"/>
                <a:cs typeface="B Nazanin" pitchFamily="2" charset="-78"/>
              </a:rPr>
              <a:t>Selective Feeding Programs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>
                <a:cs typeface="B Nazanin" pitchFamily="2" charset="-78"/>
              </a:rPr>
              <a:t> </a:t>
            </a:r>
            <a:endParaRPr lang="fa-IR" sz="2400" dirty="0" smtClean="0">
              <a:solidFill>
                <a:schemeClr val="hlink"/>
              </a:solidFill>
              <a:cs typeface="B Nazanin" pitchFamily="2" charset="-78"/>
            </a:endParaRPr>
          </a:p>
        </p:txBody>
      </p:sp>
      <p:pic>
        <p:nvPicPr>
          <p:cNvPr id="4" name="Picture 8" descr="20031231_BAM_BBC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3886200"/>
            <a:ext cx="4724400" cy="2395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838200"/>
            <a:ext cx="8077200" cy="23622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000" b="1" dirty="0" smtClean="0">
                <a:cs typeface="B Nazanin" pitchFamily="2" charset="-78"/>
              </a:rPr>
              <a:t/>
            </a:r>
            <a:br>
              <a:rPr lang="fa-IR" sz="4000" b="1" dirty="0" smtClean="0">
                <a:cs typeface="B Nazanin" pitchFamily="2" charset="-78"/>
              </a:rPr>
            </a:br>
            <a:r>
              <a:rPr lang="fa-IR" sz="3200" dirty="0" smtClean="0"/>
              <a:t> الف)برنامه های تغذیه همگانی</a:t>
            </a:r>
            <a:br>
              <a:rPr lang="fa-IR" sz="3200" dirty="0" smtClean="0"/>
            </a:br>
            <a:r>
              <a:rPr lang="fa-IR" sz="3200" dirty="0" smtClean="0">
                <a:solidFill>
                  <a:schemeClr val="tx1"/>
                </a:solidFill>
              </a:rPr>
              <a:t>توزیع سبدهای غذایی </a:t>
            </a:r>
            <a:r>
              <a:rPr lang="fa-IR" sz="32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تأمین کنند ه</a:t>
            </a:r>
            <a:br>
              <a:rPr lang="fa-IR" sz="32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 2100 کیلو کالری انرژی</a:t>
            </a:r>
            <a:br>
              <a:rPr lang="fa-IR" sz="32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latin typeface="Arial" pitchFamily="34" charset="0"/>
                <a:cs typeface="B Nazanin" pitchFamily="2" charset="-78"/>
              </a:rPr>
              <a:t>50 گرم پروتئین</a:t>
            </a:r>
            <a:endParaRPr lang="en-US" sz="4000" dirty="0" smtClean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276600"/>
            <a:ext cx="8610600" cy="2590800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endParaRPr lang="fa-IR" sz="29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buNone/>
            </a:pPr>
            <a:r>
              <a:rPr lang="fa-IR" sz="2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ب )برنامه های تغذیه انتخابی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fa-IR" dirty="0" smtClean="0">
                <a:cs typeface="B Nazanin" pitchFamily="2" charset="-78"/>
              </a:rPr>
              <a:t>تامین غذای اضافی برای </a:t>
            </a:r>
            <a:r>
              <a:rPr lang="fa-IR" dirty="0" smtClean="0">
                <a:solidFill>
                  <a:srgbClr val="C00000"/>
                </a:solidFill>
                <a:cs typeface="B Nazanin" pitchFamily="2" charset="-78"/>
              </a:rPr>
              <a:t>گروههای آسیب پذیر </a:t>
            </a:r>
            <a:r>
              <a:rPr lang="fa-IR" dirty="0" smtClean="0">
                <a:cs typeface="B Nazanin" pitchFamily="2" charset="-78"/>
              </a:rPr>
              <a:t>و آنهایی که نیاز به </a:t>
            </a:r>
            <a:r>
              <a:rPr lang="fa-IR" dirty="0" smtClean="0">
                <a:solidFill>
                  <a:srgbClr val="C00000"/>
                </a:solidFill>
                <a:cs typeface="B Nazanin" pitchFamily="2" charset="-78"/>
              </a:rPr>
              <a:t>بازتوانی تغذیه ای </a:t>
            </a:r>
            <a:r>
              <a:rPr lang="fa-IR" dirty="0" smtClean="0">
                <a:cs typeface="B Nazanin" pitchFamily="2" charset="-78"/>
              </a:rPr>
              <a:t>دارند .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ar-SA" sz="4000" b="1" dirty="0" smtClean="0">
                <a:solidFill>
                  <a:schemeClr val="tx1"/>
                </a:solidFill>
                <a:cs typeface="B Nazanin" pitchFamily="2" charset="-78"/>
              </a:rPr>
              <a:t>گروههاي آسيب پذير تغذيه اي در </a:t>
            </a:r>
            <a:r>
              <a:rPr lang="fa-IR" sz="4000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sz="4000" b="1" dirty="0" smtClean="0">
                <a:solidFill>
                  <a:schemeClr val="tx1"/>
                </a:solidFill>
                <a:cs typeface="B Nazanin" pitchFamily="2" charset="-78"/>
              </a:rPr>
              <a:t>بحرانها</a:t>
            </a:r>
            <a:r>
              <a:rPr lang="en-US" sz="4000" b="1" dirty="0" smtClean="0">
                <a:solidFill>
                  <a:schemeClr val="tx1"/>
                </a:solidFill>
                <a:cs typeface="B Nazanin" pitchFamily="2" charset="-78"/>
              </a:rPr>
              <a:t>: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8686800" cy="5410200"/>
          </a:xfrm>
        </p:spPr>
        <p:txBody>
          <a:bodyPr/>
          <a:lstStyle/>
          <a:p>
            <a:pPr eaLnBrk="1" hangingPunct="1">
              <a:buClr>
                <a:srgbClr val="FF6600"/>
              </a:buClr>
              <a:defRPr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effectLst/>
              <a:cs typeface="B Nazanin" pitchFamily="2" charset="-78"/>
            </a:endParaRPr>
          </a:p>
          <a:p>
            <a:pPr eaLnBrk="1" hangingPunct="1">
              <a:buClr>
                <a:srgbClr val="FF6600"/>
              </a:buClr>
              <a:defRPr/>
            </a:pPr>
            <a:endParaRPr lang="en-US" sz="2800" b="1" dirty="0" smtClean="0">
              <a:solidFill>
                <a:schemeClr val="accent1">
                  <a:lumMod val="75000"/>
                </a:schemeClr>
              </a:solidFill>
              <a:effectLst/>
              <a:cs typeface="B Nazanin" pitchFamily="2" charset="-78"/>
            </a:endParaRPr>
          </a:p>
          <a:p>
            <a:pPr eaLnBrk="1" hangingPunct="1">
              <a:buClr>
                <a:srgbClr val="FF6600"/>
              </a:buClr>
              <a:defRPr/>
            </a:pPr>
            <a:r>
              <a:rPr lang="fa-IR" sz="2800" b="1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آسیب پذیری فیزیولوژیکی</a:t>
            </a:r>
          </a:p>
          <a:p>
            <a:pPr eaLnBrk="1" hangingPunct="1">
              <a:buClr>
                <a:srgbClr val="FF6600"/>
              </a:buClr>
              <a:buNone/>
              <a:defRPr/>
            </a:pPr>
            <a:r>
              <a:rPr lang="fa-IR" sz="1600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 (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نوزادان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؛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كودكان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؛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كودكان سنين مدرسه و نوجوانان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؛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زنان باردار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،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شيرده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؛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سالمندان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 و</a:t>
            </a:r>
            <a:r>
              <a:rPr lang="ar-SA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 معلولين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)</a:t>
            </a:r>
          </a:p>
          <a:p>
            <a:pPr eaLnBrk="1" hangingPunct="1">
              <a:buClr>
                <a:srgbClr val="FF6600"/>
              </a:buClr>
              <a:defRPr/>
            </a:pPr>
            <a:r>
              <a:rPr lang="fa-IR" sz="3500" b="1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آسیب پذیری جغرافیایی</a:t>
            </a:r>
            <a:r>
              <a:rPr lang="fa-IR" sz="3500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 </a:t>
            </a:r>
          </a:p>
          <a:p>
            <a:pPr eaLnBrk="1" hangingPunct="1">
              <a:buClr>
                <a:srgbClr val="FF6600"/>
              </a:buClr>
              <a:buNone/>
              <a:defRPr/>
            </a:pP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مناطق در معرض خشکسالی ؛ مستعد سیل یا جنگ</a:t>
            </a:r>
          </a:p>
          <a:p>
            <a:pPr eaLnBrk="1" hangingPunct="1">
              <a:buClr>
                <a:srgbClr val="FF6600"/>
              </a:buClr>
              <a:defRPr/>
            </a:pPr>
            <a:r>
              <a:rPr lang="fa-IR" sz="3500" b="1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آوارگان و پناهندگان</a:t>
            </a:r>
          </a:p>
          <a:p>
            <a:pPr eaLnBrk="1" hangingPunct="1">
              <a:buClr>
                <a:srgbClr val="FF6600"/>
              </a:buClr>
              <a:buNone/>
              <a:defRPr/>
            </a:pP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effectLst/>
                <a:cs typeface="B Nazanin" pitchFamily="2" charset="-78"/>
              </a:rPr>
              <a:t>فقر؛ ناامنی اقتصادی؛ ناامنی غذایی و...</a:t>
            </a:r>
            <a:endParaRPr lang="fa-IR" sz="3500" dirty="0" smtClean="0">
              <a:solidFill>
                <a:schemeClr val="accent1">
                  <a:lumMod val="75000"/>
                </a:schemeClr>
              </a:solidFill>
              <a:effectLst/>
              <a:cs typeface="B Nazanin" pitchFamily="2" charset="-78"/>
            </a:endParaRPr>
          </a:p>
          <a:p>
            <a:pPr eaLnBrk="1" hangingPunct="1">
              <a:buClr>
                <a:srgbClr val="FF6600"/>
              </a:buClr>
              <a:defRPr/>
            </a:pPr>
            <a:endParaRPr lang="en-US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endParaRPr>
          </a:p>
        </p:txBody>
      </p:sp>
      <p:pic>
        <p:nvPicPr>
          <p:cNvPr id="6148" name="Picture 4" descr="vulnerab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24400"/>
            <a:ext cx="240890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228600"/>
            <a:ext cx="7086600" cy="914400"/>
          </a:xfrm>
        </p:spPr>
        <p:txBody>
          <a:bodyPr anchor="b" anchorCtr="0"/>
          <a:lstStyle/>
          <a:p>
            <a:pPr algn="r" eaLnBrk="1" hangingPunct="1">
              <a:defRPr/>
            </a:pPr>
            <a:r>
              <a:rPr lang="fa-IR" sz="4800" b="1" smtClean="0">
                <a:solidFill>
                  <a:schemeClr val="tx1"/>
                </a:solidFill>
                <a:cs typeface="B Mitra" pitchFamily="2" charset="-78"/>
              </a:rPr>
              <a:t>دلایل آسيب پذيري فیزیولوژیکی</a:t>
            </a:r>
            <a:endParaRPr lang="en-US" sz="4800" b="1" smtClean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52600"/>
            <a:ext cx="8305800" cy="4876800"/>
          </a:xfrm>
        </p:spPr>
        <p:txBody>
          <a:bodyPr/>
          <a:lstStyle/>
          <a:p>
            <a:pPr eaLnBrk="1" hangingPunct="1">
              <a:buClr>
                <a:srgbClr val="FFFF66"/>
              </a:buClr>
              <a:defRPr/>
            </a:pPr>
            <a:r>
              <a:rPr lang="fa-IR" b="1" dirty="0" smtClean="0">
                <a:solidFill>
                  <a:srgbClr val="FF6600"/>
                </a:solidFill>
                <a:cs typeface="B Mitra" pitchFamily="2" charset="-78"/>
              </a:rPr>
              <a:t>نوزادان وکودکان</a:t>
            </a:r>
            <a:r>
              <a:rPr lang="fa-IR" dirty="0" smtClean="0">
                <a:cs typeface="B Mitra" pitchFamily="2" charset="-78"/>
              </a:rPr>
              <a:t>: رشد سريع و نیاز تغذیه ای نسبتا بالا؛ استعداد ویژه به سوء تغذیه</a:t>
            </a:r>
          </a:p>
          <a:p>
            <a:pPr eaLnBrk="1" hangingPunct="1">
              <a:buClr>
                <a:srgbClr val="FFFF66"/>
              </a:buClr>
              <a:defRPr/>
            </a:pPr>
            <a:r>
              <a:rPr lang="fa-IR" b="1" dirty="0" smtClean="0">
                <a:solidFill>
                  <a:srgbClr val="FF6600"/>
                </a:solidFill>
                <a:cs typeface="B Mitra" pitchFamily="2" charset="-78"/>
              </a:rPr>
              <a:t>نوجوانان</a:t>
            </a:r>
            <a:r>
              <a:rPr lang="fa-IR" b="1" dirty="0" smtClean="0">
                <a:cs typeface="B Mitra" pitchFamily="2" charset="-78"/>
              </a:rPr>
              <a:t>:</a:t>
            </a:r>
            <a:r>
              <a:rPr lang="fa-IR" dirty="0" smtClean="0">
                <a:cs typeface="B Mitra" pitchFamily="2" charset="-78"/>
              </a:rPr>
              <a:t> به ویژه دختران به دليل جهش رشد دوران بلوغ</a:t>
            </a:r>
          </a:p>
          <a:p>
            <a:pPr eaLnBrk="1" hangingPunct="1">
              <a:buClr>
                <a:srgbClr val="FFFF66"/>
              </a:buClr>
              <a:defRPr/>
            </a:pPr>
            <a:r>
              <a:rPr lang="fa-IR" b="1" dirty="0" smtClean="0">
                <a:solidFill>
                  <a:srgbClr val="FF6600"/>
                </a:solidFill>
                <a:cs typeface="B Mitra" pitchFamily="2" charset="-78"/>
              </a:rPr>
              <a:t>زنان باردار و شیرده</a:t>
            </a:r>
            <a:r>
              <a:rPr lang="fa-IR" b="1" dirty="0" smtClean="0">
                <a:cs typeface="B Mitra" pitchFamily="2" charset="-78"/>
              </a:rPr>
              <a:t>:</a:t>
            </a:r>
            <a:r>
              <a:rPr lang="fa-IR" dirty="0" smtClean="0">
                <a:cs typeface="B Mitra" pitchFamily="2" charset="-78"/>
              </a:rPr>
              <a:t> به دليل رشد سريع جنين؛ شیردادن و افزایش نیازهای تغذیه ای در این دوران</a:t>
            </a:r>
          </a:p>
          <a:p>
            <a:pPr eaLnBrk="1" hangingPunct="1">
              <a:buClr>
                <a:srgbClr val="FFFF66"/>
              </a:buClr>
              <a:defRPr/>
            </a:pPr>
            <a:r>
              <a:rPr lang="fa-IR" b="1" dirty="0" smtClean="0">
                <a:solidFill>
                  <a:srgbClr val="FF6600"/>
                </a:solidFill>
                <a:cs typeface="B Mitra" pitchFamily="2" charset="-78"/>
              </a:rPr>
              <a:t>سالمندان و معلولین</a:t>
            </a:r>
            <a:r>
              <a:rPr lang="fa-IR" b="1" dirty="0" smtClean="0">
                <a:cs typeface="B Mitra" pitchFamily="2" charset="-78"/>
              </a:rPr>
              <a:t>:</a:t>
            </a:r>
            <a:r>
              <a:rPr lang="fa-IR" dirty="0" smtClean="0">
                <a:cs typeface="B Mitra" pitchFamily="2" charset="-78"/>
              </a:rPr>
              <a:t> تامین نشدن  </a:t>
            </a:r>
            <a:r>
              <a:rPr lang="fa-IR" dirty="0" smtClean="0">
                <a:cs typeface="B Mitra" pitchFamily="2" charset="-78"/>
              </a:rPr>
              <a:t>نیازهای  </a:t>
            </a:r>
            <a:r>
              <a:rPr lang="fa-IR" dirty="0" smtClean="0">
                <a:cs typeface="B Mitra" pitchFamily="2" charset="-78"/>
              </a:rPr>
              <a:t>تغذيه اي آنان توسط جیره غذایی؛ کاهش اشتها ؛ مشکلات بلع و..</a:t>
            </a:r>
            <a:endParaRPr lang="en-US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457200"/>
            <a:ext cx="7391400" cy="1325563"/>
          </a:xfrm>
        </p:spPr>
        <p:txBody>
          <a:bodyPr anchor="b" anchorCtr="0"/>
          <a:lstStyle/>
          <a:p>
            <a:pPr eaLnBrk="1" hangingPunct="1">
              <a:defRPr/>
            </a:pPr>
            <a:r>
              <a:rPr lang="fa-IR" b="1" smtClean="0">
                <a:solidFill>
                  <a:schemeClr val="tx1"/>
                </a:solidFill>
                <a:cs typeface="B Mitra" pitchFamily="2" charset="-78"/>
              </a:rPr>
              <a:t>تاثیر بحران ها  در دوران  بارداري </a:t>
            </a:r>
            <a:r>
              <a:rPr lang="ar-SA" sz="4000" b="1" smtClean="0">
                <a:solidFill>
                  <a:schemeClr val="tx1"/>
                </a:solidFill>
                <a:cs typeface="B Mitra" pitchFamily="2" charset="-78"/>
              </a:rPr>
              <a:t/>
            </a:r>
            <a:br>
              <a:rPr lang="ar-SA" sz="4000" b="1" smtClean="0">
                <a:solidFill>
                  <a:schemeClr val="tx1"/>
                </a:solidFill>
                <a:cs typeface="B Mitra" pitchFamily="2" charset="-78"/>
              </a:rPr>
            </a:br>
            <a:endParaRPr lang="en-US" sz="4000" b="1" smtClean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pPr eaLnBrk="1" hangingPunct="1">
              <a:buSzPct val="115000"/>
              <a:buFont typeface="Wingdings" pitchFamily="2" charset="2"/>
              <a:buNone/>
              <a:defRPr/>
            </a:pPr>
            <a:r>
              <a:rPr lang="fa-IR" sz="3500" b="1" i="1" dirty="0" smtClean="0">
                <a:solidFill>
                  <a:srgbClr val="FF0000"/>
                </a:solidFill>
                <a:cs typeface="B Mitra" pitchFamily="2" charset="-78"/>
              </a:rPr>
              <a:t>سوء تغذيه جنين وتولد نوزاد با وزن2500 گرم یا كمتر </a:t>
            </a:r>
          </a:p>
          <a:p>
            <a:pPr eaLnBrk="1" hangingPunct="1">
              <a:buSzPct val="115000"/>
              <a:buFont typeface="Wingdings" pitchFamily="2" charset="2"/>
              <a:buNone/>
              <a:defRPr/>
            </a:pPr>
            <a:r>
              <a:rPr lang="fa-IR" b="1" dirty="0" smtClean="0">
                <a:effectLst/>
                <a:cs typeface="B Mitra" pitchFamily="2" charset="-78"/>
              </a:rPr>
              <a:t>توصیه ها: </a:t>
            </a:r>
          </a:p>
          <a:p>
            <a:pPr eaLnBrk="1" hangingPunct="1">
              <a:buClr>
                <a:srgbClr val="FFFF66"/>
              </a:buClr>
              <a:buSzPct val="115000"/>
              <a:defRPr/>
            </a:pPr>
            <a:r>
              <a:rPr lang="ar-SA" dirty="0" smtClean="0">
                <a:effectLst/>
                <a:cs typeface="B Mitra" pitchFamily="2" charset="-78"/>
              </a:rPr>
              <a:t>استفاده از تغذيه تكميلي در صورت ناكافي بودن جيره غذايي</a:t>
            </a:r>
            <a:endParaRPr lang="en-US" dirty="0" smtClean="0">
              <a:effectLst/>
              <a:cs typeface="B Mitra" pitchFamily="2" charset="-78"/>
            </a:endParaRPr>
          </a:p>
          <a:p>
            <a:pPr eaLnBrk="1" hangingPunct="1">
              <a:buClr>
                <a:srgbClr val="FFFF66"/>
              </a:buClr>
              <a:buSzPct val="115000"/>
              <a:defRPr/>
            </a:pPr>
            <a:r>
              <a:rPr lang="ar-SA" dirty="0" smtClean="0">
                <a:effectLst/>
                <a:cs typeface="B Mitra" pitchFamily="2" charset="-78"/>
              </a:rPr>
              <a:t>تامين برخي از ريز مغذيهاي </a:t>
            </a:r>
            <a:r>
              <a:rPr lang="fa-IR" dirty="0" smtClean="0">
                <a:effectLst/>
                <a:cs typeface="B Mitra" pitchFamily="2" charset="-78"/>
              </a:rPr>
              <a:t>به صورت مکمل (</a:t>
            </a:r>
            <a:r>
              <a:rPr lang="ar-SA" dirty="0" smtClean="0">
                <a:effectLst/>
                <a:cs typeface="B Mitra" pitchFamily="2" charset="-78"/>
              </a:rPr>
              <a:t>آهن</a:t>
            </a:r>
            <a:r>
              <a:rPr lang="fa-IR" dirty="0" smtClean="0">
                <a:effectLst/>
                <a:cs typeface="B Mitra" pitchFamily="2" charset="-78"/>
              </a:rPr>
              <a:t> </a:t>
            </a:r>
            <a:r>
              <a:rPr lang="ar-SA" dirty="0" smtClean="0">
                <a:effectLst/>
                <a:cs typeface="B Mitra" pitchFamily="2" charset="-78"/>
              </a:rPr>
              <a:t> و اسيد فوليك</a:t>
            </a:r>
            <a:r>
              <a:rPr lang="fa-IR" dirty="0" smtClean="0">
                <a:effectLst/>
                <a:cs typeface="B Mitra" pitchFamily="2" charset="-78"/>
              </a:rPr>
              <a:t> )</a:t>
            </a:r>
          </a:p>
          <a:p>
            <a:pPr eaLnBrk="1" hangingPunct="1">
              <a:buClr>
                <a:srgbClr val="FFFF66"/>
              </a:buClr>
              <a:buSzPct val="115000"/>
              <a:defRPr/>
            </a:pPr>
            <a:r>
              <a:rPr lang="fa-IR" b="1" dirty="0" smtClean="0">
                <a:solidFill>
                  <a:srgbClr val="FF6600"/>
                </a:solidFill>
                <a:effectLst/>
                <a:cs typeface="B Mitra" pitchFamily="2" charset="-78"/>
              </a:rPr>
              <a:t>ویژگی های مکمل غذایی</a:t>
            </a:r>
          </a:p>
          <a:p>
            <a:pPr eaLnBrk="1" hangingPunct="1">
              <a:buClr>
                <a:srgbClr val="FFFF66"/>
              </a:buClr>
              <a:buSzPct val="115000"/>
              <a:defRPr/>
            </a:pPr>
            <a:r>
              <a:rPr lang="fa-IR" dirty="0" smtClean="0">
                <a:effectLst/>
                <a:cs typeface="B Mitra" pitchFamily="2" charset="-78"/>
              </a:rPr>
              <a:t>تامین </a:t>
            </a:r>
            <a:r>
              <a:rPr lang="fa-IR" b="1" dirty="0" smtClean="0">
                <a:solidFill>
                  <a:srgbClr val="FF0000"/>
                </a:solidFill>
                <a:effectLst/>
                <a:cs typeface="B Mitra" pitchFamily="2" charset="-78"/>
              </a:rPr>
              <a:t>10-12%</a:t>
            </a:r>
            <a:r>
              <a:rPr lang="fa-IR" dirty="0" smtClean="0">
                <a:solidFill>
                  <a:srgbClr val="FF0000"/>
                </a:solidFill>
                <a:effectLst/>
                <a:cs typeface="B Mitra" pitchFamily="2" charset="-78"/>
              </a:rPr>
              <a:t> </a:t>
            </a:r>
            <a:r>
              <a:rPr lang="fa-IR" dirty="0" smtClean="0">
                <a:effectLst/>
                <a:cs typeface="B Mitra" pitchFamily="2" charset="-78"/>
              </a:rPr>
              <a:t>انرژی موردنیاز از پروتئین وتامین </a:t>
            </a:r>
            <a:r>
              <a:rPr lang="fa-IR" b="1" dirty="0" smtClean="0">
                <a:solidFill>
                  <a:srgbClr val="FF0000"/>
                </a:solidFill>
                <a:effectLst/>
                <a:cs typeface="B Mitra" pitchFamily="2" charset="-78"/>
              </a:rPr>
              <a:t>25-20%</a:t>
            </a:r>
            <a:r>
              <a:rPr lang="fa-IR" dirty="0" smtClean="0">
                <a:solidFill>
                  <a:srgbClr val="FF0000"/>
                </a:solidFill>
                <a:effectLst/>
                <a:cs typeface="B Mitra" pitchFamily="2" charset="-78"/>
              </a:rPr>
              <a:t> </a:t>
            </a:r>
            <a:r>
              <a:rPr lang="fa-IR" dirty="0" smtClean="0">
                <a:effectLst/>
                <a:cs typeface="B Mitra" pitchFamily="2" charset="-78"/>
              </a:rPr>
              <a:t>انرژی موردنیاز از چربی  - تامین</a:t>
            </a:r>
            <a:r>
              <a:rPr lang="fa-IR" b="1" dirty="0" smtClean="0">
                <a:solidFill>
                  <a:srgbClr val="FF0000"/>
                </a:solidFill>
                <a:effectLst/>
                <a:cs typeface="B Mitra" pitchFamily="2" charset="-78"/>
              </a:rPr>
              <a:t>3/2</a:t>
            </a:r>
            <a:r>
              <a:rPr lang="fa-IR" dirty="0" smtClean="0">
                <a:effectLst/>
                <a:cs typeface="B Mitra" pitchFamily="2" charset="-78"/>
              </a:rPr>
              <a:t> ریز مغذی های ضروری</a:t>
            </a:r>
            <a:endParaRPr lang="en-US" dirty="0" smtClean="0">
              <a:effectLst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779</TotalTime>
  <Words>1919</Words>
  <Application>Microsoft Office PowerPoint</Application>
  <PresentationFormat>On-screen Show (4:3)</PresentationFormat>
  <Paragraphs>384</Paragraphs>
  <Slides>46</Slides>
  <Notes>4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Urban</vt:lpstr>
      <vt:lpstr>Clip</vt:lpstr>
      <vt:lpstr>Microsoft ClipArt Gallery</vt:lpstr>
      <vt:lpstr>Slide 1</vt:lpstr>
      <vt:lpstr>Slide 2</vt:lpstr>
      <vt:lpstr>فاکتورهای تاثیر گذاردربرنامه های کمک غذایی </vt:lpstr>
      <vt:lpstr>ملزومات برنامه ریزی و اجرا  </vt:lpstr>
      <vt:lpstr>امدادهای تغذیه ای </vt:lpstr>
      <vt:lpstr>  الف)برنامه های تغذیه همگانی توزیع سبدهای غذایی تأمین کنند ه  2100 کیلو کالری انرژی 50 گرم پروتئین</vt:lpstr>
      <vt:lpstr>گروههاي آسيب پذير تغذيه اي در  بحرانها:</vt:lpstr>
      <vt:lpstr>دلایل آسيب پذيري فیزیولوژیکی</vt:lpstr>
      <vt:lpstr>تاثیر بحران ها  در دوران  بارداري  </vt:lpstr>
      <vt:lpstr>تغذیه مادران شیرده</vt:lpstr>
      <vt:lpstr> برنامه های تغذیه انتخابی Selective Feeding Program  </vt:lpstr>
      <vt:lpstr>معيارهاي پذيرش برنامه تغذیه انتخابی  </vt:lpstr>
      <vt:lpstr> برنامه ریزی دربرنامه تغذیه تکمیلی </vt:lpstr>
      <vt:lpstr>انواع برنامه های تغذیه تکمیلی</vt:lpstr>
      <vt:lpstr>مزایا و معایب تغذیه تکمیلی خشک و آماده</vt:lpstr>
      <vt:lpstr>برنامه تغذیه درمانی</vt:lpstr>
      <vt:lpstr>تغذیه درمانی</vt:lpstr>
      <vt:lpstr>ادامه .....</vt:lpstr>
      <vt:lpstr>روش های عمومی برای تغذیه درمانی </vt:lpstr>
      <vt:lpstr>ادامه.....</vt:lpstr>
      <vt:lpstr>Slide 21</vt:lpstr>
      <vt:lpstr>Slide 22</vt:lpstr>
      <vt:lpstr>سوء تغذیه حاد ( لاغری) شدید</vt:lpstr>
      <vt:lpstr>درمان کودکان مبتلا به سوء تغذیه حاد شدید در منزل</vt:lpstr>
      <vt:lpstr>Ingredients  </vt:lpstr>
      <vt:lpstr>Slide 26</vt:lpstr>
      <vt:lpstr>Local production-RUTF Malawi and Ethiopia </vt:lpstr>
      <vt:lpstr>تصمیم گیری برای اجرای برنامه غذایی</vt:lpstr>
      <vt:lpstr>ادامه:</vt:lpstr>
      <vt:lpstr>Slide 30</vt:lpstr>
      <vt:lpstr>Types Of Feeding Programmed</vt:lpstr>
      <vt:lpstr>   كمبودهاي شايع تغذيه اي در بحران</vt:lpstr>
      <vt:lpstr>راهکار برای پاسخ به کمبود ریز مغذیها</vt:lpstr>
      <vt:lpstr>Slide 34</vt:lpstr>
      <vt:lpstr>پايش سبد غذايي Food Basket Monitoring</vt:lpstr>
      <vt:lpstr>ارزشیابی</vt:lpstr>
      <vt:lpstr>ارزيابي اقتصاد غذايي خانوار</vt:lpstr>
      <vt:lpstr>تعيين وضعيت امنيت غذايي و معيشتي خانوار</vt:lpstr>
      <vt:lpstr>پاسخ های مناسب در بحران ها</vt:lpstr>
      <vt:lpstr>پاسخ های غیرتغذیه ای</vt:lpstr>
      <vt:lpstr>Slide 41</vt:lpstr>
      <vt:lpstr>  پاسخ های تغذیه ای - بهداشتی  </vt:lpstr>
      <vt:lpstr>Slide 43</vt:lpstr>
      <vt:lpstr>Slide 44</vt:lpstr>
      <vt:lpstr>منابع  </vt:lpstr>
      <vt:lpstr>Slide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Farzaneh</dc:creator>
  <cp:lastModifiedBy>Farzaneh</cp:lastModifiedBy>
  <cp:revision>160</cp:revision>
  <dcterms:created xsi:type="dcterms:W3CDTF">2006-08-16T00:00:00Z</dcterms:created>
  <dcterms:modified xsi:type="dcterms:W3CDTF">2010-01-08T18:20:25Z</dcterms:modified>
</cp:coreProperties>
</file>