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2" r:id="rId1"/>
    <p:sldMasterId id="2147484025" r:id="rId2"/>
  </p:sldMasterIdLst>
  <p:notesMasterIdLst>
    <p:notesMasterId r:id="rId37"/>
  </p:notesMasterIdLst>
  <p:sldIdLst>
    <p:sldId id="367" r:id="rId3"/>
    <p:sldId id="257" r:id="rId4"/>
    <p:sldId id="393" r:id="rId5"/>
    <p:sldId id="394" r:id="rId6"/>
    <p:sldId id="395" r:id="rId7"/>
    <p:sldId id="397" r:id="rId8"/>
    <p:sldId id="400" r:id="rId9"/>
    <p:sldId id="398" r:id="rId10"/>
    <p:sldId id="401" r:id="rId11"/>
    <p:sldId id="404" r:id="rId12"/>
    <p:sldId id="371" r:id="rId13"/>
    <p:sldId id="372" r:id="rId14"/>
    <p:sldId id="412" r:id="rId15"/>
    <p:sldId id="413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414" r:id="rId31"/>
    <p:sldId id="387" r:id="rId32"/>
    <p:sldId id="391" r:id="rId33"/>
    <p:sldId id="392" r:id="rId34"/>
    <p:sldId id="388" r:id="rId35"/>
    <p:sldId id="389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26755" autoAdjust="0"/>
    <p:restoredTop sz="66500" autoAdjust="0"/>
  </p:normalViewPr>
  <p:slideViewPr>
    <p:cSldViewPr>
      <p:cViewPr varScale="1">
        <p:scale>
          <a:sx n="71" d="100"/>
          <a:sy n="71" d="100"/>
        </p:scale>
        <p:origin x="-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971C9E4-ACB3-4D2E-B6E9-5C0AB6EA1B7F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44D23FF-9E2F-4A47-9F86-757DBEC515E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9A1748-64F5-4EFB-BFD6-8433E597CFE8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a-I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82DC31-4A31-4D08-B451-53F681912C29}" type="slidenum">
              <a:rPr lang="ar-SA" smtClean="0"/>
              <a:pPr/>
              <a:t>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3DCBA4-AE32-47DE-A966-79C27EDB202B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alt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4F0404-AF93-4A98-8FF8-DEE4A4DBB4C5}" type="slidenum">
              <a:rPr lang="es-E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s-E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440BA-9A6E-4101-AD7F-8ABB620013FA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2  Nazanin" pitchFamily="2" charset="-78"/>
              </a:defRPr>
            </a:lvl1pPr>
            <a:lvl2pPr>
              <a:defRPr>
                <a:cs typeface="2  Nazanin" pitchFamily="2" charset="-78"/>
              </a:defRPr>
            </a:lvl2pPr>
            <a:lvl3pPr>
              <a:defRPr>
                <a:cs typeface="2  Nazanin" pitchFamily="2" charset="-78"/>
              </a:defRPr>
            </a:lvl3pPr>
            <a:lvl4pPr>
              <a:defRPr>
                <a:cs typeface="2  Nazanin" pitchFamily="2" charset="-78"/>
              </a:defRPr>
            </a:lvl4pPr>
            <a:lvl5pPr>
              <a:defRPr>
                <a:cs typeface="2  Nazanin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cs typeface="2  Nazanin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8686800" y="4267200"/>
            <a:ext cx="430887" cy="2590800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F. Sadeghi GhotbAbadi</a:t>
            </a:r>
            <a:endParaRPr lang="fa-IR" sz="16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2  Nazanin" pitchFamily="2" charset="-78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38DF2-0EF0-477E-9105-6FB3449CC166}" type="datetimeFigureOut">
              <a:rPr lang="fa-IR" smtClean="0"/>
              <a:pPr/>
              <a:t>1431/01/24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EAFE3-C19A-44A1-8341-9B544DF10819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ransition spd="med">
    <p:wipe dir="r"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6_besm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2286000"/>
            <a:ext cx="223043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761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93038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ضرور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ت </a:t>
            </a:r>
            <a:r>
              <a:rPr lang="ar-SA" sz="28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ارزيابي وضع تغذيه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:</a:t>
            </a:r>
            <a:br>
              <a:rPr lang="en-US" sz="28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</a:br>
            <a:endParaRPr lang="en-US" sz="2800" b="1" dirty="0" smtClean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382000" cy="4876800"/>
          </a:xfrm>
        </p:spPr>
        <p:txBody>
          <a:bodyPr>
            <a:normAutofit fontScale="92500" lnSpcReduction="10000"/>
          </a:bodyPr>
          <a:lstStyle/>
          <a:p>
            <a:pPr algn="just" rtl="1" eaLnBrk="1" hangingPunct="1">
              <a:lnSpc>
                <a:spcPct val="90000"/>
              </a:lnSpc>
            </a:pPr>
            <a:r>
              <a:rPr lang="ar-SA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ارزيابي سريع اوليه:</a:t>
            </a:r>
            <a:endParaRPr lang="en-US" sz="2500" b="1" dirty="0" smtClean="0">
              <a:solidFill>
                <a:schemeClr val="tx2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None/>
            </a:pPr>
            <a:endParaRPr lang="fa-IR" sz="2800" dirty="0" smtClean="0">
              <a:solidFill>
                <a:srgbClr val="FFFF00"/>
              </a:solidFill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None/>
            </a:pPr>
            <a:r>
              <a:rPr lang="ar-SA" sz="2400" dirty="0" smtClean="0">
                <a:cs typeface="B Nazanin" pitchFamily="2" charset="-78"/>
              </a:rPr>
              <a:t>برنامه‌ريزي كمك‌هاي غذايي و تعيين طبيعت مشكلات خاص تغذيه‌اي</a:t>
            </a:r>
          </a:p>
          <a:p>
            <a:pPr algn="just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ar-SA" sz="2400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</a:pPr>
            <a:endParaRPr lang="ar-SA" sz="2400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</a:pPr>
            <a:r>
              <a:rPr lang="ar-SA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غربالگري فردي: </a:t>
            </a:r>
            <a:endParaRPr lang="fa-IR" sz="2500" b="1" dirty="0" smtClean="0">
              <a:solidFill>
                <a:schemeClr val="tx2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>
              <a:lnSpc>
                <a:spcPct val="90000"/>
              </a:lnSpc>
              <a:buNone/>
            </a:pPr>
            <a:r>
              <a:rPr lang="ar-SA" sz="2400" dirty="0" smtClean="0">
                <a:cs typeface="B Nazanin" pitchFamily="2" charset="-78"/>
              </a:rPr>
              <a:t>شناسايي افراد</a:t>
            </a:r>
            <a:r>
              <a:rPr lang="fa-IR" sz="2400" dirty="0" smtClean="0"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نياز</a:t>
            </a:r>
            <a:r>
              <a:rPr lang="fa-IR" sz="2400" dirty="0" smtClean="0">
                <a:cs typeface="B Nazanin" pitchFamily="2" charset="-78"/>
              </a:rPr>
              <a:t>مند</a:t>
            </a:r>
            <a:r>
              <a:rPr lang="ar-SA" sz="2400" dirty="0" smtClean="0">
                <a:cs typeface="B Nazanin" pitchFamily="2" charset="-78"/>
              </a:rPr>
              <a:t> به كمك‌هاي خاص</a:t>
            </a:r>
          </a:p>
          <a:p>
            <a:pPr algn="just" rtl="1" eaLnBrk="1" hangingPunct="1">
              <a:lnSpc>
                <a:spcPct val="90000"/>
              </a:lnSpc>
            </a:pPr>
            <a:endParaRPr lang="ar-SA" sz="2400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</a:pPr>
            <a:r>
              <a:rPr lang="ar-SA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پايش وضع تغذيه جامعه:</a:t>
            </a:r>
            <a:endParaRPr lang="fa-IR" sz="2500" b="1" dirty="0" smtClean="0">
              <a:solidFill>
                <a:schemeClr val="tx2">
                  <a:lumMod val="75000"/>
                </a:schemeClr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None/>
            </a:pPr>
            <a:r>
              <a:rPr lang="ar-SA" sz="2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Nazanin" pitchFamily="2" charset="-78"/>
              </a:rPr>
              <a:t> </a:t>
            </a:r>
            <a:r>
              <a:rPr lang="ar-SA" sz="2400" dirty="0" smtClean="0">
                <a:cs typeface="B Nazanin" pitchFamily="2" charset="-78"/>
              </a:rPr>
              <a:t>فرآيند پايش تغييرات وضعيت تغذيه‌اي جامعه آسيب ديده و گروه‌هاي مختلف جامعه در طول زمان </a:t>
            </a:r>
            <a:endParaRPr lang="en-US" sz="2400" dirty="0" smtClean="0">
              <a:cs typeface="B Nazanin" pitchFamily="2" charset="-78"/>
            </a:endParaRPr>
          </a:p>
          <a:p>
            <a:pPr algn="just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 smtClean="0"/>
              <a:t> </a:t>
            </a:r>
            <a:endParaRPr lang="en-US" sz="2800" dirty="0" smtClean="0"/>
          </a:p>
        </p:txBody>
      </p:sp>
      <p:graphicFrame>
        <p:nvGraphicFramePr>
          <p:cNvPr id="137218" name="Object 1"/>
          <p:cNvGraphicFramePr>
            <a:graphicFrameLocks/>
          </p:cNvGraphicFramePr>
          <p:nvPr/>
        </p:nvGraphicFramePr>
        <p:xfrm>
          <a:off x="228600" y="304800"/>
          <a:ext cx="2362200" cy="2743200"/>
        </p:xfrm>
        <a:graphic>
          <a:graphicData uri="http://schemas.openxmlformats.org/presentationml/2006/ole">
            <p:oleObj spid="_x0000_s137218" name="Microsoft ClipArt Gallery" r:id="rId3" imgW="4044600" imgH="3350880" progId="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981200"/>
            <a:ext cx="8229600" cy="4419600"/>
          </a:xfrm>
        </p:spPr>
        <p:txBody>
          <a:bodyPr>
            <a:normAutofit/>
          </a:bodyPr>
          <a:lstStyle/>
          <a:p>
            <a:pPr marL="365760" indent="-256032" algn="r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2800" b="1" dirty="0" smtClean="0">
              <a:solidFill>
                <a:srgbClr val="FF0000"/>
              </a:solidFill>
            </a:endParaRPr>
          </a:p>
          <a:p>
            <a:pPr marL="365760" indent="-256032" algn="ctr" rtl="1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2800" b="1" dirty="0" smtClean="0">
                <a:solidFill>
                  <a:srgbClr val="FF0000"/>
                </a:solidFill>
              </a:rPr>
              <a:t>هدف :</a:t>
            </a:r>
            <a:r>
              <a:rPr lang="ar-SA" sz="2800" b="1" dirty="0" smtClean="0">
                <a:solidFill>
                  <a:schemeClr val="bg2">
                    <a:lumMod val="10000"/>
                  </a:schemeClr>
                </a:solidFill>
                <a:cs typeface="+mj-cs"/>
              </a:rPr>
              <a:t>ارزیابی وضعیت تغذیه در جمعیت</a:t>
            </a:r>
            <a:endParaRPr lang="fa-IR" sz="2800" b="1" dirty="0" smtClean="0">
              <a:solidFill>
                <a:schemeClr val="bg2">
                  <a:lumMod val="10000"/>
                </a:schemeClr>
              </a:solidFill>
              <a:cs typeface="+mj-cs"/>
            </a:endParaRPr>
          </a:p>
          <a:p>
            <a:pPr marL="365760" indent="-256032" algn="ctr" rt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b="1" dirty="0" smtClean="0">
              <a:solidFill>
                <a:schemeClr val="bg2">
                  <a:lumMod val="10000"/>
                </a:schemeClr>
              </a:solidFill>
              <a:cs typeface="+mj-cs"/>
            </a:endParaRPr>
          </a:p>
          <a:p>
            <a:pPr marL="365760" indent="-256032" algn="justLow" rt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ar-SA" sz="2800" b="1" dirty="0" smtClean="0">
                <a:solidFill>
                  <a:schemeClr val="bg2">
                    <a:lumMod val="10000"/>
                  </a:schemeClr>
                </a:solidFill>
                <a:cs typeface="+mj-cs"/>
              </a:rPr>
              <a:t>الف) بررسی سریع اولیه</a:t>
            </a:r>
            <a:endParaRPr lang="fa-IR" sz="2800" b="1" dirty="0" smtClean="0">
              <a:solidFill>
                <a:schemeClr val="bg2">
                  <a:lumMod val="10000"/>
                </a:schemeClr>
              </a:solidFill>
              <a:cs typeface="+mj-cs"/>
            </a:endParaRPr>
          </a:p>
          <a:p>
            <a:pPr marL="365760" indent="-256032" algn="justLow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  <a:cs typeface="+mj-cs"/>
            </a:endParaRPr>
          </a:p>
          <a:p>
            <a:pPr marL="365760" indent="-256032" algn="justLow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  <a:cs typeface="+mj-cs"/>
            </a:endParaRPr>
          </a:p>
          <a:p>
            <a:pPr marL="365760" indent="-256032" algn="justLow" rt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ar-SA" sz="2800" b="1" dirty="0" smtClean="0">
                <a:solidFill>
                  <a:schemeClr val="bg2">
                    <a:lumMod val="10000"/>
                  </a:schemeClr>
                </a:solidFill>
                <a:cs typeface="+mj-cs"/>
              </a:rPr>
              <a:t>ب) غربالگر</a:t>
            </a:r>
            <a:r>
              <a:rPr lang="fa-IR" sz="2800" b="1" dirty="0" smtClean="0">
                <a:solidFill>
                  <a:schemeClr val="bg2">
                    <a:lumMod val="10000"/>
                  </a:schemeClr>
                </a:solidFill>
                <a:cs typeface="+mj-cs"/>
              </a:rPr>
              <a:t>ی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65760" indent="-256032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65760" indent="-256032" algn="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fa-IR" sz="2800" b="1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153400" cy="1295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4000" dirty="0" smtClean="0"/>
              <a:t>روش هاي ارزيابي وضعيت حادثه ديده گان </a:t>
            </a:r>
            <a:br>
              <a:rPr lang="ar-SA" sz="4000" dirty="0" smtClean="0"/>
            </a:br>
            <a:endParaRPr lang="en-US" sz="4000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357313"/>
            <a:ext cx="7467600" cy="4891087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endParaRPr lang="en-US" dirty="0" smtClean="0"/>
          </a:p>
          <a:p>
            <a:pPr algn="r" eaLnBrk="1" hangingPunct="1">
              <a:buFont typeface="Wingdings 3" pitchFamily="18" charset="2"/>
              <a:buNone/>
            </a:pPr>
            <a:r>
              <a:rPr lang="ar-SA" dirty="0" smtClean="0">
                <a:cs typeface="+mj-cs"/>
              </a:rPr>
              <a:t>کـــودکان زیر </a:t>
            </a:r>
            <a:r>
              <a:rPr lang="en-US" dirty="0" smtClean="0">
                <a:cs typeface="+mj-cs"/>
              </a:rPr>
              <a:t>5</a:t>
            </a:r>
            <a:r>
              <a:rPr lang="ar-SA" dirty="0" smtClean="0">
                <a:cs typeface="+mj-cs"/>
              </a:rPr>
              <a:t>سال</a:t>
            </a:r>
            <a:endParaRPr lang="fa-IR" dirty="0" smtClean="0">
              <a:cs typeface="+mj-cs"/>
            </a:endParaRPr>
          </a:p>
          <a:p>
            <a:pPr>
              <a:buNone/>
            </a:pPr>
            <a:r>
              <a:rPr lang="en-US" dirty="0" smtClean="0">
                <a:solidFill>
                  <a:srgbClr val="FF3300"/>
                </a:solidFill>
                <a:cs typeface="+mj-cs"/>
              </a:rPr>
              <a:t>6 / 59 )</a:t>
            </a:r>
            <a:r>
              <a:rPr lang="fa-IR" dirty="0" smtClean="0">
                <a:cs typeface="+mj-cs"/>
              </a:rPr>
              <a:t>ماهه</a:t>
            </a:r>
            <a:r>
              <a:rPr lang="ar-SA" dirty="0" smtClean="0">
                <a:cs typeface="+mj-cs"/>
              </a:rPr>
              <a:t>)</a:t>
            </a:r>
            <a:r>
              <a:rPr lang="fa-IR" dirty="0" smtClean="0">
                <a:cs typeface="+mj-cs"/>
              </a:rPr>
              <a:t>یا </a:t>
            </a:r>
            <a:r>
              <a:rPr lang="en-US" i="1" dirty="0" smtClean="0">
                <a:cs typeface="+mj-cs"/>
              </a:rPr>
              <a:t>65 </a:t>
            </a:r>
            <a:r>
              <a:rPr lang="en-US" dirty="0" smtClean="0">
                <a:cs typeface="+mj-cs"/>
              </a:rPr>
              <a:t>to 110 cm)</a:t>
            </a:r>
            <a:r>
              <a:rPr lang="fa-IR" dirty="0" smtClean="0">
                <a:solidFill>
                  <a:srgbClr val="FF3300"/>
                </a:solidFill>
                <a:cs typeface="+mj-cs"/>
              </a:rPr>
              <a:t>)</a:t>
            </a:r>
            <a:endParaRPr lang="en-US" dirty="0" smtClean="0">
              <a:solidFill>
                <a:srgbClr val="FF3300"/>
              </a:solidFill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دلایل:</a:t>
            </a:r>
            <a:endParaRPr lang="en-US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u="sng" dirty="0" smtClean="0">
                <a:solidFill>
                  <a:srgbClr val="FF0000"/>
                </a:solidFill>
                <a:cs typeface="+mj-cs"/>
              </a:rPr>
              <a:t>حساس </a:t>
            </a:r>
            <a:r>
              <a:rPr lang="ar-SA" u="sng" dirty="0" smtClean="0">
                <a:solidFill>
                  <a:srgbClr val="FF0000"/>
                </a:solidFill>
                <a:cs typeface="+mj-cs"/>
              </a:rPr>
              <a:t>در زمینه فشارها و عدم تعادل تغذیه ای</a:t>
            </a:r>
            <a:endParaRPr lang="fa-IR" u="sng" dirty="0" smtClean="0">
              <a:solidFill>
                <a:srgbClr val="FF0000"/>
              </a:solidFill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endParaRPr lang="en-US" dirty="0" smtClean="0">
              <a:cs typeface="+mj-cs"/>
            </a:endParaRPr>
          </a:p>
          <a:p>
            <a:pPr algn="r" rtl="1" eaLnBrk="1" hangingPunct="1">
              <a:buFont typeface="Wingdings 3" pitchFamily="18" charset="2"/>
              <a:buNone/>
            </a:pPr>
            <a:r>
              <a:rPr lang="ar-SA" dirty="0" smtClean="0">
                <a:solidFill>
                  <a:srgbClr val="FF0000"/>
                </a:solidFill>
                <a:cs typeface="+mj-cs"/>
              </a:rPr>
              <a:t>شاخص ها</a:t>
            </a:r>
            <a:r>
              <a:rPr lang="fa-IR" dirty="0" smtClean="0">
                <a:solidFill>
                  <a:srgbClr val="FF0000"/>
                </a:solidFill>
                <a:cs typeface="+mj-cs"/>
              </a:rPr>
              <a:t>:</a:t>
            </a:r>
          </a:p>
          <a:p>
            <a:pPr algn="r" rtl="1" eaLnBrk="1" hangingPunct="1"/>
            <a:r>
              <a:rPr lang="ar-SA" dirty="0" smtClean="0">
                <a:cs typeface="+mj-cs"/>
              </a:rPr>
              <a:t> آنتروپومتریک </a:t>
            </a:r>
            <a:r>
              <a:rPr lang="fa-IR" dirty="0" smtClean="0">
                <a:cs typeface="+mj-cs"/>
              </a:rPr>
              <a:t>(</a:t>
            </a:r>
            <a:r>
              <a:rPr lang="ar-SA" dirty="0" smtClean="0">
                <a:cs typeface="+mj-cs"/>
              </a:rPr>
              <a:t>وزن، قد و دور بــازو </a:t>
            </a:r>
            <a:r>
              <a:rPr lang="fa-IR" dirty="0" smtClean="0">
                <a:cs typeface="+mj-cs"/>
              </a:rPr>
              <a:t>) </a:t>
            </a:r>
            <a:endParaRPr lang="en-US" dirty="0" smtClean="0">
              <a:cs typeface="+mj-cs"/>
            </a:endParaRPr>
          </a:p>
          <a:p>
            <a:pPr algn="r" rtl="1" eaLnBrk="1" hangingPunct="1"/>
            <a:endParaRPr lang="en-US" dirty="0" smtClean="0">
              <a:cs typeface="+mj-cs"/>
            </a:endParaRPr>
          </a:p>
          <a:p>
            <a:pPr algn="r" rtl="1" eaLnBrk="1" hangingPunct="1"/>
            <a:r>
              <a:rPr lang="ar-SA" dirty="0" smtClean="0">
                <a:cs typeface="+mj-cs"/>
              </a:rPr>
              <a:t>مشاهدات بالینی</a:t>
            </a: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endParaRPr lang="en-US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+mj-cs"/>
              </a:rPr>
              <a:t>گروه هدف در ارزیابی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4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SA" sz="2800" b="1" dirty="0" smtClean="0">
                <a:cs typeface="B Nazanin" pitchFamily="2" charset="-78"/>
              </a:rPr>
              <a:t>پيرامون دور بازو</a:t>
            </a:r>
            <a:r>
              <a:rPr lang="ar-SA" sz="2800" b="1" dirty="0" smtClean="0">
                <a:solidFill>
                  <a:srgbClr val="FFFF00"/>
                </a:solidFill>
                <a:cs typeface="B Nazanin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cs typeface="B Nazanin" pitchFamily="2" charset="-78"/>
              </a:rPr>
              <a:t>اندازه مناسب براي </a:t>
            </a:r>
            <a:r>
              <a:rPr lang="ar-SA" sz="2800" b="1" dirty="0" smtClean="0">
                <a:cs typeface="B Nazanin" pitchFamily="2" charset="-78"/>
              </a:rPr>
              <a:t>غربالگري سريع</a:t>
            </a:r>
            <a:r>
              <a:rPr lang="ar-SA" sz="2800" b="1" dirty="0" smtClean="0">
                <a:solidFill>
                  <a:srgbClr val="FFFF00"/>
                </a:solidFill>
                <a:cs typeface="B Nazanin" pitchFamily="2" charset="-78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cs typeface="B Nazanin" pitchFamily="2" charset="-78"/>
              </a:rPr>
              <a:t>و تعيين نياز براي ارزيابي جامع بعدي است. </a:t>
            </a:r>
          </a:p>
          <a:p>
            <a:pPr algn="just"/>
            <a:endParaRPr lang="ar-SA" sz="2800" b="1" dirty="0" smtClean="0">
              <a:solidFill>
                <a:srgbClr val="FFFF00"/>
              </a:solidFill>
              <a:cs typeface="B Nazanin" pitchFamily="2" charset="-78"/>
            </a:endParaRPr>
          </a:p>
          <a:p>
            <a:pPr algn="just"/>
            <a:endParaRPr lang="ar-SA" sz="2800" b="1" dirty="0" smtClean="0">
              <a:solidFill>
                <a:srgbClr val="FFFF00"/>
              </a:solidFill>
              <a:cs typeface="B Nazanin" pitchFamily="2" charset="-78"/>
            </a:endParaRPr>
          </a:p>
          <a:p>
            <a:pPr algn="just"/>
            <a:r>
              <a:rPr lang="ar-SA" sz="2800" b="1" dirty="0" smtClean="0">
                <a:cs typeface="B Nazanin" pitchFamily="2" charset="-78"/>
              </a:rPr>
              <a:t>اما در بررسي‌هاي تعيين شيوع سوء تغذيه، </a:t>
            </a:r>
            <a:r>
              <a:rPr lang="ar-SA" sz="2800" b="1" dirty="0" smtClean="0">
                <a:solidFill>
                  <a:srgbClr val="C00000"/>
                </a:solidFill>
                <a:cs typeface="B Nazanin" pitchFamily="2" charset="-78"/>
              </a:rPr>
              <a:t>نمايه وزن براي قد كاربرد دارد.</a:t>
            </a:r>
            <a:endParaRPr lang="en-US" sz="2800" b="1" dirty="0" smtClean="0">
              <a:solidFill>
                <a:srgbClr val="C00000"/>
              </a:solidFill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+mj-cs"/>
              </a:rPr>
              <a:t>انتخاب شاخص مناسب درارزیابی ها</a:t>
            </a:r>
            <a:endParaRPr lang="fa-IR" sz="4000" dirty="0">
              <a:cs typeface="+mj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kumimoji="1" lang="ar-SA" altLang="zh-TW" b="1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كودكان 59-6 ماهه</a:t>
            </a:r>
          </a:p>
          <a:p>
            <a:r>
              <a:rPr kumimoji="1" lang="en-US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</a:t>
            </a:r>
          </a:p>
          <a:p>
            <a:r>
              <a:rPr kumimoji="1" lang="en-US" altLang="zh-TW" sz="2800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 </a:t>
            </a:r>
            <a:r>
              <a:rPr kumimoji="1" lang="ar-SA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كمتر از 135 ميلي‌متر</a:t>
            </a:r>
            <a:r>
              <a:rPr kumimoji="1" lang="ar-SA" altLang="zh-TW" sz="2800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:  </a:t>
            </a:r>
            <a:r>
              <a:rPr kumimoji="1" lang="ar-SA" altLang="zh-TW" sz="2800" b="1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در معرض خطر</a:t>
            </a:r>
          </a:p>
          <a:p>
            <a:r>
              <a:rPr kumimoji="1" lang="ar-SA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 كمتر از 125 ميلي‌متر</a:t>
            </a:r>
            <a:r>
              <a:rPr kumimoji="1" lang="ar-SA" altLang="zh-TW" sz="2800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:  </a:t>
            </a:r>
            <a:r>
              <a:rPr kumimoji="1" lang="ar-SA" altLang="zh-TW" sz="2800" b="1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سوء تغذيه</a:t>
            </a:r>
          </a:p>
          <a:p>
            <a:r>
              <a:rPr kumimoji="1" lang="ar-SA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 بين 124-110 ميلي‌متر</a:t>
            </a:r>
            <a:r>
              <a:rPr kumimoji="1" lang="ar-SA" altLang="zh-TW" sz="2800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:  </a:t>
            </a:r>
            <a:r>
              <a:rPr kumimoji="1" lang="ar-SA" altLang="zh-TW" sz="2800" b="1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سوءتغذيه متوسط</a:t>
            </a:r>
          </a:p>
          <a:p>
            <a:r>
              <a:rPr kumimoji="1" lang="ar-SA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 كمتر از 110 ميلي‌مت</a:t>
            </a:r>
            <a:r>
              <a:rPr kumimoji="1" lang="fa-IR" altLang="zh-TW" sz="2800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ر</a:t>
            </a:r>
            <a:r>
              <a:rPr kumimoji="1" lang="ar-SA" altLang="zh-TW" sz="2800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:  </a:t>
            </a:r>
            <a:r>
              <a:rPr kumimoji="1" lang="ar-SA" altLang="zh-TW" sz="2800" b="1" dirty="0" smtClean="0">
                <a:solidFill>
                  <a:srgbClr val="C00000"/>
                </a:solidFill>
                <a:latin typeface="Times New Roman" pitchFamily="18" charset="0"/>
                <a:ea typeface="PMingLiU" pitchFamily="18" charset="-120"/>
                <a:cs typeface="B Nazanin" pitchFamily="2" charset="-78"/>
              </a:rPr>
              <a:t>سوء تغذيه شديد</a:t>
            </a:r>
          </a:p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ar-SA" altLang="zh-TW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تفسير</a:t>
            </a:r>
            <a:r>
              <a:rPr kumimoji="1" lang="fa-IR" altLang="zh-TW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اندازه </a:t>
            </a:r>
            <a:r>
              <a:rPr kumimoji="1" lang="ar-SA" altLang="zh-TW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دور بازو </a:t>
            </a:r>
            <a:r>
              <a:rPr kumimoji="1" lang="fa-IR" altLang="zh-TW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</a:t>
            </a:r>
            <a:r>
              <a:rPr kumimoji="1" lang="ar-SA" altLang="zh-TW" dirty="0" smtClean="0">
                <a:latin typeface="Times New Roman" pitchFamily="18" charset="0"/>
                <a:ea typeface="PMingLiU" pitchFamily="18" charset="-120"/>
                <a:cs typeface="B Nazanin" pitchFamily="2" charset="-78"/>
              </a:rPr>
              <a:t> </a:t>
            </a:r>
            <a:endParaRPr lang="fa-I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762000" y="1571625"/>
            <a:ext cx="7924800" cy="49053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rtl="1" eaLnBrk="1" hangingPunct="1">
              <a:buFont typeface="Wingdings" pitchFamily="2" charset="2"/>
              <a:buNone/>
            </a:pPr>
            <a:r>
              <a:rPr lang="fa-IR" b="1" dirty="0" smtClean="0">
                <a:solidFill>
                  <a:srgbClr val="FF0000"/>
                </a:solidFill>
                <a:cs typeface="+mj-cs"/>
              </a:rPr>
              <a:t>هدف :</a:t>
            </a:r>
            <a:r>
              <a:rPr lang="ar-SA" b="1" dirty="0" smtClean="0">
                <a:cs typeface="+mj-cs"/>
              </a:rPr>
              <a:t>برنامه ریزی برای مداخله های ضروری در جمعیت</a:t>
            </a:r>
            <a:endParaRPr lang="fa-IR" b="1" dirty="0" smtClean="0">
              <a:cs typeface="+mj-cs"/>
            </a:endParaRPr>
          </a:p>
          <a:p>
            <a:pPr algn="ctr" rtl="1" eaLnBrk="1" hangingPunct="1">
              <a:buFont typeface="Wingdings" pitchFamily="2" charset="2"/>
              <a:buNone/>
            </a:pPr>
            <a:endParaRPr lang="en-US" b="1" dirty="0" smtClean="0">
              <a:cs typeface="+mj-cs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fa-IR" b="1" dirty="0" smtClean="0">
                <a:solidFill>
                  <a:srgbClr val="FF0000"/>
                </a:solidFill>
                <a:cs typeface="+mj-cs"/>
              </a:rPr>
              <a:t>زمان </a:t>
            </a:r>
            <a:r>
              <a:rPr lang="fa-IR" dirty="0" smtClean="0">
                <a:cs typeface="+mj-cs"/>
              </a:rPr>
              <a:t>:</a:t>
            </a:r>
            <a:r>
              <a:rPr lang="ar-SA" dirty="0" smtClean="0">
                <a:cs typeface="+mj-cs"/>
              </a:rPr>
              <a:t>اولين فرصت پس از حادثه </a:t>
            </a:r>
            <a:endParaRPr lang="fa-IR" dirty="0" smtClean="0">
              <a:cs typeface="+mj-cs"/>
            </a:endParaRPr>
          </a:p>
          <a:p>
            <a:pPr rtl="1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rtl="1" eaLnBrk="1" hangingPunct="1">
              <a:buFont typeface="Wingdings 3" pitchFamily="18" charset="2"/>
              <a:buNone/>
            </a:pPr>
            <a:r>
              <a:rPr lang="fa-IR" b="1" dirty="0" smtClean="0">
                <a:solidFill>
                  <a:srgbClr val="FF0000"/>
                </a:solidFill>
                <a:cs typeface="+mj-cs"/>
              </a:rPr>
              <a:t>پیشنهاد</a:t>
            </a:r>
            <a:r>
              <a:rPr lang="fa-IR" dirty="0" smtClean="0">
                <a:cs typeface="+mj-cs"/>
              </a:rPr>
              <a:t> :تکمیل </a:t>
            </a:r>
            <a:r>
              <a:rPr lang="ar-SA" dirty="0" smtClean="0">
                <a:cs typeface="+mj-cs"/>
              </a:rPr>
              <a:t>فرم شماره 2</a:t>
            </a:r>
            <a:endParaRPr lang="fa-IR" dirty="0" smtClean="0">
              <a:cs typeface="+mj-cs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ar-SA" b="1" dirty="0" smtClean="0"/>
              <a:t>	</a:t>
            </a:r>
            <a:endParaRPr lang="fa-IR" b="1" dirty="0" smtClean="0"/>
          </a:p>
          <a:p>
            <a:pPr eaLnBrk="1" hangingPunct="1"/>
            <a:endParaRPr lang="fa-IR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371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dirty="0" smtClean="0">
                <a:cs typeface="+mj-cs"/>
              </a:rPr>
              <a:t>بررسی سریع اولیه</a:t>
            </a:r>
            <a:r>
              <a:rPr lang="fa-IR" dirty="0" smtClean="0">
                <a:cs typeface="+mj-cs"/>
              </a:rPr>
              <a:t/>
            </a:r>
            <a:br>
              <a:rPr lang="fa-IR" dirty="0" smtClean="0">
                <a:cs typeface="+mj-cs"/>
              </a:rPr>
            </a:br>
            <a:endParaRPr lang="fa-IR" dirty="0" smtClean="0">
              <a:cs typeface="+mj-cs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895600"/>
            <a:ext cx="3297237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534400" cy="5029200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ar-SA" sz="2800" b="1" dirty="0" smtClean="0">
                <a:cs typeface="+mj-cs"/>
              </a:rPr>
              <a:t>الف) تصادفي </a:t>
            </a:r>
            <a:endParaRPr lang="fa-IR" sz="2800" b="1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ar-SA" sz="2800" dirty="0" smtClean="0">
                <a:solidFill>
                  <a:srgbClr val="FF3300"/>
                </a:solidFill>
                <a:cs typeface="+mj-cs"/>
              </a:rPr>
              <a:t>تصادفی منظم 450</a:t>
            </a:r>
            <a:r>
              <a:rPr lang="ar-SA" sz="2800" dirty="0" smtClean="0">
                <a:cs typeface="+mj-cs"/>
              </a:rPr>
              <a:t> کودک </a:t>
            </a:r>
            <a:r>
              <a:rPr lang="fa-IR" sz="2800" dirty="0" smtClean="0">
                <a:cs typeface="+mj-cs"/>
              </a:rPr>
              <a:t>در</a:t>
            </a:r>
            <a:r>
              <a:rPr lang="ar-SA" sz="2800" dirty="0" smtClean="0">
                <a:cs typeface="+mj-cs"/>
              </a:rPr>
              <a:t>خانوارها </a:t>
            </a:r>
            <a:r>
              <a:rPr lang="fa-IR" sz="2800" dirty="0" smtClean="0">
                <a:cs typeface="+mj-cs"/>
              </a:rPr>
              <a:t>یی با جمعیت </a:t>
            </a:r>
            <a:r>
              <a:rPr lang="ar-SA" sz="2800" dirty="0" smtClean="0">
                <a:cs typeface="+mj-cs"/>
              </a:rPr>
              <a:t>کمتراز 10000 </a:t>
            </a:r>
            <a:r>
              <a:rPr lang="fa-IR" sz="2800" dirty="0" smtClean="0">
                <a:cs typeface="+mj-cs"/>
              </a:rPr>
              <a:t>ن</a:t>
            </a:r>
            <a:r>
              <a:rPr lang="ar-SA" sz="2800" dirty="0" smtClean="0">
                <a:cs typeface="+mj-cs"/>
              </a:rPr>
              <a:t>فر</a:t>
            </a:r>
            <a:endParaRPr lang="fa-IR" sz="28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ar-SA" sz="2800" dirty="0" smtClean="0">
                <a:cs typeface="+mj-cs"/>
              </a:rPr>
              <a:t>جمعیت های کوچکتر (3000-2000 نفر) بررسی</a:t>
            </a:r>
            <a:r>
              <a:rPr lang="fa-IR" sz="2800" dirty="0" smtClean="0">
                <a:cs typeface="+mj-cs"/>
              </a:rPr>
              <a:t> </a:t>
            </a:r>
            <a:r>
              <a:rPr lang="ar-SA" sz="2800" dirty="0" smtClean="0">
                <a:solidFill>
                  <a:srgbClr val="FF3300"/>
                </a:solidFill>
                <a:cs typeface="+mj-cs"/>
              </a:rPr>
              <a:t>تمام </a:t>
            </a:r>
            <a:r>
              <a:rPr lang="fa-IR" sz="2800" dirty="0" smtClean="0">
                <a:solidFill>
                  <a:srgbClr val="FF3300"/>
                </a:solidFill>
                <a:cs typeface="+mj-cs"/>
              </a:rPr>
              <a:t>کودکان</a:t>
            </a:r>
          </a:p>
          <a:p>
            <a:pPr algn="r" eaLnBrk="1" hangingPunct="1">
              <a:buFont typeface="Wingdings 3" pitchFamily="18" charset="2"/>
              <a:buNone/>
            </a:pPr>
            <a:endParaRPr lang="ar-SA" sz="2800" b="1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ar-SA" sz="2800" b="1" dirty="0" smtClean="0">
                <a:cs typeface="+mj-cs"/>
              </a:rPr>
              <a:t>ب) خوشه اي:</a:t>
            </a:r>
            <a:endParaRPr lang="ar-SA" sz="28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dirty="0" smtClean="0">
                <a:cs typeface="+mj-cs"/>
              </a:rPr>
              <a:t>در</a:t>
            </a:r>
            <a:r>
              <a:rPr lang="ar-SA" sz="2800" dirty="0" smtClean="0">
                <a:cs typeface="+mj-cs"/>
              </a:rPr>
              <a:t> نمونه گیری خوشه ای </a:t>
            </a:r>
            <a:r>
              <a:rPr lang="ar-SA" sz="2800" dirty="0" smtClean="0">
                <a:solidFill>
                  <a:srgbClr val="FF3300"/>
                </a:solidFill>
                <a:cs typeface="+mj-cs"/>
              </a:rPr>
              <a:t>30 خوشه</a:t>
            </a:r>
            <a:r>
              <a:rPr lang="ar-SA" sz="2800" dirty="0" smtClean="0">
                <a:cs typeface="+mj-cs"/>
              </a:rPr>
              <a:t> و هر خوشه شامل </a:t>
            </a:r>
            <a:r>
              <a:rPr lang="ar-SA" sz="2800" dirty="0" smtClean="0">
                <a:solidFill>
                  <a:srgbClr val="FF3300"/>
                </a:solidFill>
                <a:cs typeface="+mj-cs"/>
              </a:rPr>
              <a:t>30 کودک</a:t>
            </a:r>
            <a:r>
              <a:rPr lang="ar-SA" sz="2800" dirty="0" smtClean="0">
                <a:cs typeface="+mj-cs"/>
              </a:rPr>
              <a:t> است یعنی 900 کودک براي جمعيت هاي بالاتر از 10000 نفر</a:t>
            </a:r>
            <a:endParaRPr lang="en-US" sz="2800" dirty="0" smtClean="0">
              <a:cs typeface="+mj-cs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077200" cy="1219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400" dirty="0" smtClean="0">
                <a:solidFill>
                  <a:schemeClr val="tx2">
                    <a:lumMod val="75000"/>
                  </a:schemeClr>
                </a:solidFill>
              </a:rPr>
              <a:t>حجم</a:t>
            </a:r>
            <a:r>
              <a:rPr lang="ar-SA" sz="4400" dirty="0" smtClean="0">
                <a:solidFill>
                  <a:schemeClr val="tx2">
                    <a:lumMod val="75000"/>
                  </a:schemeClr>
                </a:solidFill>
              </a:rPr>
              <a:t> نمونه </a:t>
            </a:r>
            <a:r>
              <a:rPr lang="ar-SA" sz="4400" dirty="0" smtClean="0"/>
              <a:t/>
            </a:r>
            <a:br>
              <a:rPr lang="ar-SA" sz="4400" dirty="0" smtClean="0"/>
            </a:br>
            <a:endParaRPr lang="en-US" sz="4400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138"/>
            <a:ext cx="8001000" cy="5019675"/>
          </a:xfrm>
        </p:spPr>
        <p:txBody>
          <a:bodyPr>
            <a:normAutofit lnSpcReduction="10000"/>
          </a:bodyPr>
          <a:lstStyle/>
          <a:p>
            <a:pPr marL="566737" indent="-457200" algn="r" rtl="1" eaLnBrk="1" hangingPunct="1">
              <a:buClr>
                <a:srgbClr val="C00000"/>
              </a:buClr>
              <a:buFont typeface="Wingdings 3" pitchFamily="18" charset="2"/>
              <a:buNone/>
              <a:defRPr/>
            </a:pPr>
            <a:r>
              <a:rPr lang="fa-IR" sz="2400" dirty="0" smtClean="0">
                <a:cs typeface="+mj-cs"/>
              </a:rPr>
              <a:t>تهیه </a:t>
            </a:r>
            <a:r>
              <a:rPr lang="ar-SA" sz="2400" dirty="0" smtClean="0">
                <a:cs typeface="+mj-cs"/>
              </a:rPr>
              <a:t> فهرست از ناحیه مورد بررسی با کل جمعیت </a:t>
            </a:r>
            <a:endParaRPr lang="fa-IR" sz="2400" dirty="0" smtClean="0">
              <a:cs typeface="+mj-cs"/>
            </a:endParaRPr>
          </a:p>
          <a:p>
            <a:pPr marL="566737" indent="-457200" algn="r" rtl="1" eaLnBrk="1" hangingPunct="1">
              <a:buClr>
                <a:srgbClr val="C00000"/>
              </a:buClr>
              <a:buFont typeface="Wingdings 3" pitchFamily="18" charset="2"/>
              <a:buNone/>
              <a:defRPr/>
            </a:pPr>
            <a:r>
              <a:rPr lang="ar-SA" sz="2400" dirty="0" smtClean="0">
                <a:cs typeface="+mj-cs"/>
              </a:rPr>
              <a:t>فاصله نمونه </a:t>
            </a:r>
            <a:endParaRPr lang="fa-IR" sz="2400" dirty="0" smtClean="0">
              <a:cs typeface="+mj-cs"/>
            </a:endParaRPr>
          </a:p>
          <a:p>
            <a:pPr marL="566737" indent="-457200" algn="r" rtl="1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cs typeface="+mj-cs"/>
              </a:rPr>
              <a:t>تقسیم کل جمعیت به تعداد خوشه های مورد نیاز (30 خوشه) </a:t>
            </a:r>
            <a:endParaRPr lang="fa-IR" sz="2400" dirty="0" smtClean="0">
              <a:cs typeface="+mj-cs"/>
            </a:endParaRPr>
          </a:p>
          <a:p>
            <a:pPr marL="566737" indent="-457200" algn="r" rtl="1" eaLnBrk="1" hangingPunct="1">
              <a:buFont typeface="+mj-lt"/>
              <a:buAutoNum type="arabicPeriod"/>
              <a:defRPr/>
            </a:pPr>
            <a:endParaRPr lang="en-US" sz="2400" dirty="0" smtClean="0">
              <a:cs typeface="+mj-cs"/>
            </a:endParaRPr>
          </a:p>
          <a:p>
            <a:pPr marL="566737" indent="-457200" algn="r" rtl="1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cs typeface="+mj-cs"/>
              </a:rPr>
              <a:t>مثلا" اگر جمعیت </a:t>
            </a:r>
            <a:r>
              <a:rPr lang="ar-SA" sz="2400" dirty="0" smtClean="0">
                <a:solidFill>
                  <a:srgbClr val="FF0000"/>
                </a:solidFill>
                <a:cs typeface="+mj-cs"/>
              </a:rPr>
              <a:t>18600</a:t>
            </a:r>
            <a:r>
              <a:rPr lang="ar-SA" sz="2400" dirty="0" smtClean="0">
                <a:cs typeface="+mj-cs"/>
              </a:rPr>
              <a:t> نفر است</a:t>
            </a:r>
            <a:r>
              <a:rPr lang="fa-IR" sz="2400" dirty="0" smtClean="0">
                <a:cs typeface="+mj-cs"/>
              </a:rPr>
              <a:t>.</a:t>
            </a:r>
          </a:p>
          <a:p>
            <a:pPr marL="566737" indent="-457200" rtl="1" eaLnBrk="1" hangingPunct="1">
              <a:buFont typeface="Wingdings 3" pitchFamily="18" charset="2"/>
              <a:buNone/>
              <a:defRPr/>
            </a:pPr>
            <a:r>
              <a:rPr lang="fa-IR" sz="2400" dirty="0" smtClean="0">
                <a:cs typeface="+mj-cs"/>
              </a:rPr>
              <a:t> 620= 18600/30</a:t>
            </a:r>
            <a:endParaRPr lang="en-US" sz="2400" dirty="0" smtClean="0">
              <a:cs typeface="+mj-cs"/>
            </a:endParaRPr>
          </a:p>
          <a:p>
            <a:pPr marL="566737" indent="-457200" algn="r" rtl="1" eaLnBrk="1" hangingPunct="1">
              <a:buFont typeface="Wingdings 3" pitchFamily="18" charset="2"/>
              <a:buNone/>
              <a:defRPr/>
            </a:pPr>
            <a:r>
              <a:rPr lang="fa-IR" sz="2400" dirty="0" smtClean="0">
                <a:cs typeface="+mj-cs"/>
              </a:rPr>
              <a:t>انتخاب </a:t>
            </a:r>
            <a:r>
              <a:rPr lang="ar-SA" sz="2400" dirty="0" smtClean="0">
                <a:cs typeface="+mj-cs"/>
              </a:rPr>
              <a:t> عددی بین 1 و فاصله نمونه به عنوان نماینده اولین خوشه </a:t>
            </a:r>
            <a:endParaRPr lang="en-US" sz="2400" dirty="0" smtClean="0">
              <a:cs typeface="+mj-cs"/>
            </a:endParaRPr>
          </a:p>
          <a:p>
            <a:pPr marL="566737" indent="-457200" algn="r" rtl="1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cs typeface="+mj-cs"/>
              </a:rPr>
              <a:t>مثلا" عدد 510</a:t>
            </a:r>
          </a:p>
          <a:p>
            <a:pPr marL="566737" indent="-457200" algn="r" rtl="1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cs typeface="+mj-cs"/>
              </a:rPr>
              <a:t>فاصله نمونه به صورت مکرر به عدد مبنا اضافه می گردد.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solidFill>
                  <a:srgbClr val="FF0000"/>
                </a:solidFill>
                <a:cs typeface="+mj-cs"/>
              </a:rPr>
              <a:t>510</a:t>
            </a:r>
            <a:r>
              <a:rPr lang="ar-SA" sz="2400" dirty="0" smtClean="0">
                <a:cs typeface="+mj-cs"/>
              </a:rPr>
              <a:t> اولین خوشه 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solidFill>
                  <a:srgbClr val="FF0000"/>
                </a:solidFill>
                <a:cs typeface="+mj-cs"/>
              </a:rPr>
              <a:t>1130</a:t>
            </a:r>
            <a:r>
              <a:rPr lang="ar-SA" sz="2400" dirty="0" smtClean="0">
                <a:cs typeface="+mj-cs"/>
              </a:rPr>
              <a:t>=620+510 دومین خوشه 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ar-SA" sz="2400" dirty="0" smtClean="0">
                <a:solidFill>
                  <a:srgbClr val="FF0000"/>
                </a:solidFill>
                <a:cs typeface="+mj-cs"/>
              </a:rPr>
              <a:t>1750</a:t>
            </a:r>
            <a:r>
              <a:rPr lang="ar-SA" sz="2400" dirty="0" smtClean="0">
                <a:cs typeface="+mj-cs"/>
              </a:rPr>
              <a:t>=620+1130 سومین خوشه </a:t>
            </a:r>
            <a:endParaRPr lang="en-US" sz="24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  <a:defRPr/>
            </a:pPr>
            <a:endParaRPr lang="en-US" sz="2400" dirty="0" smtClean="0"/>
          </a:p>
          <a:p>
            <a:pPr algn="r" eaLnBrk="1" hangingPunct="1">
              <a:buFont typeface="Wingdings 3" pitchFamily="18" charset="2"/>
              <a:buNone/>
              <a:defRPr/>
            </a:pP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ar-SA" sz="4400" dirty="0" smtClean="0"/>
              <a:t>انتخاب خوشه ها</a:t>
            </a:r>
            <a:endParaRPr lang="fa-IR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76200"/>
            <a:ext cx="8534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2057401"/>
            <a:ext cx="6781800" cy="3733799"/>
          </a:xfrm>
        </p:spPr>
        <p:txBody>
          <a:bodyPr>
            <a:normAutofit lnSpcReduction="10000"/>
          </a:bodyPr>
          <a:lstStyle/>
          <a:p>
            <a:pPr algn="r" eaLnBrk="1" hangingPunct="1">
              <a:buFont typeface="Wingdings 3" pitchFamily="18" charset="2"/>
              <a:buNone/>
            </a:pPr>
            <a:r>
              <a:rPr lang="ar-SA" dirty="0" smtClean="0">
                <a:cs typeface="+mj-cs"/>
              </a:rPr>
              <a:t>كم وزني باز تاب سو ء تغذ يه حاد يا مزمن يا هردو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ar-SA" dirty="0" smtClean="0">
                <a:cs typeface="+mj-cs"/>
              </a:rPr>
              <a:t>كم وزني شاخص</a:t>
            </a:r>
            <a:r>
              <a:rPr lang="fa-IR" dirty="0" smtClean="0">
                <a:cs typeface="+mj-cs"/>
              </a:rPr>
              <a:t> مناسب در</a:t>
            </a:r>
            <a:r>
              <a:rPr lang="ar-SA" dirty="0" smtClean="0">
                <a:cs typeface="+mj-cs"/>
              </a:rPr>
              <a:t>پايش رشد كودكان</a:t>
            </a: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شاخص </a:t>
            </a:r>
            <a:r>
              <a:rPr lang="fa-IR" dirty="0" smtClean="0">
                <a:solidFill>
                  <a:srgbClr val="FF0000"/>
                </a:solidFill>
                <a:cs typeface="+mj-cs"/>
              </a:rPr>
              <a:t>نامناسب</a:t>
            </a:r>
            <a:r>
              <a:rPr lang="fa-IR" dirty="0" smtClean="0">
                <a:cs typeface="+mj-cs"/>
              </a:rPr>
              <a:t> در بررسی های تغذیه ای </a:t>
            </a: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solidFill>
                  <a:srgbClr val="FF0000"/>
                </a:solidFill>
                <a:cs typeface="+mj-cs"/>
              </a:rPr>
              <a:t>دلایل :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نادیده گرفتن قد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نیاز به دانستن سن دقیق </a:t>
            </a:r>
          </a:p>
          <a:p>
            <a:pPr eaLnBrk="1" hangingPunct="1">
              <a:buFontTx/>
              <a:buChar char="-"/>
            </a:pPr>
            <a:endParaRPr lang="ar-SA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32238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Mitra" pitchFamily="2" charset="-78"/>
              </a:rPr>
              <a:t>( UNDERWEIGHT)</a:t>
            </a:r>
            <a:r>
              <a:rPr lang="ar-SA" sz="5400" dirty="0" smtClean="0">
                <a:cs typeface="+mn-cs"/>
              </a:rPr>
              <a:t>كم وزني</a:t>
            </a:r>
            <a:endParaRPr lang="en-US" dirty="0" smtClean="0"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228600"/>
            <a:ext cx="5715000" cy="1894362"/>
          </a:xfrm>
        </p:spPr>
        <p:txBody>
          <a:bodyPr anchor="ctr">
            <a:normAutofit/>
          </a:bodyPr>
          <a:lstStyle/>
          <a:p>
            <a:pPr algn="ctr"/>
            <a:r>
              <a:rPr lang="fa-IR" sz="5400" b="1" dirty="0" smtClean="0">
                <a:cs typeface="+mj-cs"/>
              </a:rPr>
              <a:t>ارزیابی </a:t>
            </a:r>
            <a:r>
              <a:rPr lang="fa-IR" sz="5400" dirty="0" smtClean="0">
                <a:cs typeface="+mj-cs"/>
              </a:rPr>
              <a:t>در بحرانها </a:t>
            </a:r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3200400"/>
            <a:ext cx="6172200" cy="210772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ar-SA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فرزانه صادقي</a:t>
            </a:r>
            <a:r>
              <a:rPr lang="en-US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a-IR" sz="4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قطب آبادی </a:t>
            </a:r>
            <a:endParaRPr lang="ar-SA" sz="40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ar-SA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كارشناس</a:t>
            </a:r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مسئول بحران و امنیت غذایی</a:t>
            </a:r>
          </a:p>
          <a:p>
            <a:pPr algn="ctr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وزارت بهداشت درمان و آموزش پزشکی</a:t>
            </a:r>
            <a:r>
              <a:rPr lang="ar-SA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2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fa-IR" sz="3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دی ماه 1388</a:t>
            </a:r>
          </a:p>
          <a:p>
            <a:endParaRPr lang="fa-IR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828801"/>
            <a:ext cx="7772400" cy="4038600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ar-SA" dirty="0" smtClean="0">
                <a:cs typeface="+mj-cs"/>
              </a:rPr>
              <a:t>كوتاه قدي تغذيه</a:t>
            </a:r>
            <a:r>
              <a:rPr lang="fa-IR" dirty="0" smtClean="0">
                <a:cs typeface="+mj-cs"/>
              </a:rPr>
              <a:t> ای </a:t>
            </a:r>
            <a:r>
              <a:rPr lang="ar-SA" dirty="0" smtClean="0">
                <a:cs typeface="+mj-cs"/>
              </a:rPr>
              <a:t> باز تاب غفلت گذ شته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ar-SA" dirty="0" smtClean="0">
                <a:cs typeface="+mj-cs"/>
              </a:rPr>
              <a:t>كوتاه قدي معرف سو ء تغذيه مزمن</a:t>
            </a:r>
          </a:p>
          <a:p>
            <a:pPr algn="r" eaLnBrk="1" hangingPunct="1">
              <a:buFont typeface="Wingdings 3" pitchFamily="18" charset="2"/>
              <a:buNone/>
            </a:pPr>
            <a:endParaRPr lang="ar-SA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شاخص </a:t>
            </a:r>
            <a:r>
              <a:rPr lang="fa-IR" dirty="0" smtClean="0">
                <a:solidFill>
                  <a:srgbClr val="FF0000"/>
                </a:solidFill>
                <a:cs typeface="+mj-cs"/>
              </a:rPr>
              <a:t>نامناسب</a:t>
            </a:r>
            <a:r>
              <a:rPr lang="fa-IR" dirty="0" smtClean="0">
                <a:cs typeface="+mj-cs"/>
              </a:rPr>
              <a:t> در بررسی های تغذیه ای 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solidFill>
                  <a:srgbClr val="FF0000"/>
                </a:solidFill>
                <a:cs typeface="+mj-cs"/>
              </a:rPr>
              <a:t>دلایل :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تغییرات اسکلتی در قد ناشی از سوء تغذیه بسیار کندتر از تغییرات وزن 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نیاز به دانستن سن دقیق 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686800" cy="8874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dirty="0" smtClean="0">
                <a:cs typeface="Mitra" pitchFamily="2" charset="-78"/>
              </a:rPr>
              <a:t> </a:t>
            </a:r>
            <a:r>
              <a:rPr lang="en-US" dirty="0" smtClean="0">
                <a:cs typeface="Mitra" pitchFamily="2" charset="-78"/>
              </a:rPr>
              <a:t>(stunting)</a:t>
            </a:r>
            <a:r>
              <a:rPr lang="ar-SA" sz="4800" dirty="0" smtClean="0">
                <a:cs typeface="+mn-cs"/>
              </a:rPr>
              <a:t>كوتاه قدي </a:t>
            </a:r>
            <a:endParaRPr lang="en-US" dirty="0" smtClean="0"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>
          <a:xfrm>
            <a:off x="1295400" y="1524000"/>
            <a:ext cx="7086600" cy="4800600"/>
          </a:xfrm>
        </p:spPr>
        <p:txBody>
          <a:bodyPr>
            <a:normAutofit/>
          </a:bodyPr>
          <a:lstStyle/>
          <a:p>
            <a:pPr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ar-SA" sz="2800" dirty="0" smtClean="0">
                <a:cs typeface="+mj-cs"/>
              </a:rPr>
              <a:t>پديده اي حاد و حاصل بيماري يا بحراني در گذشته نزديك </a:t>
            </a:r>
            <a:endParaRPr lang="fa-IR" sz="2800" dirty="0" smtClean="0">
              <a:cs typeface="+mj-cs"/>
            </a:endParaRPr>
          </a:p>
          <a:p>
            <a:pPr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ar-SA" sz="2800" dirty="0" smtClean="0">
                <a:cs typeface="+mj-cs"/>
              </a:rPr>
              <a:t>بيانگر وضع تغذيه كودك در زمان حال</a:t>
            </a:r>
            <a:endParaRPr lang="fa-IR" sz="2800" dirty="0" smtClean="0">
              <a:solidFill>
                <a:srgbClr val="FF0000"/>
              </a:solidFill>
              <a:cs typeface="+mj-cs"/>
            </a:endParaRP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ar-SA" b="1" u="sng" dirty="0" smtClean="0">
                <a:solidFill>
                  <a:srgbClr val="FF0000"/>
                </a:solidFill>
                <a:cs typeface="+mj-cs"/>
              </a:rPr>
              <a:t>لاغري مهمترين شاخص تعيين كننده وضع تغذيه در بحران</a:t>
            </a:r>
            <a:r>
              <a:rPr lang="fa-IR" b="1" u="sng" dirty="0" smtClean="0">
                <a:solidFill>
                  <a:srgbClr val="FF0000"/>
                </a:solidFill>
                <a:cs typeface="+mj-cs"/>
              </a:rPr>
              <a:t>ها</a:t>
            </a: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fa-IR" b="1" dirty="0" smtClean="0">
                <a:solidFill>
                  <a:srgbClr val="FF0000"/>
                </a:solidFill>
                <a:cs typeface="+mj-cs"/>
              </a:rPr>
              <a:t>دلا</a:t>
            </a:r>
            <a:r>
              <a:rPr lang="fa-IR" sz="2800" b="1" dirty="0" smtClean="0">
                <a:solidFill>
                  <a:srgbClr val="FF0000"/>
                </a:solidFill>
                <a:cs typeface="+mj-cs"/>
              </a:rPr>
              <a:t>یل :</a:t>
            </a: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ar-SA" b="1" dirty="0" smtClean="0">
                <a:cs typeface="+mj-cs"/>
              </a:rPr>
              <a:t>در کودکان زیر 5 سال نسبت وزن برای  قد تقریبا </a:t>
            </a:r>
            <a:r>
              <a:rPr lang="ar-SA" b="1" dirty="0" smtClean="0">
                <a:solidFill>
                  <a:srgbClr val="FF0000"/>
                </a:solidFill>
                <a:cs typeface="+mj-cs"/>
              </a:rPr>
              <a:t>ثابت</a:t>
            </a:r>
            <a:r>
              <a:rPr lang="ar-SA" b="1" dirty="0" smtClean="0">
                <a:cs typeface="+mj-cs"/>
              </a:rPr>
              <a:t> است </a:t>
            </a:r>
            <a:endParaRPr lang="fa-IR" b="1" dirty="0" smtClean="0">
              <a:cs typeface="+mj-cs"/>
            </a:endParaRP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fa-IR" sz="2400" dirty="0" smtClean="0">
                <a:cs typeface="+mj-cs"/>
              </a:rPr>
              <a:t>(</a:t>
            </a:r>
            <a:r>
              <a:rPr lang="ar-SA" sz="2400" dirty="0" smtClean="0">
                <a:cs typeface="+mj-cs"/>
              </a:rPr>
              <a:t> بدون تاثیر جنس، نژاد و با یک ضریب ثابت با افزایش سن افزایش می یابد</a:t>
            </a:r>
            <a:r>
              <a:rPr lang="fa-IR" sz="2400" dirty="0" smtClean="0">
                <a:cs typeface="+mj-cs"/>
              </a:rPr>
              <a:t>)</a:t>
            </a: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fa-IR" sz="2800" b="1" dirty="0" smtClean="0">
                <a:cs typeface="+mj-cs"/>
              </a:rPr>
              <a:t>وزن در مقابل دریافت مواد غذایی حساس و تغییر پذیر</a:t>
            </a:r>
          </a:p>
          <a:p>
            <a:pPr algn="r" eaLnBrk="1" hangingPunct="1">
              <a:spcAft>
                <a:spcPct val="15000"/>
              </a:spcAft>
              <a:buFont typeface="Wingdings 3" pitchFamily="18" charset="2"/>
              <a:buNone/>
            </a:pPr>
            <a:r>
              <a:rPr lang="fa-IR" sz="2800" b="1" dirty="0" smtClean="0">
                <a:cs typeface="+mj-cs"/>
              </a:rPr>
              <a:t>وزن به قد تقریبآ مستقل از سن کودک عمل می کند</a:t>
            </a:r>
          </a:p>
          <a:p>
            <a:pPr eaLnBrk="1" hangingPunct="1">
              <a:spcAft>
                <a:spcPct val="15000"/>
              </a:spcAft>
            </a:pPr>
            <a:endParaRPr lang="fa-IR" sz="2400" b="1" dirty="0" smtClean="0"/>
          </a:p>
          <a:p>
            <a:pPr eaLnBrk="1" hangingPunct="1">
              <a:spcAft>
                <a:spcPct val="15000"/>
              </a:spcAft>
              <a:buFont typeface="Wingdings" pitchFamily="2" charset="2"/>
              <a:buNone/>
            </a:pPr>
            <a:endParaRPr lang="ar-SA" sz="2800" b="1" dirty="0" smtClean="0">
              <a:cs typeface="Mitra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7651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cs typeface="Mitra" pitchFamily="2" charset="-78"/>
              </a:rPr>
              <a:t>(WASTING)</a:t>
            </a:r>
            <a:r>
              <a:rPr lang="ar-SA" sz="4800" dirty="0" smtClean="0">
                <a:cs typeface="+mn-cs"/>
              </a:rPr>
              <a:t> ‎لاغري</a:t>
            </a:r>
            <a:r>
              <a:rPr lang="fa-IR" sz="4800" dirty="0" smtClean="0">
                <a:cs typeface="+mn-cs"/>
              </a:rPr>
              <a:t>(</a:t>
            </a:r>
            <a:r>
              <a:rPr lang="fa-IR" dirty="0" smtClean="0">
                <a:latin typeface="+mn-lt"/>
                <a:ea typeface="+mn-ea"/>
                <a:cs typeface="+mn-cs"/>
              </a:rPr>
              <a:t>وزن برای قد) </a:t>
            </a:r>
            <a:endParaRPr lang="en-GB" dirty="0" smtClean="0">
              <a:cs typeface="+mn-cs"/>
            </a:endParaRPr>
          </a:p>
        </p:txBody>
      </p:sp>
      <p:pic>
        <p:nvPicPr>
          <p:cNvPr id="22532" name="Picture 7" descr="anexo15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19780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838200" y="533400"/>
            <a:ext cx="7986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a-IR" sz="2400" b="1" dirty="0">
                <a:solidFill>
                  <a:schemeClr val="tx2"/>
                </a:solidFill>
                <a:latin typeface="Lucida Sans Unicode" pitchFamily="34" charset="0"/>
              </a:rPr>
              <a:t>نمره انحراف معيار </a:t>
            </a:r>
            <a:r>
              <a:rPr lang="en-US" sz="2400" b="1" dirty="0">
                <a:solidFill>
                  <a:schemeClr val="tx2"/>
                </a:solidFill>
                <a:latin typeface="Lucida Sans Unicode" pitchFamily="34" charset="0"/>
              </a:rPr>
              <a:t>Standard deviation score</a:t>
            </a:r>
            <a:endParaRPr lang="es-ES_tradnl" sz="2400" b="1" dirty="0">
              <a:solidFill>
                <a:schemeClr val="tx2"/>
              </a:solidFill>
              <a:latin typeface="Perpetua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2209800"/>
            <a:ext cx="88392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ES_tradnl" sz="2800" b="1">
              <a:solidFill>
                <a:srgbClr val="4D4D4D"/>
              </a:solidFill>
              <a:latin typeface="Perpetua" pitchFamily="18" charset="0"/>
            </a:endParaRPr>
          </a:p>
          <a:p>
            <a:pPr algn="ctr"/>
            <a:r>
              <a:rPr lang="en-US" sz="2800">
                <a:latin typeface="Lucida Sans Unicode" pitchFamily="34" charset="0"/>
              </a:rPr>
              <a:t>Z-score </a:t>
            </a:r>
            <a:r>
              <a:rPr lang="es-ES_tradnl" sz="2800">
                <a:solidFill>
                  <a:srgbClr val="4D4D4D"/>
                </a:solidFill>
                <a:latin typeface="Perpetua" pitchFamily="18" charset="0"/>
              </a:rPr>
              <a:t>= </a:t>
            </a:r>
            <a:r>
              <a:rPr lang="es-ES_tradnl" sz="2800" u="sng">
                <a:solidFill>
                  <a:srgbClr val="4D4D4D"/>
                </a:solidFill>
                <a:latin typeface="Perpetua" pitchFamily="18" charset="0"/>
              </a:rPr>
              <a:t>measured weight –  reference weight</a:t>
            </a:r>
          </a:p>
          <a:p>
            <a:pPr algn="ctr"/>
            <a:r>
              <a:rPr lang="fa-IR" sz="2800">
                <a:solidFill>
                  <a:srgbClr val="4D4D4D"/>
                </a:solidFill>
                <a:latin typeface="Perpetua" pitchFamily="18" charset="0"/>
              </a:rPr>
              <a:t>                </a:t>
            </a:r>
            <a:r>
              <a:rPr lang="es-ES_tradnl" sz="2800">
                <a:solidFill>
                  <a:srgbClr val="4D4D4D"/>
                </a:solidFill>
                <a:latin typeface="Perpetua" pitchFamily="18" charset="0"/>
              </a:rPr>
              <a:t>                                               standard deviation</a:t>
            </a:r>
            <a:endParaRPr lang="es-ES_tradnl" u="sng">
              <a:solidFill>
                <a:srgbClr val="4D4D4D"/>
              </a:solidFill>
              <a:latin typeface="Perpetua" pitchFamily="18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219200" y="4191000"/>
            <a:ext cx="731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a-IR" sz="2400">
                <a:latin typeface="Lucida Sans Unicode" pitchFamily="34" charset="0"/>
              </a:rPr>
              <a:t>تفاضل مقدار متغير (وزن  یا قد )از مقدار ميانگين متغير همان گروه سني و جنسي در جامعه مرجع به انحراف معياردر همان گروه سني و جنسي از جامعه مرجع</a:t>
            </a:r>
            <a:endParaRPr lang="en-US" sz="2400">
              <a:latin typeface="Lucida Sans Unicode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utoUpdateAnimBg="0"/>
      <p:bldP spid="36868" grpId="0" autoUpdateAnimBg="0"/>
      <p:bldP spid="3686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304800" y="2438400"/>
            <a:ext cx="8305800" cy="3503613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در صورت مبتلا نبودن به بيماري هاي مادرزادي، معلوليت ها و مشكلات ژنتيكي دامنه آن از </a:t>
            </a:r>
            <a:r>
              <a:rPr lang="en-US" dirty="0" smtClean="0">
                <a:solidFill>
                  <a:srgbClr val="FF0000"/>
                </a:solidFill>
                <a:cs typeface="+mj-cs"/>
              </a:rPr>
              <a:t>6</a:t>
            </a:r>
            <a:r>
              <a:rPr lang="fa-IR" dirty="0" smtClean="0">
                <a:solidFill>
                  <a:srgbClr val="FF0000"/>
                </a:solidFill>
                <a:cs typeface="+mj-cs"/>
              </a:rPr>
              <a:t>- تا </a:t>
            </a:r>
            <a:r>
              <a:rPr lang="en-US" dirty="0" smtClean="0">
                <a:solidFill>
                  <a:srgbClr val="FF0000"/>
                </a:solidFill>
                <a:cs typeface="+mj-cs"/>
              </a:rPr>
              <a:t>Z- Score+6</a:t>
            </a:r>
            <a:endParaRPr lang="fa-IR" dirty="0" smtClean="0">
              <a:solidFill>
                <a:srgbClr val="FF0000"/>
              </a:solidFill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en-US" dirty="0" smtClean="0">
                <a:cs typeface="+mj-cs"/>
              </a:rPr>
              <a:t>Z-Score </a:t>
            </a:r>
            <a:r>
              <a:rPr lang="fa-IR" dirty="0" smtClean="0">
                <a:cs typeface="+mj-cs"/>
              </a:rPr>
              <a:t>برابر با 2- و پايين تر كم وزني متوسط و شديد</a:t>
            </a: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>
                <a:cs typeface="+mj-cs"/>
              </a:rPr>
              <a:t> </a:t>
            </a:r>
            <a:r>
              <a:rPr lang="en-US" dirty="0" smtClean="0">
                <a:cs typeface="+mj-cs"/>
              </a:rPr>
              <a:t>Z-Score </a:t>
            </a:r>
            <a:r>
              <a:rPr lang="fa-IR" dirty="0" smtClean="0">
                <a:cs typeface="+mj-cs"/>
              </a:rPr>
              <a:t>برابر با 3- وپايين تر كم وزني شديد</a:t>
            </a:r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mtClean="0"/>
              <a:t>كم وزنی</a:t>
            </a:r>
            <a:r>
              <a:rPr lang="en-US" smtClean="0"/>
              <a:t>Under Weight</a:t>
            </a:r>
            <a:endParaRPr lang="fa-IR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-228600" y="1827213"/>
            <a:ext cx="8912225" cy="5030787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fa-IR" smtClean="0"/>
              <a:t>در صورت مبتلا نبودن به بيماري هاي مادرزادي، معلوليت ها و مشكلات ژنتيكي دامنه آن از </a:t>
            </a:r>
            <a:r>
              <a:rPr lang="en-US" smtClean="0">
                <a:solidFill>
                  <a:srgbClr val="FF0000"/>
                </a:solidFill>
              </a:rPr>
              <a:t>6</a:t>
            </a:r>
            <a:r>
              <a:rPr lang="fa-IR" smtClean="0">
                <a:solidFill>
                  <a:srgbClr val="FF0000"/>
                </a:solidFill>
              </a:rPr>
              <a:t>- تا </a:t>
            </a:r>
            <a:r>
              <a:rPr lang="en-US" smtClean="0">
                <a:solidFill>
                  <a:srgbClr val="FF0000"/>
                </a:solidFill>
              </a:rPr>
              <a:t>Z- Score+6</a:t>
            </a:r>
          </a:p>
          <a:p>
            <a:pPr algn="r" eaLnBrk="1" hangingPunct="1">
              <a:buFont typeface="Wingdings 3" pitchFamily="18" charset="2"/>
              <a:buNone/>
            </a:pPr>
            <a:endParaRPr lang="fa-IR" smtClean="0"/>
          </a:p>
          <a:p>
            <a:pPr algn="r" eaLnBrk="1" hangingPunct="1">
              <a:buFont typeface="Wingdings 3" pitchFamily="18" charset="2"/>
              <a:buNone/>
            </a:pPr>
            <a:r>
              <a:rPr lang="en-US" smtClean="0"/>
              <a:t>Z-Score </a:t>
            </a:r>
            <a:r>
              <a:rPr lang="fa-IR" smtClean="0"/>
              <a:t>برابر با 2- و پايين تر كوتاه قدي متوسط و شديد</a:t>
            </a:r>
          </a:p>
          <a:p>
            <a:pPr algn="r" eaLnBrk="1" hangingPunct="1">
              <a:buFont typeface="Wingdings 3" pitchFamily="18" charset="2"/>
              <a:buNone/>
            </a:pPr>
            <a:endParaRPr lang="fa-IR" smtClean="0"/>
          </a:p>
          <a:p>
            <a:pPr algn="r" eaLnBrk="1" hangingPunct="1">
              <a:buFont typeface="Wingdings 3" pitchFamily="18" charset="2"/>
              <a:buNone/>
            </a:pPr>
            <a:r>
              <a:rPr lang="fa-IR" smtClean="0"/>
              <a:t> </a:t>
            </a:r>
            <a:r>
              <a:rPr lang="en-US" smtClean="0"/>
              <a:t>Z-Score </a:t>
            </a:r>
            <a:r>
              <a:rPr lang="fa-IR" smtClean="0"/>
              <a:t>برابر با 3- وپايين تر كوتاه قدي</a:t>
            </a:r>
          </a:p>
          <a:p>
            <a:pPr eaLnBrk="1" hangingPunct="1">
              <a:buFont typeface="Wingdings" pitchFamily="2" charset="2"/>
              <a:buNone/>
            </a:pPr>
            <a:r>
              <a:rPr lang="fa-IR" smtClean="0"/>
              <a:t> شديد</a:t>
            </a:r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dirty="0" smtClean="0"/>
              <a:t>كوتاه قدی تغذيه ای </a:t>
            </a:r>
            <a:r>
              <a:rPr lang="en-US" dirty="0" smtClean="0"/>
              <a:t>Stunting</a:t>
            </a:r>
            <a:endParaRPr lang="fa-IR" dirty="0" smtClean="0"/>
          </a:p>
        </p:txBody>
      </p:sp>
      <p:pic>
        <p:nvPicPr>
          <p:cNvPr id="25604" name="Picture 6" descr="anexo131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0"/>
            <a:ext cx="1981200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6613" cy="5029200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fa-IR" dirty="0" smtClean="0"/>
              <a:t>دامنه در صورت مبتلا نبودن به بيماري هاي مادرزادي، معلوليت ها و مشكلات ژنتيكي از </a:t>
            </a:r>
            <a:r>
              <a:rPr lang="fa-IR" dirty="0" smtClean="0">
                <a:solidFill>
                  <a:srgbClr val="FF0000"/>
                </a:solidFill>
              </a:rPr>
              <a:t>4- تا 4+</a:t>
            </a:r>
            <a:r>
              <a:rPr lang="en-US" dirty="0" smtClean="0">
                <a:solidFill>
                  <a:srgbClr val="FF0000"/>
                </a:solidFill>
              </a:rPr>
              <a:t>Z-Score</a:t>
            </a:r>
            <a:endParaRPr lang="fa-IR" dirty="0" smtClean="0">
              <a:solidFill>
                <a:srgbClr val="FF0000"/>
              </a:solidFill>
            </a:endParaRPr>
          </a:p>
          <a:p>
            <a:pPr algn="r" eaLnBrk="1" hangingPunct="1">
              <a:buFont typeface="Wingdings 3" pitchFamily="18" charset="2"/>
              <a:buNone/>
            </a:pPr>
            <a:endParaRPr lang="fa-IR" dirty="0" smtClean="0"/>
          </a:p>
          <a:p>
            <a:pPr algn="r" eaLnBrk="1" hangingPunct="1">
              <a:buFont typeface="Wingdings 3" pitchFamily="18" charset="2"/>
              <a:buNone/>
            </a:pPr>
            <a:r>
              <a:rPr lang="fa-IR" dirty="0" smtClean="0"/>
              <a:t>تغييرات فصلي آن كه در نتيجه تنوع فصلي غذا، عفونتهاي فصلي يا تغييرات آب و هوايي نيز تاثیر گذاراست.</a:t>
            </a:r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mtClean="0"/>
              <a:t>لاغری </a:t>
            </a:r>
            <a:r>
              <a:rPr lang="en-US" smtClean="0"/>
              <a:t>Wasting</a:t>
            </a:r>
            <a:endParaRPr lang="fa-IR" smtClean="0"/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4191000"/>
            <a:ext cx="2514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228600"/>
            <a:ext cx="7086600" cy="9175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dirty="0" smtClean="0">
                <a:cs typeface="+mn-cs"/>
              </a:rPr>
              <a:t>تفسير شاخص های تن سنجی  </a:t>
            </a:r>
            <a:endParaRPr lang="en-US" dirty="0" smtClean="0">
              <a:cs typeface="+mn-cs"/>
            </a:endParaRPr>
          </a:p>
        </p:txBody>
      </p:sp>
      <p:graphicFrame>
        <p:nvGraphicFramePr>
          <p:cNvPr id="391192" name="Group 24"/>
          <p:cNvGraphicFramePr>
            <a:graphicFrameLocks noGrp="1"/>
          </p:cNvGraphicFramePr>
          <p:nvPr/>
        </p:nvGraphicFramePr>
        <p:xfrm>
          <a:off x="457200" y="1295401"/>
          <a:ext cx="7848600" cy="4648199"/>
        </p:xfrm>
        <a:graphic>
          <a:graphicData uri="http://schemas.openxmlformats.org/drawingml/2006/table">
            <a:tbl>
              <a:tblPr/>
              <a:tblGrid>
                <a:gridCol w="3321368"/>
                <a:gridCol w="4527232"/>
              </a:tblGrid>
              <a:tr h="896662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وضعيت تغذيه ای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مقدار انحراف از ميانگين  </a:t>
                      </a:r>
                      <a:endParaRPr kumimoji="0" lang="en-US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9826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سوء تغذيه خفیف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کمتر از 2- انحراف معيار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5645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سوءتغذيه متوسط</a:t>
                      </a:r>
                      <a:endParaRPr kumimoji="0" 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ما بين 2- تا 3- انحراف معيار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7624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سوءتغذيه شديد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کمتر از 3- انحراف معيار يا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+mn-cs"/>
                        </a:rPr>
                        <a:t>ورم 2 طرفه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847013" cy="1905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a-IR" dirty="0" smtClean="0"/>
              <a:t> </a:t>
            </a:r>
            <a:r>
              <a:rPr lang="fa-IR" dirty="0" smtClean="0">
                <a:cs typeface="+mj-cs"/>
              </a:rPr>
              <a:t>شاخص پیشنهادی دربررسی وضعیت سوءتغذیه حاد در افراد بزرگسال</a:t>
            </a:r>
            <a:r>
              <a:rPr lang="en-US" dirty="0" smtClean="0">
                <a:solidFill>
                  <a:srgbClr val="FF0000"/>
                </a:solidFill>
                <a:cs typeface="+mj-cs"/>
              </a:rPr>
              <a:t/>
            </a:r>
            <a:br>
              <a:rPr lang="en-US" dirty="0" smtClean="0">
                <a:solidFill>
                  <a:srgbClr val="FF0000"/>
                </a:solidFill>
                <a:cs typeface="+mj-cs"/>
              </a:rPr>
            </a:br>
            <a:r>
              <a:rPr lang="en-US" sz="3200" i="1" u="sng" dirty="0" smtClean="0">
                <a:solidFill>
                  <a:srgbClr val="FF0000"/>
                </a:solidFill>
                <a:cs typeface="+mj-cs"/>
              </a:rPr>
              <a:t>BMI</a:t>
            </a:r>
            <a:r>
              <a:rPr lang="fa-IR" sz="3200" i="1" u="sng" dirty="0" smtClean="0">
                <a:solidFill>
                  <a:srgbClr val="FF0000"/>
                </a:solidFill>
                <a:cs typeface="+mj-cs"/>
              </a:rPr>
              <a:t>نمایه توده بدنی </a:t>
            </a:r>
            <a:endParaRPr lang="en-US" i="1" u="sng" dirty="0" smtClean="0">
              <a:solidFill>
                <a:srgbClr val="FF0000"/>
              </a:solidFill>
              <a:cs typeface="+mj-cs"/>
            </a:endParaRPr>
          </a:p>
        </p:txBody>
      </p:sp>
      <p:graphicFrame>
        <p:nvGraphicFramePr>
          <p:cNvPr id="417849" name="Group 57"/>
          <p:cNvGraphicFramePr>
            <a:graphicFrameLocks noGrp="1"/>
          </p:cNvGraphicFramePr>
          <p:nvPr>
            <p:ph type="tbl" idx="1"/>
          </p:nvPr>
        </p:nvGraphicFramePr>
        <p:xfrm>
          <a:off x="990600" y="2362200"/>
          <a:ext cx="7162800" cy="3886200"/>
        </p:xfrm>
        <a:graphic>
          <a:graphicData uri="http://schemas.openxmlformats.org/drawingml/2006/table">
            <a:tbl>
              <a:tblPr rtl="1"/>
              <a:tblGrid>
                <a:gridCol w="4237977"/>
                <a:gridCol w="2924823"/>
              </a:tblGrid>
              <a:tr h="9715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BMI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وضعیت تغذیه ای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16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لاغری شدید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17-16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لاغری متوسط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18.5</a:t>
                      </a:r>
                      <a:r>
                        <a:rPr kumimoji="0" lang="ar-S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S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لاغری خفیف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cs typeface="+mj-cs"/>
              </a:rPr>
              <a:t>طبقه بندی شدت  سوءتغذیه در جمعیت حادثه دیده</a:t>
            </a:r>
            <a:endParaRPr lang="en-US" sz="3200" dirty="0" smtClean="0">
              <a:cs typeface="+mj-cs"/>
            </a:endParaRPr>
          </a:p>
        </p:txBody>
      </p:sp>
      <p:graphicFrame>
        <p:nvGraphicFramePr>
          <p:cNvPr id="394277" name="Group 37"/>
          <p:cNvGraphicFramePr>
            <a:graphicFrameLocks noGrp="1"/>
          </p:cNvGraphicFramePr>
          <p:nvPr>
            <p:ph type="tbl" idx="1"/>
          </p:nvPr>
        </p:nvGraphicFramePr>
        <p:xfrm>
          <a:off x="762000" y="1828800"/>
          <a:ext cx="8077200" cy="4419600"/>
        </p:xfrm>
        <a:graphic>
          <a:graphicData uri="http://schemas.openxmlformats.org/drawingml/2006/table">
            <a:tbl>
              <a:tblPr/>
              <a:tblGrid>
                <a:gridCol w="2787055"/>
                <a:gridCol w="2782547"/>
                <a:gridCol w="2507598"/>
              </a:tblGrid>
              <a:tr h="88308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شیوع در بالغین بالای 19 سال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 کمتر از 18.5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BMI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شیوع در کودکان زیر 5 سال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-2SD</a:t>
                      </a:r>
                      <a:r>
                        <a:rPr kumimoji="0" lang="fa-I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کمتر از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شدت سوءتغذیه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8308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 تا 9 درصد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کمتر از 5 درصد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قابل قبول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26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10 تا 19 درصد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5 تا 9 درصد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در  معرض خطر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08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20 تا 39 درصد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10 تا 14 درصد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شدید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08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40 درصد یا بیشتر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15 درصد یا بیشتر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a-I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pitchFamily="34" charset="0"/>
                        </a:rPr>
                        <a:t>بحرانی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229600" cy="914400"/>
          </a:xfrm>
          <a:noFill/>
        </p:spPr>
        <p:txBody>
          <a:bodyPr anchorCtr="0"/>
          <a:lstStyle/>
          <a:p>
            <a:pPr eaLnBrk="1" hangingPunct="1"/>
            <a:r>
              <a:rPr lang="fa-IR" sz="4000" b="1" smtClean="0">
                <a:solidFill>
                  <a:schemeClr val="tx1"/>
                </a:solidFill>
                <a:effectLst/>
                <a:cs typeface="B Mitra" pitchFamily="2" charset="-78"/>
              </a:rPr>
              <a:t>طبقه بندی بحران های غذایی(</a:t>
            </a:r>
            <a:r>
              <a:rPr lang="en-US" sz="4000" b="1" smtClean="0">
                <a:solidFill>
                  <a:schemeClr val="tx1"/>
                </a:solidFill>
                <a:effectLst/>
                <a:cs typeface="B Mitra" pitchFamily="2" charset="-78"/>
              </a:rPr>
              <a:t>(FAO-2006</a:t>
            </a:r>
            <a:r>
              <a:rPr lang="fa-IR" b="1" smtClean="0">
                <a:solidFill>
                  <a:schemeClr val="tx1"/>
                </a:solidFill>
                <a:effectLst/>
                <a:cs typeface="B Mitra" pitchFamily="2" charset="-78"/>
              </a:rPr>
              <a:t> </a:t>
            </a:r>
            <a:endParaRPr lang="en-CA" b="1" smtClean="0">
              <a:solidFill>
                <a:schemeClr val="tx1"/>
              </a:solidFill>
              <a:effectLst/>
              <a:cs typeface="B Mitra" pitchFamily="2" charset="-78"/>
            </a:endParaRPr>
          </a:p>
        </p:txBody>
      </p:sp>
      <p:sp>
        <p:nvSpPr>
          <p:cNvPr id="155651" name="Content Placeholder 2"/>
          <p:cNvSpPr>
            <a:spLocks noGrp="1"/>
          </p:cNvSpPr>
          <p:nvPr>
            <p:ph idx="4294967295"/>
          </p:nvPr>
        </p:nvSpPr>
        <p:spPr>
          <a:xfrm>
            <a:off x="914400" y="914400"/>
            <a:ext cx="8229600" cy="5943600"/>
          </a:xfrm>
        </p:spPr>
        <p:txBody>
          <a:bodyPr/>
          <a:lstStyle/>
          <a:p>
            <a:pPr marL="365125" indent="-255588" eaLnBrk="1" hangingPunct="1">
              <a:defRPr/>
            </a:pPr>
            <a:endParaRPr lang="en-CA" dirty="0" smtClean="0"/>
          </a:p>
        </p:txBody>
      </p:sp>
      <p:graphicFrame>
        <p:nvGraphicFramePr>
          <p:cNvPr id="155768" name="Group 120"/>
          <p:cNvGraphicFramePr>
            <a:graphicFrameLocks noGrp="1"/>
          </p:cNvGraphicFramePr>
          <p:nvPr/>
        </p:nvGraphicFramePr>
        <p:xfrm>
          <a:off x="-76200" y="1089025"/>
          <a:ext cx="9220200" cy="5660596"/>
        </p:xfrm>
        <a:graphic>
          <a:graphicData uri="http://schemas.openxmlformats.org/drawingml/2006/table">
            <a:tbl>
              <a:tblPr/>
              <a:tblGrid>
                <a:gridCol w="6553200"/>
                <a:gridCol w="2667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شاخص ها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سطح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- مرگ ومیر خام کمتر از 5/0 در 10000در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لاغری کمتر از 3 %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کوتاه قدی کمتر از 20 %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امنیت غذایی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 مرگ ومیر خام کمتر از 5/0 در 10000در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 میر کودکان زیر 5 سال کمتر از 1 در 10000 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لاغری 10-3 %-کوتاه قدی بیشتر از 20 %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ناامنی غذایی مزمن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81438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ومیر خام 1- 5/0 در 10000در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 میر کودکان زیر 5 سال 2-1 در 10000 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لاغری 15-10 %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بحران حاد غذایی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D"/>
                    </a:solidFill>
                  </a:tcPr>
                </a:tc>
              </a:tr>
              <a:tr h="100171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ومیر خام 2-1 در 10000در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 میر کودکان زیر 5 سال بیشتر از 2 در 10000 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لاغری </a:t>
                      </a: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بیشتراز 15 </a:t>
                      </a: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بحران نیازمند حمایتهای بشردوستانه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مرگ ومیر خام بیشتر از 2 در 10000در روز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itchFamily="34" charset="0"/>
                          <a:cs typeface="B Mitra" pitchFamily="2" charset="-78"/>
                        </a:rPr>
                        <a:t>لاغری بیشتراز 30 %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cs typeface="B Mitra" pitchFamily="2" charset="-78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Char char="-"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8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B Mitra" pitchFamily="2" charset="-78"/>
                        </a:rPr>
                        <a:t>خشکسالی / قحطی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B Mitra" pitchFamily="2" charset="-78"/>
                      </a:endParaRPr>
                    </a:p>
                  </a:txBody>
                  <a:tcPr marL="78191" marR="78191" marT="41468" marB="4146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1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ar-SA" sz="4800" b="1" i="1" dirty="0" smtClean="0">
                <a:cs typeface="B Mitra" pitchFamily="2" charset="-78"/>
              </a:rPr>
              <a:t>ارزيابي وضعيت تغذيه</a:t>
            </a:r>
            <a:endParaRPr lang="en-US" sz="4800" b="1" i="1" dirty="0" smtClean="0">
              <a:cs typeface="B Mitra" pitchFamily="2" charset="-78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ar-SA" dirty="0" smtClean="0">
                <a:cs typeface="B Mitra" pitchFamily="2" charset="-78"/>
              </a:rPr>
              <a:t>تعيين نوع و شدت سوء تغذيه</a:t>
            </a:r>
          </a:p>
          <a:p>
            <a:pPr eaLnBrk="1" hangingPunct="1"/>
            <a:r>
              <a:rPr lang="ar-SA" dirty="0" smtClean="0">
                <a:cs typeface="B Mitra" pitchFamily="2" charset="-78"/>
              </a:rPr>
              <a:t>تجزيه و تحليل علل بوجود آورنده </a:t>
            </a:r>
            <a:endParaRPr lang="fa-IR" dirty="0" smtClean="0">
              <a:cs typeface="B Mitra" pitchFamily="2" charset="-78"/>
            </a:endParaRPr>
          </a:p>
          <a:p>
            <a:pPr eaLnBrk="1" hangingPunct="1"/>
            <a:r>
              <a:rPr lang="ar-SA" dirty="0" smtClean="0">
                <a:cs typeface="B Mitra" pitchFamily="2" charset="-78"/>
              </a:rPr>
              <a:t> ارائه راهكارهايي براي پيشگيري و كنترل سوء تغذيه</a:t>
            </a:r>
            <a:endParaRPr lang="fa-IR" dirty="0" smtClean="0">
              <a:cs typeface="B Mitra" pitchFamily="2" charset="-78"/>
            </a:endParaRPr>
          </a:p>
          <a:p>
            <a:pPr eaLnBrk="1" hangingPunct="1"/>
            <a:endParaRPr lang="fa-IR" dirty="0" smtClean="0">
              <a:cs typeface="B Mitra" pitchFamily="2" charset="-78"/>
            </a:endParaRPr>
          </a:p>
          <a:p>
            <a:pPr eaLnBrk="1" hangingPunct="1">
              <a:buNone/>
            </a:pP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انواع:</a:t>
            </a:r>
            <a:endParaRPr lang="ar-SA" sz="4000" dirty="0" smtClean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  <a:p>
            <a:pPr eaLnBrk="1" hangingPunct="1"/>
            <a:endParaRPr lang="ar-SA" dirty="0" smtClean="0">
              <a:cs typeface="B Mitra" pitchFamily="2" charset="-78"/>
            </a:endParaRPr>
          </a:p>
          <a:p>
            <a:pPr eaLnBrk="1" hangingPunct="1"/>
            <a:r>
              <a:rPr lang="ar-SA" dirty="0" smtClean="0">
                <a:cs typeface="B Mitra" pitchFamily="2" charset="-78"/>
              </a:rPr>
              <a:t>ارزيابي مستقيم</a:t>
            </a:r>
          </a:p>
          <a:p>
            <a:pPr eaLnBrk="1" hangingPunct="1"/>
            <a:r>
              <a:rPr lang="ar-SA" dirty="0" smtClean="0">
                <a:cs typeface="B Mitra" pitchFamily="2" charset="-78"/>
              </a:rPr>
              <a:t>ارزيابي غير مستقيم</a:t>
            </a:r>
            <a:endParaRPr lang="en-US" dirty="0" smtClean="0">
              <a:cs typeface="B Mitra" pitchFamily="2" charset="-78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229600" cy="5334000"/>
          </a:xfrm>
        </p:spPr>
        <p:txBody>
          <a:bodyPr/>
          <a:lstStyle/>
          <a:p>
            <a:pPr algn="r" eaLnBrk="1" hangingPunct="1">
              <a:buFont typeface="Wingdings 3" pitchFamily="18" charset="2"/>
              <a:buNone/>
            </a:pPr>
            <a:r>
              <a:rPr lang="fa-IR" sz="2800" b="1" dirty="0" smtClean="0">
                <a:cs typeface="+mj-cs"/>
              </a:rPr>
              <a:t>هدف :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b="1" dirty="0" smtClean="0">
                <a:cs typeface="+mj-cs"/>
              </a:rPr>
              <a:t>جهت </a:t>
            </a:r>
            <a:r>
              <a:rPr lang="ar-SA" sz="2800" b="1" dirty="0" smtClean="0">
                <a:cs typeface="+mj-cs"/>
              </a:rPr>
              <a:t>تعیین افراد نیاز</a:t>
            </a:r>
            <a:r>
              <a:rPr lang="fa-IR" sz="2800" b="1" dirty="0" smtClean="0">
                <a:cs typeface="+mj-cs"/>
              </a:rPr>
              <a:t>مند خدمات </a:t>
            </a:r>
            <a:r>
              <a:rPr lang="ar-SA" sz="2800" b="1" dirty="0" smtClean="0">
                <a:cs typeface="+mj-cs"/>
              </a:rPr>
              <a:t>تغذیه ای</a:t>
            </a:r>
            <a:r>
              <a:rPr lang="fa-IR" sz="2800" b="1" dirty="0" smtClean="0">
                <a:cs typeface="+mj-cs"/>
              </a:rPr>
              <a:t> </a:t>
            </a:r>
            <a:r>
              <a:rPr lang="ar-SA" sz="2800" b="1" dirty="0" smtClean="0">
                <a:cs typeface="+mj-cs"/>
              </a:rPr>
              <a:t>ویژه (فرم شماره 3)</a:t>
            </a:r>
            <a:r>
              <a:rPr lang="ar-SA" sz="2800" dirty="0" smtClean="0">
                <a:cs typeface="+mj-cs"/>
              </a:rPr>
              <a:t> </a:t>
            </a:r>
            <a:endParaRPr lang="fa-IR" sz="28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ar-SA" sz="2800" dirty="0" smtClean="0">
                <a:cs typeface="+mj-cs"/>
              </a:rPr>
              <a:t>بررسي خانوا</a:t>
            </a:r>
            <a:r>
              <a:rPr lang="fa-IR" sz="2800" dirty="0" smtClean="0">
                <a:cs typeface="+mj-cs"/>
              </a:rPr>
              <a:t>ر</a:t>
            </a:r>
            <a:r>
              <a:rPr lang="ar-SA" sz="2800" dirty="0" smtClean="0">
                <a:cs typeface="+mj-cs"/>
              </a:rPr>
              <a:t> از نظر دريافت مـــواد غذايي </a:t>
            </a:r>
            <a:endParaRPr lang="fa-IR" sz="28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dirty="0" smtClean="0">
                <a:cs typeface="+mj-cs"/>
              </a:rPr>
              <a:t>(</a:t>
            </a:r>
            <a:r>
              <a:rPr lang="ar-SA" sz="2800" dirty="0" smtClean="0">
                <a:cs typeface="+mj-cs"/>
              </a:rPr>
              <a:t>انرژي، پروتئين، ويتامين هاي </a:t>
            </a:r>
            <a:r>
              <a:rPr lang="en-US" sz="2800" dirty="0" smtClean="0">
                <a:cs typeface="+mj-cs"/>
              </a:rPr>
              <a:t>A </a:t>
            </a:r>
            <a:r>
              <a:rPr lang="ar-SA" sz="2800" dirty="0" smtClean="0">
                <a:cs typeface="+mj-cs"/>
              </a:rPr>
              <a:t>، </a:t>
            </a:r>
            <a:r>
              <a:rPr lang="en-US" sz="2800" dirty="0" smtClean="0">
                <a:cs typeface="+mj-cs"/>
              </a:rPr>
              <a:t>B2</a:t>
            </a:r>
            <a:r>
              <a:rPr lang="ar-SA" sz="2800" dirty="0" smtClean="0">
                <a:cs typeface="+mj-cs"/>
              </a:rPr>
              <a:t>، </a:t>
            </a:r>
            <a:r>
              <a:rPr lang="en-US" sz="2800" dirty="0" smtClean="0">
                <a:cs typeface="+mj-cs"/>
              </a:rPr>
              <a:t>B3</a:t>
            </a:r>
            <a:r>
              <a:rPr lang="ar-SA" sz="2800" dirty="0" smtClean="0">
                <a:cs typeface="+mj-cs"/>
              </a:rPr>
              <a:t>، آهن و يد</a:t>
            </a:r>
            <a:r>
              <a:rPr lang="fa-IR" sz="2800" dirty="0" smtClean="0">
                <a:cs typeface="+mj-cs"/>
              </a:rPr>
              <a:t>)</a:t>
            </a:r>
            <a:endParaRPr lang="fa-IR" sz="2800" b="1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b="1" dirty="0" smtClean="0">
                <a:cs typeface="+mj-cs"/>
              </a:rPr>
              <a:t>در طی د </a:t>
            </a:r>
            <a:r>
              <a:rPr lang="ar-SA" sz="2800" b="1" dirty="0" smtClean="0">
                <a:cs typeface="+mj-cs"/>
              </a:rPr>
              <a:t>وره های معین و در صورت امکان هر سه ماه یکبار</a:t>
            </a:r>
            <a:r>
              <a:rPr lang="en-US" sz="2800" dirty="0" smtClean="0">
                <a:cs typeface="+mj-cs"/>
              </a:rPr>
              <a:t> </a:t>
            </a:r>
            <a:endParaRPr lang="fa-IR" sz="2800" b="1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b="1" dirty="0" smtClean="0">
                <a:solidFill>
                  <a:srgbClr val="FF3300"/>
                </a:solidFill>
                <a:cs typeface="+mj-cs"/>
              </a:rPr>
              <a:t>1) حجم نمونه</a:t>
            </a:r>
            <a:r>
              <a:rPr lang="fa-IR" sz="2800" b="1" dirty="0" smtClean="0">
                <a:cs typeface="+mj-cs"/>
              </a:rPr>
              <a:t> 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dirty="0" smtClean="0">
                <a:cs typeface="+mj-cs"/>
              </a:rPr>
              <a:t>در جمعیت های کمتر از  2000نفر باید 10-20% خانوارها</a:t>
            </a:r>
            <a:endParaRPr lang="ar-SA" sz="2800" dirty="0" smtClean="0">
              <a:cs typeface="+mj-cs"/>
            </a:endParaRP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dirty="0" smtClean="0">
                <a:cs typeface="+mj-cs"/>
              </a:rPr>
              <a:t>در جمعیت های بالاتراز 2000نفر 7-10% خانوارها</a:t>
            </a:r>
          </a:p>
          <a:p>
            <a:pPr algn="r" eaLnBrk="1" hangingPunct="1">
              <a:buFont typeface="Wingdings 3" pitchFamily="18" charset="2"/>
              <a:buNone/>
            </a:pPr>
            <a:r>
              <a:rPr lang="fa-IR" sz="2800" dirty="0" smtClean="0">
                <a:solidFill>
                  <a:srgbClr val="FF3300"/>
                </a:solidFill>
                <a:cs typeface="+mj-cs"/>
              </a:rPr>
              <a:t>2)روش نمونه گیری</a:t>
            </a:r>
          </a:p>
          <a:p>
            <a:r>
              <a:rPr lang="fa-IR" sz="2800" dirty="0" smtClean="0">
                <a:cs typeface="+mj-cs"/>
              </a:rPr>
              <a:t>نمونه گیری تصادفی </a:t>
            </a:r>
            <a:r>
              <a:rPr lang="fa-IR" sz="2400" dirty="0" smtClean="0">
                <a:cs typeface="+mj-cs"/>
              </a:rPr>
              <a:t>( مناسب تر )</a:t>
            </a:r>
            <a:endParaRPr lang="fa-IR" sz="2800" dirty="0" smtClean="0">
              <a:cs typeface="+mj-cs"/>
            </a:endParaRPr>
          </a:p>
          <a:p>
            <a:pPr algn="r" eaLnBrk="1" hangingPunct="1"/>
            <a:r>
              <a:rPr lang="fa-IR" sz="2800" dirty="0" smtClean="0">
                <a:cs typeface="+mj-cs"/>
              </a:rPr>
              <a:t>خوشه ای</a:t>
            </a:r>
          </a:p>
          <a:p>
            <a:pPr eaLnBrk="1" hangingPunct="1"/>
            <a:endParaRPr lang="en-US" i="1" dirty="0" smtClean="0">
              <a:solidFill>
                <a:srgbClr val="FF3300"/>
              </a:solidFill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85728"/>
            <a:ext cx="8229600" cy="120015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4000" dirty="0" smtClean="0">
                <a:solidFill>
                  <a:schemeClr val="tx2">
                    <a:lumMod val="75000"/>
                  </a:schemeClr>
                </a:solidFill>
              </a:rPr>
              <a:t>ب) غربالگری </a:t>
            </a: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sz="40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40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"/>
            <a:ext cx="79248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09600"/>
            <a:ext cx="8915400" cy="580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7924800" cy="4876800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r>
              <a:rPr lang="fa-IR" dirty="0" smtClean="0">
                <a:solidFill>
                  <a:schemeClr val="hlink"/>
                </a:solidFill>
              </a:rPr>
              <a:t>هدف</a:t>
            </a:r>
            <a:r>
              <a:rPr lang="fa-IR" dirty="0" smtClean="0"/>
              <a:t> 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ar-SA" dirty="0" smtClean="0"/>
              <a:t>برآورد شيوع سوء تغذيه، كمبود ريزمغذي ها و تعيين علل بروز سوء تغذيه </a:t>
            </a:r>
            <a:endParaRPr lang="fa-IR" dirty="0" smtClean="0"/>
          </a:p>
          <a:p>
            <a:pPr algn="r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ar-SA" dirty="0" smtClean="0">
                <a:solidFill>
                  <a:schemeClr val="hlink"/>
                </a:solidFill>
              </a:rPr>
              <a:t>ابزار و اطلاعات مورد نياز</a:t>
            </a:r>
            <a:r>
              <a:rPr lang="fa-IR" dirty="0" smtClean="0"/>
              <a:t> </a:t>
            </a:r>
          </a:p>
          <a:p>
            <a:pPr algn="r" eaLnBrk="1" hangingPunct="1">
              <a:buFont typeface="Wingdings" pitchFamily="2" charset="2"/>
              <a:buChar char="§"/>
            </a:pPr>
            <a:r>
              <a:rPr lang="ar-SA" dirty="0" smtClean="0"/>
              <a:t>جمع آوري اطلاعات تن سنجي كودكان (نمونه گيري تصادفي) جهت تعيين شيوع سوء تغذيه حاد</a:t>
            </a:r>
            <a:endParaRPr lang="fa-IR" dirty="0" smtClean="0"/>
          </a:p>
          <a:p>
            <a:pPr algn="r" eaLnBrk="1" hangingPunct="1">
              <a:buFont typeface="Wingdings" pitchFamily="2" charset="2"/>
              <a:buChar char="§"/>
            </a:pPr>
            <a:r>
              <a:rPr lang="ar-SA" dirty="0" smtClean="0"/>
              <a:t>تعيين علائم باليني </a:t>
            </a:r>
            <a:r>
              <a:rPr lang="fa-IR" dirty="0" smtClean="0"/>
              <a:t>قابل مشاهده (گ</a:t>
            </a:r>
            <a:r>
              <a:rPr lang="ar-SA" dirty="0" smtClean="0"/>
              <a:t>و</a:t>
            </a:r>
            <a:r>
              <a:rPr lang="fa-IR" dirty="0" smtClean="0"/>
              <a:t>اتر)</a:t>
            </a:r>
            <a:r>
              <a:rPr lang="ar-SA" dirty="0" smtClean="0"/>
              <a:t> </a:t>
            </a:r>
            <a:endParaRPr lang="fa-IR" dirty="0" smtClean="0"/>
          </a:p>
          <a:p>
            <a:pPr algn="r" eaLnBrk="1" hangingPunct="1">
              <a:buFont typeface="Wingdings" pitchFamily="2" charset="2"/>
              <a:buChar char="§"/>
            </a:pPr>
            <a:r>
              <a:rPr lang="ar-SA" dirty="0" smtClean="0"/>
              <a:t>كمبود ريزمغذي ها از طريق ارزيابي بيوشيميايي (تعيين رتينول سرم، هموگلوبين</a:t>
            </a:r>
            <a:r>
              <a:rPr lang="fa-IR" dirty="0" smtClean="0"/>
              <a:t>،ید ادرار</a:t>
            </a:r>
            <a:r>
              <a:rPr lang="ar-SA" dirty="0" smtClean="0"/>
              <a:t>)</a:t>
            </a:r>
            <a:endParaRPr lang="en-US" dirty="0" smtClean="0"/>
          </a:p>
          <a:p>
            <a:pPr eaLnBrk="1" hangingPunct="1"/>
            <a:endParaRPr lang="en-US" b="1" dirty="0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797800" cy="10128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3700" dirty="0" smtClean="0">
                <a:solidFill>
                  <a:schemeClr val="tx2">
                    <a:lumMod val="75000"/>
                  </a:schemeClr>
                </a:solidFill>
              </a:rPr>
              <a:t>كمبود ريزمغذي ها</a:t>
            </a:r>
            <a:endParaRPr lang="en-US" sz="3700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4000" dirty="0">
                <a:solidFill>
                  <a:schemeClr val="tx1"/>
                </a:solidFill>
                <a:cs typeface="Mitra" pitchFamily="2" charset="-78"/>
              </a:rPr>
              <a:t>با تشكر از توجه شما</a:t>
            </a:r>
            <a:endParaRPr lang="en-US" sz="4000" dirty="0">
              <a:solidFill>
                <a:schemeClr val="tx1"/>
              </a:solidFill>
              <a:cs typeface="Mitra" pitchFamily="2" charset="-78"/>
            </a:endParaRPr>
          </a:p>
        </p:txBody>
      </p:sp>
      <p:pic>
        <p:nvPicPr>
          <p:cNvPr id="32771" name="Picture 6" descr="fb05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24000"/>
            <a:ext cx="9144000" cy="5334000"/>
          </a:xfr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SA" b="1" dirty="0" smtClean="0">
                <a:cs typeface="B Mitra" pitchFamily="2" charset="-78"/>
              </a:rPr>
              <a:t>روشهاي ارزيابي مستقيم وضع تغذيه</a:t>
            </a:r>
            <a:endParaRPr lang="en-US" b="1" dirty="0" smtClean="0">
              <a:cs typeface="B Mitra" pitchFamily="2" charset="-78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ar-SA" smtClean="0">
                <a:cs typeface="B Nazanin" pitchFamily="2" charset="-78"/>
              </a:rPr>
              <a:t>روشهاي تن سنجي</a:t>
            </a:r>
          </a:p>
          <a:p>
            <a:pPr eaLnBrk="1" hangingPunct="1">
              <a:buFontTx/>
              <a:buNone/>
            </a:pPr>
            <a:endParaRPr lang="en-US" smtClean="0">
              <a:cs typeface="B Nazanin" pitchFamily="2" charset="-78"/>
            </a:endParaRPr>
          </a:p>
          <a:p>
            <a:pPr eaLnBrk="1" hangingPunct="1"/>
            <a:r>
              <a:rPr lang="ar-SA" smtClean="0">
                <a:cs typeface="B Nazanin" pitchFamily="2" charset="-78"/>
              </a:rPr>
              <a:t>روش‌هاي آزمايشگاهي (بيوشيميايي)</a:t>
            </a:r>
          </a:p>
          <a:p>
            <a:pPr eaLnBrk="1" hangingPunct="1">
              <a:buFontTx/>
              <a:buNone/>
            </a:pPr>
            <a:endParaRPr lang="ar-SA" smtClean="0">
              <a:cs typeface="B Nazanin" pitchFamily="2" charset="-78"/>
            </a:endParaRPr>
          </a:p>
          <a:p>
            <a:pPr eaLnBrk="1" hangingPunct="1"/>
            <a:r>
              <a:rPr lang="ar-SA" smtClean="0">
                <a:cs typeface="B Nazanin" pitchFamily="2" charset="-78"/>
              </a:rPr>
              <a:t>ارزيابي باليني</a:t>
            </a:r>
          </a:p>
          <a:p>
            <a:pPr eaLnBrk="1" hangingPunct="1">
              <a:buFontTx/>
              <a:buNone/>
            </a:pPr>
            <a:endParaRPr lang="en-US" smtClean="0">
              <a:cs typeface="B Nazanin" pitchFamily="2" charset="-78"/>
            </a:endParaRPr>
          </a:p>
          <a:p>
            <a:pPr eaLnBrk="1" hangingPunct="1"/>
            <a:r>
              <a:rPr lang="ar-SA" smtClean="0">
                <a:cs typeface="B Nazanin" pitchFamily="2" charset="-78"/>
              </a:rPr>
              <a:t>ارزيابي رژيم غذايي</a:t>
            </a:r>
            <a:endParaRPr lang="en-US" smtClean="0">
              <a:cs typeface="B Nazanin" pitchFamily="2" charset="-78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algn="ctr" eaLnBrk="1" hangingPunct="1"/>
            <a:r>
              <a:rPr lang="ar-SA" b="1" dirty="0" smtClean="0">
                <a:latin typeface="Batang" pitchFamily="18" charset="-127"/>
                <a:cs typeface="B Nazanin" pitchFamily="2" charset="-78"/>
              </a:rPr>
              <a:t>روش تن سنجي</a:t>
            </a:r>
            <a:endParaRPr lang="en-US" b="1" dirty="0" smtClean="0">
              <a:latin typeface="Batang" pitchFamily="18" charset="-127"/>
              <a:cs typeface="B Nazanin" pitchFamily="2" charset="-78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81200"/>
            <a:ext cx="8640763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ar-SA" sz="2800" dirty="0" smtClean="0">
                <a:cs typeface="B Mitra" pitchFamily="2" charset="-78"/>
              </a:rPr>
              <a:t>فرآيند اندازه‌گيري  ابعاد مختلف بدن انسان به منظور تعيين تركيب بدن و نيازهاي بدن</a:t>
            </a:r>
            <a:endParaRPr lang="en-US" sz="2800" dirty="0" smtClean="0">
              <a:cs typeface="B Mitra" pitchFamily="2" charset="-7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 smtClean="0"/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قد</a:t>
            </a:r>
            <a:endParaRPr lang="en-US" sz="2400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وزن</a:t>
            </a:r>
            <a:endParaRPr lang="en-US" sz="2400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پيرامون سر</a:t>
            </a:r>
            <a:endParaRPr lang="en-US" sz="2400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پيرامون كمر</a:t>
            </a:r>
            <a:endParaRPr lang="en-US" sz="2400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پيرامون باسن</a:t>
            </a:r>
            <a:endParaRPr lang="en-US" sz="2400" b="1" dirty="0" smtClean="0">
              <a:solidFill>
                <a:schemeClr val="tx2"/>
              </a:solidFill>
              <a:cs typeface="B Nazanin" pitchFamily="2" charset="-78"/>
            </a:endParaRPr>
          </a:p>
          <a:p>
            <a:pPr lvl="1" eaLnBrk="1" hangingPunct="1">
              <a:lnSpc>
                <a:spcPct val="90000"/>
              </a:lnSpc>
            </a:pPr>
            <a:r>
              <a:rPr lang="ar-SA" sz="2400" b="1" dirty="0" smtClean="0">
                <a:solidFill>
                  <a:schemeClr val="tx2"/>
                </a:solidFill>
                <a:cs typeface="B Nazanin" pitchFamily="2" charset="-78"/>
              </a:rPr>
              <a:t>ضخامت چين پوستي</a:t>
            </a:r>
          </a:p>
          <a:p>
            <a:pPr lvl="1" eaLnBrk="1" hangingPunct="1">
              <a:lnSpc>
                <a:spcPct val="90000"/>
              </a:lnSpc>
            </a:pPr>
            <a:r>
              <a:rPr lang="ar-SA" sz="2400" dirty="0" smtClean="0">
                <a:solidFill>
                  <a:schemeClr val="tx2"/>
                </a:solidFill>
              </a:rPr>
              <a:t>.....</a:t>
            </a:r>
            <a:endParaRPr lang="en-US" sz="2400" dirty="0" smtClean="0">
              <a:solidFill>
                <a:schemeClr val="tx2"/>
              </a:solidFill>
            </a:endParaRPr>
          </a:p>
        </p:txBody>
      </p:sp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09600" y="3048000"/>
          <a:ext cx="5105400" cy="2743200"/>
        </p:xfrm>
        <a:graphic>
          <a:graphicData uri="http://schemas.openxmlformats.org/presentationml/2006/ole">
            <p:oleObj spid="_x0000_s136194" name="Document" r:id="rId3" imgW="8864640" imgH="5729400" progId="Word.Document.8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eightFig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08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HeightFigur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476250"/>
            <a:ext cx="5435600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304800"/>
            <a:ext cx="7793038" cy="685800"/>
          </a:xfrm>
        </p:spPr>
        <p:txBody>
          <a:bodyPr anchor="b"/>
          <a:lstStyle/>
          <a:p>
            <a:pPr eaLnBrk="1" hangingPunct="1"/>
            <a:r>
              <a:rPr lang="ar-SA" sz="3200" b="1" smtClean="0">
                <a:solidFill>
                  <a:schemeClr val="tx1"/>
                </a:solidFill>
                <a:cs typeface="B Nazanin" pitchFamily="2" charset="-78"/>
              </a:rPr>
              <a:t>شاخص‌هاي مورد استفاده براي ارزيابي وضع تغذيه</a:t>
            </a:r>
            <a:endParaRPr lang="en-US" sz="3200" b="1" smtClean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371600"/>
            <a:ext cx="8534400" cy="4760913"/>
          </a:xfrm>
        </p:spPr>
        <p:txBody>
          <a:bodyPr/>
          <a:lstStyle/>
          <a:p>
            <a:pPr eaLnBrk="1" hangingPunct="1"/>
            <a:r>
              <a:rPr lang="ar-SA" sz="40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وزن براي قد</a:t>
            </a:r>
            <a:endParaRPr lang="ar-SA" sz="2800" dirty="0" smtClean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  <a:p>
            <a:pPr eaLnBrk="1" hangingPunct="1"/>
            <a:r>
              <a:rPr lang="ar-SA" sz="40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نمايه توده بدن</a:t>
            </a:r>
            <a:r>
              <a:rPr lang="ar-SA" sz="40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(براي ارزيابي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وضعیت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بالغين)</a:t>
            </a:r>
          </a:p>
          <a:p>
            <a:pPr eaLnBrk="1" hangingPunct="1"/>
            <a:r>
              <a:rPr lang="ar-SA" sz="40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پيرامون دور بازو</a:t>
            </a:r>
            <a:r>
              <a:rPr lang="ar-SA" sz="40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(روش جايگزين غربالگري اوليه)</a:t>
            </a:r>
          </a:p>
          <a:p>
            <a:pPr eaLnBrk="1" hangingPunct="1"/>
            <a:r>
              <a:rPr lang="ar-SA" sz="4000" b="1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ادم</a:t>
            </a:r>
            <a:r>
              <a:rPr lang="ar-SA" sz="40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Nazanin" pitchFamily="2" charset="-78"/>
              </a:rPr>
              <a:t>(شاخص مهم در موارد شيوع كواشيوركور)</a:t>
            </a:r>
            <a:endParaRPr lang="en-US" sz="2800" dirty="0" smtClean="0">
              <a:solidFill>
                <a:schemeClr val="tx2">
                  <a:lumMod val="75000"/>
                </a:schemeClr>
              </a:solidFill>
              <a:cs typeface="B Nazanin" pitchFamily="2" charset="-78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657600" y="76200"/>
            <a:ext cx="5484813" cy="990600"/>
          </a:xfrm>
          <a:noFill/>
        </p:spPr>
        <p:txBody>
          <a:bodyPr lIns="92075" tIns="46038" rIns="92075" bIns="46038"/>
          <a:lstStyle/>
          <a:p>
            <a:pPr algn="ctr" eaLnBrk="1" hangingPunct="1"/>
            <a:r>
              <a:rPr lang="ar-SA" b="1" dirty="0" smtClean="0">
                <a:cs typeface="B Nazanin" pitchFamily="2" charset="-78"/>
              </a:rPr>
              <a:t>نقش مطالعات تن سنجي</a:t>
            </a:r>
            <a:endParaRPr lang="en-US" b="1" dirty="0" smtClean="0">
              <a:cs typeface="B Nazanin" pitchFamily="2" charset="-78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0212" y="2438400"/>
            <a:ext cx="8332788" cy="4114800"/>
          </a:xfrm>
          <a:noFill/>
        </p:spPr>
        <p:txBody>
          <a:bodyPr lIns="92075" tIns="46038" rIns="92075" bIns="46038"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ar-SA" sz="32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ارائه تصوير از</a:t>
            </a:r>
            <a:r>
              <a:rPr lang="ar-SA" sz="2400" dirty="0" smtClean="0">
                <a:cs typeface="B Mitra" pitchFamily="2" charset="-78"/>
              </a:rPr>
              <a:t> </a:t>
            </a:r>
            <a:r>
              <a:rPr lang="ar-SA" dirty="0" smtClean="0">
                <a:cs typeface="B Mitra" pitchFamily="2" charset="-78"/>
              </a:rPr>
              <a:t>وضع تغذيه و سلامت فرد</a:t>
            </a:r>
            <a:r>
              <a:rPr lang="fa-IR" dirty="0" smtClean="0">
                <a:cs typeface="B Mitra" pitchFamily="2" charset="-78"/>
              </a:rPr>
              <a:t>/</a:t>
            </a:r>
            <a:r>
              <a:rPr lang="ar-SA" dirty="0" smtClean="0">
                <a:cs typeface="B Mitra" pitchFamily="2" charset="-78"/>
              </a:rPr>
              <a:t>كل جامعه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dirty="0" smtClean="0">
              <a:cs typeface="B Mitra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dirty="0" smtClean="0">
                <a:cs typeface="B Mitra" pitchFamily="2" charset="-78"/>
              </a:rPr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تخمين ميزان كارايي</a:t>
            </a:r>
            <a:r>
              <a:rPr lang="ar-SA" dirty="0" smtClean="0">
                <a:cs typeface="B Mitra" pitchFamily="2" charset="-78"/>
              </a:rPr>
              <a:t>، سلامت و شاخص‌هاي بقاء فرد و جامعه</a:t>
            </a:r>
            <a:endParaRPr lang="en-US" dirty="0" smtClean="0">
              <a:cs typeface="B Mitra" pitchFamily="2" charset="-78"/>
            </a:endParaRP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cs typeface="B Mitra" pitchFamily="2" charset="-78"/>
              </a:rPr>
              <a:t> </a:t>
            </a:r>
            <a:r>
              <a:rPr lang="ar-SA" dirty="0" smtClean="0">
                <a:cs typeface="B Mitra" pitchFamily="2" charset="-78"/>
              </a:rPr>
              <a:t> </a:t>
            </a:r>
            <a:endParaRPr lang="en-US" dirty="0" smtClean="0">
              <a:cs typeface="B Mitra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تصميم‌گيري‌هاي</a:t>
            </a:r>
            <a:r>
              <a:rPr lang="ar-SA" dirty="0" smtClean="0">
                <a:cs typeface="B Mitra" pitchFamily="2" charset="-78"/>
              </a:rPr>
              <a:t> بهداشت عمومي و شاخص‌هاي باليني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endParaRPr lang="en-US" dirty="0" smtClean="0">
              <a:cs typeface="B Mitra" pitchFamily="2" charset="-78"/>
            </a:endParaRPr>
          </a:p>
          <a:p>
            <a:pPr algn="just">
              <a:lnSpc>
                <a:spcPct val="90000"/>
              </a:lnSpc>
            </a:pP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اطلاع رساني و اولويت بندي اختصاص منابع </a:t>
            </a:r>
            <a:endParaRPr lang="fa-IR" sz="2800" dirty="0" smtClean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  <a:p>
            <a:pPr algn="just">
              <a:lnSpc>
                <a:spcPct val="90000"/>
              </a:lnSpc>
            </a:pP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ارزيابي امنيت غذايي </a:t>
            </a:r>
            <a:endParaRPr lang="fa-IR" sz="2800" dirty="0" smtClean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endParaRPr lang="fa-IR" sz="2800" dirty="0" smtClean="0">
              <a:solidFill>
                <a:schemeClr val="tx2">
                  <a:lumMod val="75000"/>
                </a:schemeClr>
              </a:solidFill>
              <a:cs typeface="B Mitra" pitchFamily="2" charset="-78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fa-IR" dirty="0" smtClean="0">
                <a:solidFill>
                  <a:schemeClr val="tx2">
                    <a:lumMod val="75000"/>
                  </a:schemeClr>
                </a:solidFill>
                <a:cs typeface="B Mitra" pitchFamily="2" charset="-78"/>
              </a:rPr>
              <a:t>طراحی مداخلات </a:t>
            </a:r>
            <a:r>
              <a:rPr lang="fa-IR" dirty="0" smtClean="0">
                <a:cs typeface="B Mitra" pitchFamily="2" charset="-78"/>
              </a:rPr>
              <a:t>تغذیه ای</a:t>
            </a:r>
            <a:endParaRPr lang="en-US" dirty="0" smtClean="0">
              <a:cs typeface="B Mitra" pitchFamily="2" charset="-78"/>
            </a:endParaRPr>
          </a:p>
        </p:txBody>
      </p:sp>
      <p:pic>
        <p:nvPicPr>
          <p:cNvPr id="4" name="Picture 3" descr="MCj0240365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"/>
            <a:ext cx="3276600" cy="2184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  <a:noFill/>
        </p:spPr>
        <p:txBody>
          <a:bodyPr/>
          <a:lstStyle/>
          <a:p>
            <a:pPr algn="ctr" defTabSz="196850" rtl="1" eaLnBrk="1" hangingPunct="1"/>
            <a:r>
              <a:rPr lang="ar-SA" altLang="en-GB" sz="4000" smtClean="0">
                <a:solidFill>
                  <a:srgbClr val="FFFF00"/>
                </a:solidFill>
                <a:cs typeface="B Mitra" pitchFamily="2" charset="-78"/>
              </a:rPr>
              <a:t>فرآيند ارزيابي و مقابله با حادثه</a:t>
            </a:r>
            <a:endParaRPr lang="en-GB" altLang="en-GB" sz="4000" smtClean="0">
              <a:solidFill>
                <a:srgbClr val="FFFF00"/>
              </a:solidFill>
              <a:cs typeface="B Mitra" pitchFamily="2" charset="-78"/>
            </a:endParaRPr>
          </a:p>
        </p:txBody>
      </p:sp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1524000" y="2133600"/>
            <a:ext cx="2362200" cy="1143000"/>
          </a:xfrm>
          <a:prstGeom prst="rect">
            <a:avLst/>
          </a:prstGeom>
          <a:noFill/>
          <a:ln w="76200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/>
          <a:p>
            <a:pPr algn="r" defTabSz="196850" rtl="1"/>
            <a:r>
              <a:rPr lang="en-US" altLang="en-GB" sz="4400" b="1" dirty="0">
                <a:solidFill>
                  <a:srgbClr val="0066CC"/>
                </a:solidFill>
              </a:rPr>
              <a:t> </a:t>
            </a:r>
            <a:r>
              <a:rPr lang="ar-SA" altLang="en-GB" b="1" dirty="0">
                <a:solidFill>
                  <a:srgbClr val="FFFF00"/>
                </a:solidFill>
                <a:cs typeface="B Mitra" pitchFamily="2" charset="-78"/>
              </a:rPr>
              <a:t>پايش و </a:t>
            </a:r>
            <a:r>
              <a:rPr lang="ar-SA" altLang="en-GB" b="1" dirty="0" smtClean="0">
                <a:solidFill>
                  <a:srgbClr val="FFFF00"/>
                </a:solidFill>
                <a:cs typeface="B Mitra" pitchFamily="2" charset="-78"/>
              </a:rPr>
              <a:t>ار</a:t>
            </a:r>
            <a:r>
              <a:rPr lang="fa-IR" altLang="en-GB" b="1" dirty="0" smtClean="0">
                <a:solidFill>
                  <a:srgbClr val="FFFF00"/>
                </a:solidFill>
                <a:cs typeface="B Mitra" pitchFamily="2" charset="-78"/>
              </a:rPr>
              <a:t>زشیابی</a:t>
            </a:r>
            <a:endParaRPr lang="en-GB" altLang="en-GB" b="1" dirty="0">
              <a:solidFill>
                <a:srgbClr val="FFFF00"/>
              </a:solidFill>
              <a:cs typeface="B Mitra" pitchFamily="2" charset="-78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5334000" y="4114800"/>
            <a:ext cx="2667000" cy="1143000"/>
          </a:xfrm>
          <a:prstGeom prst="rect">
            <a:avLst/>
          </a:prstGeom>
          <a:noFill/>
          <a:ln w="76200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/>
          <a:p>
            <a:pPr defTabSz="196850" rtl="1"/>
            <a:r>
              <a:rPr lang="ar-SA" altLang="en-GB" sz="2800" b="1">
                <a:solidFill>
                  <a:srgbClr val="FFFF00"/>
                </a:solidFill>
                <a:cs typeface="B Mitra" pitchFamily="2" charset="-78"/>
              </a:rPr>
              <a:t>برنامه ريزي و طراحي اجرا</a:t>
            </a:r>
            <a:endParaRPr lang="en-GB" altLang="en-GB" sz="2800" b="1">
              <a:solidFill>
                <a:srgbClr val="FFFF00"/>
              </a:solidFill>
              <a:cs typeface="B Mitra" pitchFamily="2" charset="-78"/>
            </a:endParaRPr>
          </a:p>
        </p:txBody>
      </p:sp>
      <p:sp>
        <p:nvSpPr>
          <p:cNvPr id="204805" name="AutoShape 5"/>
          <p:cNvSpPr>
            <a:spLocks noChangeArrowheads="1"/>
          </p:cNvSpPr>
          <p:nvPr/>
        </p:nvSpPr>
        <p:spPr bwMode="auto">
          <a:xfrm>
            <a:off x="4114800" y="4343400"/>
            <a:ext cx="1143000" cy="533400"/>
          </a:xfrm>
          <a:prstGeom prst="leftArrow">
            <a:avLst>
              <a:gd name="adj1" fmla="val 50000"/>
              <a:gd name="adj2" fmla="val 53571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971800" y="1241425"/>
            <a:ext cx="3581400" cy="685800"/>
            <a:chOff x="1872" y="782"/>
            <a:chExt cx="2256" cy="432"/>
          </a:xfrm>
        </p:grpSpPr>
        <p:sp>
          <p:nvSpPr>
            <p:cNvPr id="24595" name="Rectangle 7"/>
            <p:cNvSpPr>
              <a:spLocks noChangeArrowheads="1"/>
            </p:cNvSpPr>
            <p:nvPr/>
          </p:nvSpPr>
          <p:spPr bwMode="auto">
            <a:xfrm>
              <a:off x="2928" y="782"/>
              <a:ext cx="1200" cy="432"/>
            </a:xfrm>
            <a:prstGeom prst="rect">
              <a:avLst/>
            </a:prstGeom>
            <a:noFill/>
            <a:ln w="76200">
              <a:solidFill>
                <a:srgbClr val="0066CC"/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196850" rtl="1"/>
              <a:r>
                <a:rPr lang="ar-SA" altLang="en-GB" sz="2800" b="1">
                  <a:solidFill>
                    <a:srgbClr val="FFFF00"/>
                  </a:solidFill>
                  <a:cs typeface="B Mitra" pitchFamily="2" charset="-78"/>
                </a:rPr>
                <a:t>ارزيابي</a:t>
              </a:r>
              <a:endParaRPr lang="en-GB" altLang="en-GB" sz="2800" b="1">
                <a:solidFill>
                  <a:srgbClr val="FFFF00"/>
                </a:solidFill>
                <a:cs typeface="B Mitra" pitchFamily="2" charset="-78"/>
              </a:endParaRPr>
            </a:p>
          </p:txBody>
        </p:sp>
        <p:sp>
          <p:nvSpPr>
            <p:cNvPr id="24596" name="AutoShape 8"/>
            <p:cNvSpPr>
              <a:spLocks noChangeArrowheads="1"/>
            </p:cNvSpPr>
            <p:nvPr/>
          </p:nvSpPr>
          <p:spPr bwMode="auto">
            <a:xfrm>
              <a:off x="1872" y="864"/>
              <a:ext cx="1008" cy="192"/>
            </a:xfrm>
            <a:prstGeom prst="rightArrow">
              <a:avLst>
                <a:gd name="adj1" fmla="val 50000"/>
                <a:gd name="adj2" fmla="val 131250"/>
              </a:avLst>
            </a:prstGeom>
            <a:solidFill>
              <a:srgbClr val="0066CC"/>
            </a:solidFill>
            <a:ln w="1270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</p:grp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1676400" y="4267200"/>
            <a:ext cx="2362200" cy="762000"/>
          </a:xfrm>
          <a:prstGeom prst="rect">
            <a:avLst/>
          </a:prstGeom>
          <a:noFill/>
          <a:ln w="76200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/>
          <a:p>
            <a:pPr defTabSz="196850" rtl="1"/>
            <a:r>
              <a:rPr lang="ar-SA" altLang="en-GB" sz="2800" b="1">
                <a:solidFill>
                  <a:srgbClr val="FFFF00"/>
                </a:solidFill>
                <a:cs typeface="B Mitra" pitchFamily="2" charset="-78"/>
              </a:rPr>
              <a:t>اجرا</a:t>
            </a:r>
            <a:endParaRPr lang="en-GB" altLang="en-GB" sz="2800" b="1">
              <a:solidFill>
                <a:srgbClr val="FFFF00"/>
              </a:solidFill>
              <a:cs typeface="B Mitra" pitchFamily="2" charset="-78"/>
            </a:endParaRP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6553200" y="2286000"/>
            <a:ext cx="1981200" cy="990600"/>
          </a:xfrm>
          <a:prstGeom prst="rect">
            <a:avLst/>
          </a:prstGeom>
          <a:noFill/>
          <a:ln w="76200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/>
          <a:p>
            <a:pPr algn="r" defTabSz="196850" rtl="1"/>
            <a:r>
              <a:rPr lang="en-US" altLang="en-GB" sz="4400" b="1">
                <a:solidFill>
                  <a:srgbClr val="0066CC"/>
                </a:solidFill>
              </a:rPr>
              <a:t> </a:t>
            </a:r>
            <a:r>
              <a:rPr lang="ar-SA" altLang="en-GB" sz="2000" b="1">
                <a:solidFill>
                  <a:srgbClr val="FFFF00"/>
                </a:solidFill>
                <a:cs typeface="B Mitra" pitchFamily="2" charset="-78"/>
              </a:rPr>
              <a:t>تجزيه و تحليل</a:t>
            </a:r>
            <a:endParaRPr lang="en-GB" altLang="en-GB" sz="2000" b="1">
              <a:solidFill>
                <a:srgbClr val="FFFF00"/>
              </a:solidFill>
              <a:cs typeface="B Mitra" pitchFamily="2" charset="-78"/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7200" y="1066800"/>
            <a:ext cx="3200400" cy="1447800"/>
            <a:chOff x="0" y="768"/>
            <a:chExt cx="2016" cy="912"/>
          </a:xfrm>
        </p:grpSpPr>
        <p:sp>
          <p:nvSpPr>
            <p:cNvPr id="24591" name="AutoShape 12"/>
            <p:cNvSpPr>
              <a:spLocks noChangeArrowheads="1"/>
            </p:cNvSpPr>
            <p:nvPr/>
          </p:nvSpPr>
          <p:spPr bwMode="auto">
            <a:xfrm>
              <a:off x="96" y="1200"/>
              <a:ext cx="480" cy="480"/>
            </a:xfrm>
            <a:prstGeom prst="irregularSeal2">
              <a:avLst/>
            </a:prstGeom>
            <a:solidFill>
              <a:srgbClr val="FF0000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0" y="768"/>
              <a:ext cx="2016" cy="480"/>
              <a:chOff x="0" y="1104"/>
              <a:chExt cx="2016" cy="480"/>
            </a:xfrm>
          </p:grpSpPr>
          <p:sp>
            <p:nvSpPr>
              <p:cNvPr id="24593" name="AutoShape 14"/>
              <p:cNvSpPr>
                <a:spLocks noChangeArrowheads="1"/>
              </p:cNvSpPr>
              <p:nvPr/>
            </p:nvSpPr>
            <p:spPr bwMode="auto">
              <a:xfrm>
                <a:off x="0" y="1104"/>
                <a:ext cx="2016" cy="480"/>
              </a:xfrm>
              <a:prstGeom prst="irregularSeal2">
                <a:avLst/>
              </a:prstGeom>
              <a:solidFill>
                <a:srgbClr val="FF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a-IR"/>
              </a:p>
            </p:txBody>
          </p:sp>
          <p:sp>
            <p:nvSpPr>
              <p:cNvPr id="24594" name="Rectangle 15"/>
              <p:cNvSpPr>
                <a:spLocks noChangeArrowheads="1"/>
              </p:cNvSpPr>
              <p:nvPr/>
            </p:nvSpPr>
            <p:spPr bwMode="auto">
              <a:xfrm>
                <a:off x="432" y="1200"/>
                <a:ext cx="989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GB" altLang="en-GB">
                    <a:solidFill>
                      <a:schemeClr val="tx2"/>
                    </a:solidFill>
                    <a:latin typeface="Arial Black" pitchFamily="34" charset="0"/>
                  </a:rPr>
                  <a:t>Disaster</a:t>
                </a:r>
              </a:p>
            </p:txBody>
          </p:sp>
        </p:grpSp>
      </p:grpSp>
      <p:sp>
        <p:nvSpPr>
          <p:cNvPr id="204816" name="AutoShape 16"/>
          <p:cNvSpPr>
            <a:spLocks noChangeArrowheads="1"/>
          </p:cNvSpPr>
          <p:nvPr/>
        </p:nvSpPr>
        <p:spPr bwMode="auto">
          <a:xfrm rot="5400000">
            <a:off x="1562100" y="3467100"/>
            <a:ext cx="914400" cy="533400"/>
          </a:xfrm>
          <a:prstGeom prst="leftArrow">
            <a:avLst>
              <a:gd name="adj1" fmla="val 50000"/>
              <a:gd name="adj2" fmla="val 42857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204817" name="AutoShape 17"/>
          <p:cNvSpPr>
            <a:spLocks noChangeArrowheads="1"/>
          </p:cNvSpPr>
          <p:nvPr/>
        </p:nvSpPr>
        <p:spPr bwMode="auto">
          <a:xfrm rot="10800000" flipH="1">
            <a:off x="6629400" y="1524000"/>
            <a:ext cx="1143000" cy="914400"/>
          </a:xfrm>
          <a:custGeom>
            <a:avLst/>
            <a:gdLst>
              <a:gd name="T0" fmla="*/ 43203863 w 21600"/>
              <a:gd name="T1" fmla="*/ 0 h 21600"/>
              <a:gd name="T2" fmla="*/ 25921226 w 21600"/>
              <a:gd name="T3" fmla="*/ 12903201 h 21600"/>
              <a:gd name="T4" fmla="*/ 0 w 21600"/>
              <a:gd name="T5" fmla="*/ 32259777 h 21600"/>
              <a:gd name="T6" fmla="*/ 25921226 w 21600"/>
              <a:gd name="T7" fmla="*/ 38709597 h 21600"/>
              <a:gd name="T8" fmla="*/ 51842400 w 21600"/>
              <a:gd name="T9" fmla="*/ 26881668 h 21600"/>
              <a:gd name="T10" fmla="*/ 60483755 w 21600"/>
              <a:gd name="T11" fmla="*/ 1290320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204818" name="AutoShape 18"/>
          <p:cNvSpPr>
            <a:spLocks noChangeArrowheads="1"/>
          </p:cNvSpPr>
          <p:nvPr/>
        </p:nvSpPr>
        <p:spPr bwMode="auto">
          <a:xfrm rot="-3420981">
            <a:off x="6781800" y="3505200"/>
            <a:ext cx="685800" cy="533400"/>
          </a:xfrm>
          <a:prstGeom prst="leftArrow">
            <a:avLst>
              <a:gd name="adj1" fmla="val 50000"/>
              <a:gd name="adj2" fmla="val 32143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204819" name="AutoShape 19"/>
          <p:cNvSpPr>
            <a:spLocks noChangeArrowheads="1"/>
          </p:cNvSpPr>
          <p:nvPr/>
        </p:nvSpPr>
        <p:spPr bwMode="auto">
          <a:xfrm rot="10800000">
            <a:off x="4114800" y="2438400"/>
            <a:ext cx="2362200" cy="533400"/>
          </a:xfrm>
          <a:prstGeom prst="leftArrow">
            <a:avLst>
              <a:gd name="adj1" fmla="val 50000"/>
              <a:gd name="adj2" fmla="val 110714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204820" name="Rectangle 20"/>
          <p:cNvSpPr>
            <a:spLocks noChangeArrowheads="1"/>
          </p:cNvSpPr>
          <p:nvPr/>
        </p:nvSpPr>
        <p:spPr bwMode="auto">
          <a:xfrm>
            <a:off x="1600200" y="5638800"/>
            <a:ext cx="4419600" cy="838200"/>
          </a:xfrm>
          <a:prstGeom prst="rect">
            <a:avLst/>
          </a:prstGeom>
          <a:solidFill>
            <a:srgbClr val="0066CC"/>
          </a:solidFill>
          <a:ln w="76200">
            <a:noFill/>
            <a:miter lim="800000"/>
            <a:headEnd/>
            <a:tailEnd/>
          </a:ln>
        </p:spPr>
        <p:txBody>
          <a:bodyPr/>
          <a:lstStyle/>
          <a:p>
            <a:pPr defTabSz="196850" rtl="1"/>
            <a:r>
              <a:rPr lang="ar-SA" altLang="en-GB" sz="3200" b="1" dirty="0">
                <a:solidFill>
                  <a:srgbClr val="FFFF00"/>
                </a:solidFill>
                <a:cs typeface="B Mitra" pitchFamily="2" charset="-78"/>
              </a:rPr>
              <a:t>پشتيباني و هواخواهي</a:t>
            </a:r>
            <a:r>
              <a:rPr lang="en-US" altLang="en-GB" sz="4400" b="1" dirty="0">
                <a:solidFill>
                  <a:schemeClr val="bg1"/>
                </a:solidFill>
              </a:rPr>
              <a:t> </a:t>
            </a:r>
            <a:endParaRPr lang="en-GB" altLang="en-GB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animBg="1" autoUpdateAnimBg="0"/>
      <p:bldP spid="204804" grpId="0" animBg="1" autoUpdateAnimBg="0"/>
      <p:bldP spid="204805" grpId="0" animBg="1"/>
      <p:bldP spid="204809" grpId="0" animBg="1" autoUpdateAnimBg="0"/>
      <p:bldP spid="204810" grpId="0" animBg="1" autoUpdateAnimBg="0"/>
      <p:bldP spid="204816" grpId="0" animBg="1"/>
      <p:bldP spid="204817" grpId="0" animBg="1"/>
      <p:bldP spid="204818" grpId="0" animBg="1"/>
      <p:bldP spid="204819" grpId="0" animBg="1"/>
      <p:bldP spid="204820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459</TotalTime>
  <Words>1382</Words>
  <Application>Microsoft Office PowerPoint</Application>
  <PresentationFormat>On-screen Show (4:3)</PresentationFormat>
  <Paragraphs>262</Paragraphs>
  <Slides>34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Concourse</vt:lpstr>
      <vt:lpstr>Custom Design</vt:lpstr>
      <vt:lpstr>Document</vt:lpstr>
      <vt:lpstr>Microsoft ClipArt Gallery</vt:lpstr>
      <vt:lpstr>Slide 1</vt:lpstr>
      <vt:lpstr>ارزیابی در بحرانها </vt:lpstr>
      <vt:lpstr>ارزيابي وضعيت تغذيه</vt:lpstr>
      <vt:lpstr>روشهاي ارزيابي مستقيم وضع تغذيه</vt:lpstr>
      <vt:lpstr>روش تن سنجي</vt:lpstr>
      <vt:lpstr>Slide 6</vt:lpstr>
      <vt:lpstr>شاخص‌هاي مورد استفاده براي ارزيابي وضع تغذيه</vt:lpstr>
      <vt:lpstr>نقش مطالعات تن سنجي</vt:lpstr>
      <vt:lpstr>فرآيند ارزيابي و مقابله با حادثه</vt:lpstr>
      <vt:lpstr>ضرورت ارزيابي وضع تغذيه : </vt:lpstr>
      <vt:lpstr>روش هاي ارزيابي وضعيت حادثه ديده گان  </vt:lpstr>
      <vt:lpstr>گروه هدف در ارزیابی </vt:lpstr>
      <vt:lpstr>انتخاب شاخص مناسب درارزیابی ها</vt:lpstr>
      <vt:lpstr> تفسيراندازه دور بازو   </vt:lpstr>
      <vt:lpstr>بررسی سریع اولیه </vt:lpstr>
      <vt:lpstr>حجم نمونه  </vt:lpstr>
      <vt:lpstr>انتخاب خوشه ها</vt:lpstr>
      <vt:lpstr>Slide 18</vt:lpstr>
      <vt:lpstr>( UNDERWEIGHT)كم وزني</vt:lpstr>
      <vt:lpstr> (stunting)كوتاه قدي </vt:lpstr>
      <vt:lpstr>(WASTING) ‎لاغري(وزن برای قد) </vt:lpstr>
      <vt:lpstr>Slide 22</vt:lpstr>
      <vt:lpstr>كم وزنیUnder Weight</vt:lpstr>
      <vt:lpstr>كوتاه قدی تغذيه ای Stunting</vt:lpstr>
      <vt:lpstr>لاغری Wasting</vt:lpstr>
      <vt:lpstr>تفسير شاخص های تن سنجی  </vt:lpstr>
      <vt:lpstr> شاخص پیشنهادی دربررسی وضعیت سوءتغذیه حاد در افراد بزرگسال BMIنمایه توده بدنی </vt:lpstr>
      <vt:lpstr>طبقه بندی شدت  سوءتغذیه در جمعیت حادثه دیده</vt:lpstr>
      <vt:lpstr>طبقه بندی بحران های غذایی((FAO-2006 </vt:lpstr>
      <vt:lpstr>ب) غربالگری  </vt:lpstr>
      <vt:lpstr>Slide 31</vt:lpstr>
      <vt:lpstr>Slide 32</vt:lpstr>
      <vt:lpstr>كمبود ريزمغذي ها</vt:lpstr>
      <vt:lpstr>با تشكر از توجه شما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Farzaneh</dc:creator>
  <cp:lastModifiedBy>Your User Name</cp:lastModifiedBy>
  <cp:revision>116</cp:revision>
  <dcterms:created xsi:type="dcterms:W3CDTF">2006-08-16T00:00:00Z</dcterms:created>
  <dcterms:modified xsi:type="dcterms:W3CDTF">2010-01-09T10:18:10Z</dcterms:modified>
</cp:coreProperties>
</file>