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9" r:id="rId1"/>
  </p:sldMasterIdLst>
  <p:notesMasterIdLst>
    <p:notesMasterId r:id="rId38"/>
  </p:notesMasterIdLst>
  <p:sldIdLst>
    <p:sldId id="259" r:id="rId2"/>
    <p:sldId id="257" r:id="rId3"/>
    <p:sldId id="348" r:id="rId4"/>
    <p:sldId id="349" r:id="rId5"/>
    <p:sldId id="350" r:id="rId6"/>
    <p:sldId id="351" r:id="rId7"/>
    <p:sldId id="355" r:id="rId8"/>
    <p:sldId id="275" r:id="rId9"/>
    <p:sldId id="345" r:id="rId10"/>
    <p:sldId id="346" r:id="rId11"/>
    <p:sldId id="347" r:id="rId12"/>
    <p:sldId id="309" r:id="rId13"/>
    <p:sldId id="310" r:id="rId14"/>
    <p:sldId id="311" r:id="rId15"/>
    <p:sldId id="312" r:id="rId16"/>
    <p:sldId id="280" r:id="rId17"/>
    <p:sldId id="281" r:id="rId18"/>
    <p:sldId id="352" r:id="rId19"/>
    <p:sldId id="353" r:id="rId20"/>
    <p:sldId id="354" r:id="rId21"/>
    <p:sldId id="313" r:id="rId22"/>
    <p:sldId id="318" r:id="rId23"/>
    <p:sldId id="315" r:id="rId24"/>
    <p:sldId id="316" r:id="rId25"/>
    <p:sldId id="285" r:id="rId26"/>
    <p:sldId id="320" r:id="rId27"/>
    <p:sldId id="321" r:id="rId28"/>
    <p:sldId id="288" r:id="rId29"/>
    <p:sldId id="322" r:id="rId30"/>
    <p:sldId id="323" r:id="rId31"/>
    <p:sldId id="325" r:id="rId32"/>
    <p:sldId id="326" r:id="rId33"/>
    <p:sldId id="327" r:id="rId34"/>
    <p:sldId id="328" r:id="rId35"/>
    <p:sldId id="329" r:id="rId36"/>
    <p:sldId id="337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Farzaneh" initials="F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 horzBarState="maximized">
    <p:restoredLeft sz="26755" autoAdjust="0"/>
    <p:restoredTop sz="66500" autoAdjust="0"/>
  </p:normalViewPr>
  <p:slideViewPr>
    <p:cSldViewPr>
      <p:cViewPr varScale="1">
        <p:scale>
          <a:sx n="67" d="100"/>
          <a:sy n="67" d="100"/>
        </p:scale>
        <p:origin x="-120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4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C971C9E4-ACB3-4D2E-B6E9-5C0AB6EA1B7F}" type="datetimeFigureOut">
              <a:rPr lang="fa-IR" smtClean="0"/>
              <a:pPr/>
              <a:t>01/23/1431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A44D23FF-9E2F-4A47-9F86-757DBEC515EF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fa-IR" sz="1100" dirty="0" smtClean="0">
                <a:solidFill>
                  <a:srgbClr val="FF0000"/>
                </a:solidFill>
              </a:rPr>
              <a:t>دمای محیط : </a:t>
            </a:r>
            <a:r>
              <a:rPr lang="fa-IR" sz="1100" dirty="0" smtClean="0">
                <a:solidFill>
                  <a:srgbClr val="FF3300"/>
                </a:solidFill>
              </a:rPr>
              <a:t>دمای مبنا = </a:t>
            </a:r>
            <a:r>
              <a:rPr lang="en-US" sz="1100" dirty="0" smtClean="0">
                <a:solidFill>
                  <a:srgbClr val="FF3300"/>
                </a:solidFill>
              </a:rPr>
              <a:t>20</a:t>
            </a:r>
            <a:r>
              <a:rPr lang="en-US" sz="1100" baseline="30000" dirty="0" smtClean="0">
                <a:solidFill>
                  <a:srgbClr val="FF3300"/>
                </a:solidFill>
              </a:rPr>
              <a:t>o</a:t>
            </a:r>
            <a:r>
              <a:rPr lang="en-US" sz="1100" dirty="0" smtClean="0">
                <a:solidFill>
                  <a:srgbClr val="FF3300"/>
                </a:solidFill>
              </a:rPr>
              <a:t>C</a:t>
            </a:r>
            <a:r>
              <a:rPr lang="fa-IR" sz="1100" dirty="0" smtClean="0">
                <a:solidFill>
                  <a:srgbClr val="FF3300"/>
                </a:solidFill>
              </a:rPr>
              <a:t>   </a:t>
            </a:r>
            <a:r>
              <a:rPr lang="fa-IR" sz="1200" dirty="0" smtClean="0">
                <a:solidFill>
                  <a:schemeClr val="hlink"/>
                </a:solidFill>
              </a:rPr>
              <a:t>در دمای کمتر از 20 درجه سانتی  به ازای هر </a:t>
            </a:r>
            <a:r>
              <a:rPr lang="fa-IR" sz="1200" dirty="0" smtClean="0">
                <a:solidFill>
                  <a:srgbClr val="FF3300"/>
                </a:solidFill>
              </a:rPr>
              <a:t>5 درجه سانتی گراد</a:t>
            </a:r>
            <a:r>
              <a:rPr lang="fa-IR" sz="1200" dirty="0" smtClean="0">
                <a:solidFill>
                  <a:schemeClr val="hlink"/>
                </a:solidFill>
              </a:rPr>
              <a:t> زیر 20 درجه </a:t>
            </a:r>
            <a:r>
              <a:rPr lang="fa-IR" sz="1200" dirty="0" smtClean="0">
                <a:solidFill>
                  <a:srgbClr val="FF3300"/>
                </a:solidFill>
              </a:rPr>
              <a:t>100 کیلو کالری</a:t>
            </a:r>
            <a:r>
              <a:rPr lang="fa-IR" sz="1200" dirty="0" smtClean="0">
                <a:solidFill>
                  <a:schemeClr val="hlink"/>
                </a:solidFill>
              </a:rPr>
              <a:t> به انرژی پایه اضافه می گردد.</a:t>
            </a:r>
          </a:p>
          <a:p>
            <a:pPr>
              <a:defRPr/>
            </a:pPr>
            <a:endParaRPr lang="fa-IR" sz="1200" dirty="0" smtClean="0"/>
          </a:p>
          <a:p>
            <a:pPr>
              <a:buFont typeface="Wingdings" pitchFamily="2" charset="2"/>
              <a:buNone/>
              <a:defRPr/>
            </a:pPr>
            <a:r>
              <a:rPr lang="fa-IR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وضعیت بهداشت و تغذیه جمعیت : </a:t>
            </a:r>
            <a:r>
              <a:rPr lang="fa-IR" sz="1200" dirty="0" smtClean="0">
                <a:solidFill>
                  <a:srgbClr val="FF0000"/>
                </a:solidFill>
              </a:rPr>
              <a:t>افزایش نیاز  به انرژی در</a:t>
            </a:r>
            <a:r>
              <a:rPr lang="fa-IR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جوامع با کمبود مواد غذایی یا شیوع سوءتغذیه بالا . </a:t>
            </a:r>
            <a:r>
              <a:rPr lang="fa-IR" sz="1200" dirty="0" smtClean="0">
                <a:solidFill>
                  <a:srgbClr val="0070C0"/>
                </a:solidFill>
              </a:rPr>
              <a:t>2100 کیلوکالری  برای کودکانی که از قبل سوء تغذیه داشته اند و برای نوجوانان و بزرگسالان کافی نمی باشد . </a:t>
            </a:r>
            <a:r>
              <a:rPr lang="fa-IR" sz="1200" u="sng" dirty="0" smtClean="0">
                <a:solidFill>
                  <a:srgbClr val="FF0000"/>
                </a:solidFill>
              </a:rPr>
              <a:t>200-100 کیلو کالری به مقدار کالری پایه اضافه نمود.</a:t>
            </a:r>
          </a:p>
          <a:p>
            <a:pPr>
              <a:defRPr/>
            </a:pPr>
            <a:endParaRPr lang="fa-IR" sz="1200" dirty="0" smtClean="0"/>
          </a:p>
          <a:p>
            <a:pPr eaLnBrk="1" hangingPunct="1">
              <a:defRPr/>
            </a:pPr>
            <a:r>
              <a:rPr lang="fa-IR" sz="1200" dirty="0" smtClean="0">
                <a:solidFill>
                  <a:schemeClr val="tx2"/>
                </a:solidFill>
              </a:rPr>
              <a:t>2100 کیلو کالری انرژی مورد نیاز برای حفظ سلامت و تغذیه افراد سالم با تحرک معمول</a:t>
            </a:r>
          </a:p>
          <a:p>
            <a:pPr>
              <a:buFont typeface="Courier New" pitchFamily="49" charset="0"/>
              <a:buChar char="o"/>
              <a:defRPr/>
            </a:pPr>
            <a:r>
              <a:rPr lang="fa-IR" sz="1200" dirty="0" smtClean="0">
                <a:solidFill>
                  <a:srgbClr val="FF0000"/>
                </a:solidFill>
              </a:rPr>
              <a:t>فعالیت متوسط +</a:t>
            </a:r>
            <a:r>
              <a:rPr lang="en-US" sz="1200" dirty="0" smtClean="0">
                <a:solidFill>
                  <a:srgbClr val="FF0000"/>
                </a:solidFill>
              </a:rPr>
              <a:t> </a:t>
            </a:r>
            <a:r>
              <a:rPr lang="en-US" sz="1200" dirty="0" smtClean="0">
                <a:solidFill>
                  <a:schemeClr val="tx2"/>
                </a:solidFill>
              </a:rPr>
              <a:t>100 kcal </a:t>
            </a:r>
          </a:p>
          <a:p>
            <a:pPr>
              <a:buFont typeface="Courier New" pitchFamily="49" charset="0"/>
              <a:buChar char="o"/>
              <a:defRPr/>
            </a:pPr>
            <a:r>
              <a:rPr lang="fa-IR" sz="1200" dirty="0" smtClean="0">
                <a:solidFill>
                  <a:srgbClr val="FF0000"/>
                </a:solidFill>
              </a:rPr>
              <a:t>فعالیت متوسط</a:t>
            </a:r>
            <a:r>
              <a:rPr lang="en-US" sz="1200" dirty="0" smtClean="0">
                <a:solidFill>
                  <a:srgbClr val="FF0000"/>
                </a:solidFill>
              </a:rPr>
              <a:t> </a:t>
            </a:r>
            <a:r>
              <a:rPr lang="fa-IR" sz="1200" dirty="0" smtClean="0">
                <a:solidFill>
                  <a:srgbClr val="FF0000"/>
                </a:solidFill>
              </a:rPr>
              <a:t>تا شدید +</a:t>
            </a:r>
            <a:r>
              <a:rPr lang="en-US" sz="1200" dirty="0" smtClean="0">
                <a:solidFill>
                  <a:schemeClr val="tx2"/>
                </a:solidFill>
              </a:rPr>
              <a:t>150 kcal  </a:t>
            </a:r>
            <a:r>
              <a:rPr lang="fa-IR" sz="1200" dirty="0" smtClean="0">
                <a:solidFill>
                  <a:schemeClr val="tx2"/>
                </a:solidFill>
              </a:rPr>
              <a:t> </a:t>
            </a:r>
            <a:endParaRPr lang="en-US" sz="1200" dirty="0" smtClean="0">
              <a:solidFill>
                <a:schemeClr val="tx2"/>
              </a:solidFill>
            </a:endParaRPr>
          </a:p>
          <a:p>
            <a:pPr>
              <a:buFont typeface="Courier New" pitchFamily="49" charset="0"/>
              <a:buChar char="o"/>
              <a:defRPr/>
            </a:pPr>
            <a:r>
              <a:rPr lang="fa-IR" sz="1200" dirty="0" smtClean="0">
                <a:solidFill>
                  <a:srgbClr val="FF0000"/>
                </a:solidFill>
              </a:rPr>
              <a:t>فعالیت شدید +</a:t>
            </a:r>
            <a:r>
              <a:rPr lang="en-US" sz="1200" dirty="0" smtClean="0">
                <a:solidFill>
                  <a:schemeClr val="tx2"/>
                </a:solidFill>
              </a:rPr>
              <a:t>250 kcal 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4D23FF-9E2F-4A47-9F86-757DBEC515EF}" type="slidenum">
              <a:rPr lang="fa-IR" smtClean="0"/>
              <a:pPr/>
              <a:t>11</a:t>
            </a:fld>
            <a:endParaRPr lang="fa-I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2E6ADE-6A5F-43D3-97A7-B33CE869F29C}" type="slidenum">
              <a:rPr lang="ar-SA" smtClean="0"/>
              <a:pPr/>
              <a:t>12</a:t>
            </a:fld>
            <a:endParaRPr lang="en-US" smtClean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F1690AD-E9AE-4219-814D-C1D9583A70F5}" type="slidenum">
              <a:rPr lang="ar-SA" smtClean="0"/>
              <a:pPr/>
              <a:t>18</a:t>
            </a:fld>
            <a:endParaRPr lang="en-US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fa-IR" dirty="0" smtClean="0">
                <a:solidFill>
                  <a:schemeClr val="tx2"/>
                </a:solidFill>
              </a:rPr>
              <a:t>براي جلوگيري از دهيدرتاسيون به طور متوسط حداقل نياز روزانه افراد به آب سالم:</a:t>
            </a: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ü"/>
            </a:pPr>
            <a:r>
              <a:rPr lang="fa-IR" dirty="0" smtClean="0">
                <a:solidFill>
                  <a:schemeClr val="tx2"/>
                </a:solidFill>
              </a:rPr>
              <a:t>در يك ماهگي 400 ميلي ليتر (تامين با شير مادر)</a:t>
            </a: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ü"/>
            </a:pPr>
            <a:r>
              <a:rPr lang="fa-IR" dirty="0" smtClean="0">
                <a:solidFill>
                  <a:schemeClr val="tx2"/>
                </a:solidFill>
              </a:rPr>
              <a:t>در 4 ماهگي 600 ميلي ليتر (تامين با شير مادر)</a:t>
            </a: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ü"/>
            </a:pPr>
            <a:r>
              <a:rPr lang="fa-IR" dirty="0" smtClean="0">
                <a:solidFill>
                  <a:schemeClr val="tx2"/>
                </a:solidFill>
              </a:rPr>
              <a:t>در 12 ماهگي 800 ميلي ليتر</a:t>
            </a: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ü"/>
            </a:pPr>
            <a:r>
              <a:rPr lang="fa-IR" dirty="0" smtClean="0">
                <a:solidFill>
                  <a:schemeClr val="tx2"/>
                </a:solidFill>
              </a:rPr>
              <a:t>در 3 سالگي 1000 ميلي ليتر</a:t>
            </a: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ü"/>
            </a:pPr>
            <a:r>
              <a:rPr lang="fa-IR" dirty="0" smtClean="0">
                <a:solidFill>
                  <a:schemeClr val="tx2"/>
                </a:solidFill>
              </a:rPr>
              <a:t>نوجوانان و بزرگسالان 1 تا 1/5 ليتر</a:t>
            </a: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ü"/>
            </a:pPr>
            <a:r>
              <a:rPr lang="fa-IR" dirty="0" smtClean="0">
                <a:solidFill>
                  <a:schemeClr val="tx2"/>
                </a:solidFill>
              </a:rPr>
              <a:t>سالمندان بيشتر از نياز بزرگسالان</a:t>
            </a:r>
            <a:endParaRPr lang="en-US" dirty="0" smtClean="0">
              <a:solidFill>
                <a:schemeClr val="tx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4D23FF-9E2F-4A47-9F86-757DBEC515EF}" type="slidenum">
              <a:rPr lang="fa-IR" smtClean="0"/>
              <a:pPr/>
              <a:t>22</a:t>
            </a:fld>
            <a:endParaRPr lang="fa-I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1/8/2010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1/8/2010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 spd="med" advClick="0" advTm="5000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endParaRPr lang="fa-I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0C4DFC-EDC4-40B9-AFC3-5E99083F9199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719263"/>
            <a:ext cx="8229600" cy="4411662"/>
          </a:xfrm>
        </p:spPr>
        <p:txBody>
          <a:bodyPr/>
          <a:lstStyle/>
          <a:p>
            <a:pPr lvl="0"/>
            <a:endParaRPr lang="fa-IR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C440BA-9A6E-4101-AD7F-8ABB620013FA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F72E9E-7B64-47BF-A21C-C5CEDC9068AF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686800" y="4267200"/>
            <a:ext cx="430887" cy="2590800"/>
          </a:xfrm>
          <a:prstGeom prst="rect">
            <a:avLst/>
          </a:prstGeom>
          <a:noFill/>
        </p:spPr>
        <p:txBody>
          <a:bodyPr vert="vert" wrap="square" rtlCol="1">
            <a:spAutoFit/>
          </a:bodyPr>
          <a:lstStyle/>
          <a:p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cs typeface="+mn-cs"/>
              </a:rPr>
              <a:t>F. Sadeghi GhotbAbadi</a:t>
            </a:r>
            <a:endParaRPr lang="fa-IR" sz="1600" b="1" dirty="0">
              <a:solidFill>
                <a:schemeClr val="accent1">
                  <a:lumMod val="50000"/>
                </a:schemeClr>
              </a:solidFill>
              <a:cs typeface="+mn-cs"/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1/8/2010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1/8/2010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1/8/2010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8686800" y="4267200"/>
            <a:ext cx="430887" cy="2590800"/>
          </a:xfrm>
          <a:prstGeom prst="rect">
            <a:avLst/>
          </a:prstGeom>
          <a:noFill/>
        </p:spPr>
        <p:txBody>
          <a:bodyPr vert="vert" wrap="square" rtlCol="1">
            <a:spAutoFit/>
          </a:bodyPr>
          <a:lstStyle/>
          <a:p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cs typeface="+mn-cs"/>
              </a:rPr>
              <a:t>F. Sadeghi GhotbAbadi</a:t>
            </a:r>
            <a:endParaRPr lang="fa-IR" sz="1600" b="1" dirty="0">
              <a:solidFill>
                <a:schemeClr val="accent1">
                  <a:lumMod val="50000"/>
                </a:schemeClr>
              </a:solidFill>
              <a:cs typeface="+mn-cs"/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219200" y="274638"/>
            <a:ext cx="79248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1/8/2010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  <p:sldLayoutId id="2147483801" r:id="rId12"/>
    <p:sldLayoutId id="2147483802" r:id="rId13"/>
    <p:sldLayoutId id="2147483803" r:id="rId14"/>
    <p:sldLayoutId id="2147483804" r:id="rId15"/>
  </p:sldLayoutIdLst>
  <p:transition spd="med">
    <p:push/>
  </p:transition>
  <p:timing>
    <p:tnLst>
      <p:par>
        <p:cTn id="1" dur="indefinite" restart="never" nodeType="tmRoot"/>
      </p:par>
    </p:tnLst>
  </p:timing>
  <p:txStyles>
    <p:titleStyle>
      <a:lvl1pPr algn="l" rtl="1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r" rtl="1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r" rtl="1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r" rtl="1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r" rtl="1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r" rtl="1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r" rtl="1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6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>
            <a:spLocks noEditPoints="1"/>
          </p:cNvSpPr>
          <p:nvPr/>
        </p:nvSpPr>
        <p:spPr bwMode="auto">
          <a:xfrm>
            <a:off x="557212" y="685800"/>
            <a:ext cx="7824788" cy="5199063"/>
          </a:xfrm>
          <a:custGeom>
            <a:avLst/>
            <a:gdLst>
              <a:gd name="T0" fmla="*/ 2147483647 w 4897"/>
              <a:gd name="T1" fmla="*/ 2147483647 h 3275"/>
              <a:gd name="T2" fmla="*/ 2147483647 w 4897"/>
              <a:gd name="T3" fmla="*/ 2147483647 h 3275"/>
              <a:gd name="T4" fmla="*/ 2147483647 w 4897"/>
              <a:gd name="T5" fmla="*/ 2147483647 h 3275"/>
              <a:gd name="T6" fmla="*/ 2147483647 w 4897"/>
              <a:gd name="T7" fmla="*/ 2147483647 h 3275"/>
              <a:gd name="T8" fmla="*/ 2147483647 w 4897"/>
              <a:gd name="T9" fmla="*/ 2147483647 h 3275"/>
              <a:gd name="T10" fmla="*/ 2147483647 w 4897"/>
              <a:gd name="T11" fmla="*/ 2147483647 h 3275"/>
              <a:gd name="T12" fmla="*/ 2147483647 w 4897"/>
              <a:gd name="T13" fmla="*/ 2147483647 h 3275"/>
              <a:gd name="T14" fmla="*/ 2147483647 w 4897"/>
              <a:gd name="T15" fmla="*/ 2147483647 h 3275"/>
              <a:gd name="T16" fmla="*/ 2147483647 w 4897"/>
              <a:gd name="T17" fmla="*/ 2147483647 h 3275"/>
              <a:gd name="T18" fmla="*/ 2147483647 w 4897"/>
              <a:gd name="T19" fmla="*/ 2147483647 h 3275"/>
              <a:gd name="T20" fmla="*/ 2147483647 w 4897"/>
              <a:gd name="T21" fmla="*/ 2147483647 h 3275"/>
              <a:gd name="T22" fmla="*/ 2147483647 w 4897"/>
              <a:gd name="T23" fmla="*/ 2147483647 h 3275"/>
              <a:gd name="T24" fmla="*/ 2147483647 w 4897"/>
              <a:gd name="T25" fmla="*/ 2147483647 h 3275"/>
              <a:gd name="T26" fmla="*/ 2147483647 w 4897"/>
              <a:gd name="T27" fmla="*/ 2147483647 h 3275"/>
              <a:gd name="T28" fmla="*/ 2147483647 w 4897"/>
              <a:gd name="T29" fmla="*/ 2147483647 h 3275"/>
              <a:gd name="T30" fmla="*/ 2147483647 w 4897"/>
              <a:gd name="T31" fmla="*/ 2147483647 h 3275"/>
              <a:gd name="T32" fmla="*/ 2147483647 w 4897"/>
              <a:gd name="T33" fmla="*/ 2147483647 h 3275"/>
              <a:gd name="T34" fmla="*/ 2147483647 w 4897"/>
              <a:gd name="T35" fmla="*/ 2147483647 h 3275"/>
              <a:gd name="T36" fmla="*/ 2147483647 w 4897"/>
              <a:gd name="T37" fmla="*/ 2147483647 h 3275"/>
              <a:gd name="T38" fmla="*/ 2147483647 w 4897"/>
              <a:gd name="T39" fmla="*/ 2147483647 h 3275"/>
              <a:gd name="T40" fmla="*/ 2147483647 w 4897"/>
              <a:gd name="T41" fmla="*/ 2147483647 h 3275"/>
              <a:gd name="T42" fmla="*/ 2147483647 w 4897"/>
              <a:gd name="T43" fmla="*/ 2147483647 h 3275"/>
              <a:gd name="T44" fmla="*/ 2147483647 w 4897"/>
              <a:gd name="T45" fmla="*/ 2147483647 h 3275"/>
              <a:gd name="T46" fmla="*/ 2147483647 w 4897"/>
              <a:gd name="T47" fmla="*/ 2147483647 h 3275"/>
              <a:gd name="T48" fmla="*/ 2147483647 w 4897"/>
              <a:gd name="T49" fmla="*/ 2147483647 h 3275"/>
              <a:gd name="T50" fmla="*/ 2147483647 w 4897"/>
              <a:gd name="T51" fmla="*/ 2147483647 h 3275"/>
              <a:gd name="T52" fmla="*/ 2147483647 w 4897"/>
              <a:gd name="T53" fmla="*/ 2147483647 h 3275"/>
              <a:gd name="T54" fmla="*/ 2147483647 w 4897"/>
              <a:gd name="T55" fmla="*/ 2147483647 h 3275"/>
              <a:gd name="T56" fmla="*/ 2147483647 w 4897"/>
              <a:gd name="T57" fmla="*/ 2147483647 h 3275"/>
              <a:gd name="T58" fmla="*/ 2147483647 w 4897"/>
              <a:gd name="T59" fmla="*/ 2147483647 h 3275"/>
              <a:gd name="T60" fmla="*/ 2147483647 w 4897"/>
              <a:gd name="T61" fmla="*/ 2147483647 h 3275"/>
              <a:gd name="T62" fmla="*/ 2147483647 w 4897"/>
              <a:gd name="T63" fmla="*/ 2147483647 h 3275"/>
              <a:gd name="T64" fmla="*/ 2147483647 w 4897"/>
              <a:gd name="T65" fmla="*/ 2147483647 h 3275"/>
              <a:gd name="T66" fmla="*/ 2147483647 w 4897"/>
              <a:gd name="T67" fmla="*/ 2147483647 h 3275"/>
              <a:gd name="T68" fmla="*/ 2147483647 w 4897"/>
              <a:gd name="T69" fmla="*/ 2147483647 h 3275"/>
              <a:gd name="T70" fmla="*/ 2147483647 w 4897"/>
              <a:gd name="T71" fmla="*/ 2147483647 h 3275"/>
              <a:gd name="T72" fmla="*/ 2147483647 w 4897"/>
              <a:gd name="T73" fmla="*/ 2147483647 h 3275"/>
              <a:gd name="T74" fmla="*/ 2147483647 w 4897"/>
              <a:gd name="T75" fmla="*/ 2147483647 h 3275"/>
              <a:gd name="T76" fmla="*/ 2147483647 w 4897"/>
              <a:gd name="T77" fmla="*/ 2147483647 h 3275"/>
              <a:gd name="T78" fmla="*/ 2147483647 w 4897"/>
              <a:gd name="T79" fmla="*/ 2147483647 h 3275"/>
              <a:gd name="T80" fmla="*/ 2147483647 w 4897"/>
              <a:gd name="T81" fmla="*/ 2147483647 h 3275"/>
              <a:gd name="T82" fmla="*/ 2147483647 w 4897"/>
              <a:gd name="T83" fmla="*/ 2147483647 h 3275"/>
              <a:gd name="T84" fmla="*/ 2147483647 w 4897"/>
              <a:gd name="T85" fmla="*/ 2147483647 h 3275"/>
              <a:gd name="T86" fmla="*/ 2147483647 w 4897"/>
              <a:gd name="T87" fmla="*/ 2147483647 h 3275"/>
              <a:gd name="T88" fmla="*/ 2147483647 w 4897"/>
              <a:gd name="T89" fmla="*/ 2147483647 h 3275"/>
              <a:gd name="T90" fmla="*/ 2147483647 w 4897"/>
              <a:gd name="T91" fmla="*/ 2147483647 h 3275"/>
              <a:gd name="T92" fmla="*/ 2147483647 w 4897"/>
              <a:gd name="T93" fmla="*/ 2147483647 h 3275"/>
              <a:gd name="T94" fmla="*/ 2147483647 w 4897"/>
              <a:gd name="T95" fmla="*/ 2147483647 h 3275"/>
              <a:gd name="T96" fmla="*/ 2147483647 w 4897"/>
              <a:gd name="T97" fmla="*/ 2147483647 h 3275"/>
              <a:gd name="T98" fmla="*/ 2147483647 w 4897"/>
              <a:gd name="T99" fmla="*/ 2147483647 h 3275"/>
              <a:gd name="T100" fmla="*/ 2147483647 w 4897"/>
              <a:gd name="T101" fmla="*/ 2147483647 h 3275"/>
              <a:gd name="T102" fmla="*/ 2147483647 w 4897"/>
              <a:gd name="T103" fmla="*/ 2147483647 h 3275"/>
              <a:gd name="T104" fmla="*/ 2147483647 w 4897"/>
              <a:gd name="T105" fmla="*/ 2147483647 h 3275"/>
              <a:gd name="T106" fmla="*/ 2147483647 w 4897"/>
              <a:gd name="T107" fmla="*/ 2147483647 h 3275"/>
              <a:gd name="T108" fmla="*/ 2147483647 w 4897"/>
              <a:gd name="T109" fmla="*/ 2147483647 h 3275"/>
              <a:gd name="T110" fmla="*/ 2147483647 w 4897"/>
              <a:gd name="T111" fmla="*/ 2147483647 h 3275"/>
              <a:gd name="T112" fmla="*/ 2147483647 w 4897"/>
              <a:gd name="T113" fmla="*/ 2147483647 h 3275"/>
              <a:gd name="T114" fmla="*/ 2147483647 w 4897"/>
              <a:gd name="T115" fmla="*/ 2147483647 h 3275"/>
              <a:gd name="T116" fmla="*/ 2147483647 w 4897"/>
              <a:gd name="T117" fmla="*/ 2147483647 h 3275"/>
              <a:gd name="T118" fmla="*/ 2147483647 w 4897"/>
              <a:gd name="T119" fmla="*/ 2147483647 h 3275"/>
              <a:gd name="T120" fmla="*/ 2147483647 w 4897"/>
              <a:gd name="T121" fmla="*/ 2147483647 h 3275"/>
              <a:gd name="T122" fmla="*/ 2147483647 w 4897"/>
              <a:gd name="T123" fmla="*/ 2147483647 h 3275"/>
              <a:gd name="T124" fmla="*/ 2147483647 w 4897"/>
              <a:gd name="T125" fmla="*/ 2147483647 h 327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4897"/>
              <a:gd name="T190" fmla="*/ 0 h 3275"/>
              <a:gd name="T191" fmla="*/ 4897 w 4897"/>
              <a:gd name="T192" fmla="*/ 3275 h 327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4897" h="3275">
                <a:moveTo>
                  <a:pt x="1969" y="1342"/>
                </a:moveTo>
                <a:lnTo>
                  <a:pt x="1959" y="1335"/>
                </a:lnTo>
                <a:lnTo>
                  <a:pt x="1949" y="1327"/>
                </a:lnTo>
                <a:lnTo>
                  <a:pt x="1942" y="1320"/>
                </a:lnTo>
                <a:lnTo>
                  <a:pt x="1932" y="1312"/>
                </a:lnTo>
                <a:lnTo>
                  <a:pt x="1924" y="1307"/>
                </a:lnTo>
                <a:lnTo>
                  <a:pt x="1917" y="1299"/>
                </a:lnTo>
                <a:lnTo>
                  <a:pt x="1909" y="1292"/>
                </a:lnTo>
                <a:lnTo>
                  <a:pt x="1902" y="1284"/>
                </a:lnTo>
                <a:lnTo>
                  <a:pt x="1897" y="1277"/>
                </a:lnTo>
                <a:lnTo>
                  <a:pt x="1892" y="1267"/>
                </a:lnTo>
                <a:lnTo>
                  <a:pt x="1887" y="1259"/>
                </a:lnTo>
                <a:lnTo>
                  <a:pt x="1882" y="1252"/>
                </a:lnTo>
                <a:lnTo>
                  <a:pt x="1879" y="1244"/>
                </a:lnTo>
                <a:lnTo>
                  <a:pt x="1879" y="1234"/>
                </a:lnTo>
                <a:lnTo>
                  <a:pt x="1877" y="1227"/>
                </a:lnTo>
                <a:lnTo>
                  <a:pt x="1879" y="1217"/>
                </a:lnTo>
                <a:lnTo>
                  <a:pt x="1879" y="1194"/>
                </a:lnTo>
                <a:lnTo>
                  <a:pt x="1882" y="1172"/>
                </a:lnTo>
                <a:lnTo>
                  <a:pt x="1887" y="1152"/>
                </a:lnTo>
                <a:lnTo>
                  <a:pt x="1889" y="1132"/>
                </a:lnTo>
                <a:lnTo>
                  <a:pt x="1894" y="1114"/>
                </a:lnTo>
                <a:lnTo>
                  <a:pt x="1902" y="1099"/>
                </a:lnTo>
                <a:lnTo>
                  <a:pt x="1907" y="1082"/>
                </a:lnTo>
                <a:lnTo>
                  <a:pt x="1914" y="1067"/>
                </a:lnTo>
                <a:lnTo>
                  <a:pt x="1922" y="1052"/>
                </a:lnTo>
                <a:lnTo>
                  <a:pt x="1932" y="1034"/>
                </a:lnTo>
                <a:lnTo>
                  <a:pt x="1942" y="1019"/>
                </a:lnTo>
                <a:lnTo>
                  <a:pt x="1952" y="1002"/>
                </a:lnTo>
                <a:lnTo>
                  <a:pt x="1964" y="984"/>
                </a:lnTo>
                <a:lnTo>
                  <a:pt x="1977" y="964"/>
                </a:lnTo>
                <a:lnTo>
                  <a:pt x="1992" y="941"/>
                </a:lnTo>
                <a:lnTo>
                  <a:pt x="2007" y="919"/>
                </a:lnTo>
                <a:lnTo>
                  <a:pt x="2002" y="894"/>
                </a:lnTo>
                <a:lnTo>
                  <a:pt x="1997" y="869"/>
                </a:lnTo>
                <a:lnTo>
                  <a:pt x="1992" y="841"/>
                </a:lnTo>
                <a:lnTo>
                  <a:pt x="1987" y="816"/>
                </a:lnTo>
                <a:lnTo>
                  <a:pt x="1982" y="791"/>
                </a:lnTo>
                <a:lnTo>
                  <a:pt x="1977" y="764"/>
                </a:lnTo>
                <a:lnTo>
                  <a:pt x="1972" y="739"/>
                </a:lnTo>
                <a:lnTo>
                  <a:pt x="1964" y="711"/>
                </a:lnTo>
                <a:lnTo>
                  <a:pt x="1959" y="686"/>
                </a:lnTo>
                <a:lnTo>
                  <a:pt x="1952" y="659"/>
                </a:lnTo>
                <a:lnTo>
                  <a:pt x="1947" y="628"/>
                </a:lnTo>
                <a:lnTo>
                  <a:pt x="1939" y="601"/>
                </a:lnTo>
                <a:lnTo>
                  <a:pt x="1934" y="571"/>
                </a:lnTo>
                <a:lnTo>
                  <a:pt x="1927" y="541"/>
                </a:lnTo>
                <a:lnTo>
                  <a:pt x="1919" y="511"/>
                </a:lnTo>
                <a:lnTo>
                  <a:pt x="1912" y="481"/>
                </a:lnTo>
                <a:lnTo>
                  <a:pt x="1932" y="411"/>
                </a:lnTo>
                <a:lnTo>
                  <a:pt x="1977" y="483"/>
                </a:lnTo>
                <a:lnTo>
                  <a:pt x="1984" y="526"/>
                </a:lnTo>
                <a:lnTo>
                  <a:pt x="1992" y="563"/>
                </a:lnTo>
                <a:lnTo>
                  <a:pt x="1997" y="601"/>
                </a:lnTo>
                <a:lnTo>
                  <a:pt x="2004" y="638"/>
                </a:lnTo>
                <a:lnTo>
                  <a:pt x="2009" y="676"/>
                </a:lnTo>
                <a:lnTo>
                  <a:pt x="2017" y="711"/>
                </a:lnTo>
                <a:lnTo>
                  <a:pt x="2022" y="744"/>
                </a:lnTo>
                <a:lnTo>
                  <a:pt x="2029" y="779"/>
                </a:lnTo>
                <a:lnTo>
                  <a:pt x="2034" y="811"/>
                </a:lnTo>
                <a:lnTo>
                  <a:pt x="2039" y="844"/>
                </a:lnTo>
                <a:lnTo>
                  <a:pt x="2044" y="876"/>
                </a:lnTo>
                <a:lnTo>
                  <a:pt x="2052" y="909"/>
                </a:lnTo>
                <a:lnTo>
                  <a:pt x="2057" y="939"/>
                </a:lnTo>
                <a:lnTo>
                  <a:pt x="2062" y="971"/>
                </a:lnTo>
                <a:lnTo>
                  <a:pt x="2067" y="1004"/>
                </a:lnTo>
                <a:lnTo>
                  <a:pt x="2072" y="1034"/>
                </a:lnTo>
                <a:lnTo>
                  <a:pt x="2077" y="1017"/>
                </a:lnTo>
                <a:lnTo>
                  <a:pt x="2079" y="1002"/>
                </a:lnTo>
                <a:lnTo>
                  <a:pt x="2084" y="987"/>
                </a:lnTo>
                <a:lnTo>
                  <a:pt x="2089" y="971"/>
                </a:lnTo>
                <a:lnTo>
                  <a:pt x="2097" y="956"/>
                </a:lnTo>
                <a:lnTo>
                  <a:pt x="2102" y="941"/>
                </a:lnTo>
                <a:lnTo>
                  <a:pt x="2109" y="926"/>
                </a:lnTo>
                <a:lnTo>
                  <a:pt x="2117" y="914"/>
                </a:lnTo>
                <a:lnTo>
                  <a:pt x="2127" y="899"/>
                </a:lnTo>
                <a:lnTo>
                  <a:pt x="2137" y="884"/>
                </a:lnTo>
                <a:lnTo>
                  <a:pt x="2147" y="866"/>
                </a:lnTo>
                <a:lnTo>
                  <a:pt x="2157" y="851"/>
                </a:lnTo>
                <a:lnTo>
                  <a:pt x="2169" y="831"/>
                </a:lnTo>
                <a:lnTo>
                  <a:pt x="2182" y="814"/>
                </a:lnTo>
                <a:lnTo>
                  <a:pt x="2195" y="791"/>
                </a:lnTo>
                <a:lnTo>
                  <a:pt x="2210" y="771"/>
                </a:lnTo>
                <a:lnTo>
                  <a:pt x="2205" y="731"/>
                </a:lnTo>
                <a:lnTo>
                  <a:pt x="2197" y="694"/>
                </a:lnTo>
                <a:lnTo>
                  <a:pt x="2192" y="656"/>
                </a:lnTo>
                <a:lnTo>
                  <a:pt x="2187" y="618"/>
                </a:lnTo>
                <a:lnTo>
                  <a:pt x="2182" y="583"/>
                </a:lnTo>
                <a:lnTo>
                  <a:pt x="2177" y="548"/>
                </a:lnTo>
                <a:lnTo>
                  <a:pt x="2169" y="513"/>
                </a:lnTo>
                <a:lnTo>
                  <a:pt x="2164" y="481"/>
                </a:lnTo>
                <a:lnTo>
                  <a:pt x="2159" y="448"/>
                </a:lnTo>
                <a:lnTo>
                  <a:pt x="2154" y="416"/>
                </a:lnTo>
                <a:lnTo>
                  <a:pt x="2149" y="386"/>
                </a:lnTo>
                <a:lnTo>
                  <a:pt x="2144" y="356"/>
                </a:lnTo>
                <a:lnTo>
                  <a:pt x="2139" y="328"/>
                </a:lnTo>
                <a:lnTo>
                  <a:pt x="2134" y="303"/>
                </a:lnTo>
                <a:lnTo>
                  <a:pt x="2129" y="275"/>
                </a:lnTo>
                <a:lnTo>
                  <a:pt x="2127" y="253"/>
                </a:lnTo>
                <a:lnTo>
                  <a:pt x="2127" y="250"/>
                </a:lnTo>
                <a:lnTo>
                  <a:pt x="2127" y="245"/>
                </a:lnTo>
                <a:lnTo>
                  <a:pt x="2127" y="243"/>
                </a:lnTo>
                <a:lnTo>
                  <a:pt x="2127" y="238"/>
                </a:lnTo>
                <a:lnTo>
                  <a:pt x="2127" y="230"/>
                </a:lnTo>
                <a:lnTo>
                  <a:pt x="2127" y="225"/>
                </a:lnTo>
                <a:lnTo>
                  <a:pt x="2127" y="218"/>
                </a:lnTo>
                <a:lnTo>
                  <a:pt x="2129" y="210"/>
                </a:lnTo>
                <a:lnTo>
                  <a:pt x="2129" y="203"/>
                </a:lnTo>
                <a:lnTo>
                  <a:pt x="2129" y="198"/>
                </a:lnTo>
                <a:lnTo>
                  <a:pt x="2132" y="190"/>
                </a:lnTo>
                <a:lnTo>
                  <a:pt x="2132" y="183"/>
                </a:lnTo>
                <a:lnTo>
                  <a:pt x="2134" y="175"/>
                </a:lnTo>
                <a:lnTo>
                  <a:pt x="2137" y="170"/>
                </a:lnTo>
                <a:lnTo>
                  <a:pt x="2139" y="165"/>
                </a:lnTo>
                <a:lnTo>
                  <a:pt x="2142" y="168"/>
                </a:lnTo>
                <a:lnTo>
                  <a:pt x="2144" y="170"/>
                </a:lnTo>
                <a:lnTo>
                  <a:pt x="2147" y="170"/>
                </a:lnTo>
                <a:lnTo>
                  <a:pt x="2149" y="173"/>
                </a:lnTo>
                <a:lnTo>
                  <a:pt x="2152" y="173"/>
                </a:lnTo>
                <a:lnTo>
                  <a:pt x="2152" y="175"/>
                </a:lnTo>
                <a:lnTo>
                  <a:pt x="2154" y="175"/>
                </a:lnTo>
                <a:lnTo>
                  <a:pt x="2154" y="178"/>
                </a:lnTo>
                <a:lnTo>
                  <a:pt x="2157" y="178"/>
                </a:lnTo>
                <a:lnTo>
                  <a:pt x="2157" y="180"/>
                </a:lnTo>
                <a:lnTo>
                  <a:pt x="2157" y="183"/>
                </a:lnTo>
                <a:lnTo>
                  <a:pt x="2159" y="183"/>
                </a:lnTo>
                <a:lnTo>
                  <a:pt x="2159" y="185"/>
                </a:lnTo>
                <a:lnTo>
                  <a:pt x="2164" y="208"/>
                </a:lnTo>
                <a:lnTo>
                  <a:pt x="2172" y="233"/>
                </a:lnTo>
                <a:lnTo>
                  <a:pt x="2180" y="265"/>
                </a:lnTo>
                <a:lnTo>
                  <a:pt x="2187" y="300"/>
                </a:lnTo>
                <a:lnTo>
                  <a:pt x="2195" y="341"/>
                </a:lnTo>
                <a:lnTo>
                  <a:pt x="2202" y="383"/>
                </a:lnTo>
                <a:lnTo>
                  <a:pt x="2212" y="431"/>
                </a:lnTo>
                <a:lnTo>
                  <a:pt x="2220" y="481"/>
                </a:lnTo>
                <a:lnTo>
                  <a:pt x="2230" y="533"/>
                </a:lnTo>
                <a:lnTo>
                  <a:pt x="2240" y="588"/>
                </a:lnTo>
                <a:lnTo>
                  <a:pt x="2247" y="643"/>
                </a:lnTo>
                <a:lnTo>
                  <a:pt x="2257" y="701"/>
                </a:lnTo>
                <a:lnTo>
                  <a:pt x="2267" y="761"/>
                </a:lnTo>
                <a:lnTo>
                  <a:pt x="2277" y="819"/>
                </a:lnTo>
                <a:lnTo>
                  <a:pt x="2287" y="879"/>
                </a:lnTo>
                <a:lnTo>
                  <a:pt x="2297" y="939"/>
                </a:lnTo>
                <a:lnTo>
                  <a:pt x="2297" y="919"/>
                </a:lnTo>
                <a:lnTo>
                  <a:pt x="2300" y="899"/>
                </a:lnTo>
                <a:lnTo>
                  <a:pt x="2305" y="881"/>
                </a:lnTo>
                <a:lnTo>
                  <a:pt x="2310" y="864"/>
                </a:lnTo>
                <a:lnTo>
                  <a:pt x="2315" y="846"/>
                </a:lnTo>
                <a:lnTo>
                  <a:pt x="2320" y="831"/>
                </a:lnTo>
                <a:lnTo>
                  <a:pt x="2327" y="816"/>
                </a:lnTo>
                <a:lnTo>
                  <a:pt x="2335" y="801"/>
                </a:lnTo>
                <a:lnTo>
                  <a:pt x="2345" y="784"/>
                </a:lnTo>
                <a:lnTo>
                  <a:pt x="2352" y="769"/>
                </a:lnTo>
                <a:lnTo>
                  <a:pt x="2365" y="751"/>
                </a:lnTo>
                <a:lnTo>
                  <a:pt x="2375" y="734"/>
                </a:lnTo>
                <a:lnTo>
                  <a:pt x="2387" y="714"/>
                </a:lnTo>
                <a:lnTo>
                  <a:pt x="2402" y="694"/>
                </a:lnTo>
                <a:lnTo>
                  <a:pt x="2417" y="671"/>
                </a:lnTo>
                <a:lnTo>
                  <a:pt x="2432" y="646"/>
                </a:lnTo>
                <a:lnTo>
                  <a:pt x="2427" y="606"/>
                </a:lnTo>
                <a:lnTo>
                  <a:pt x="2420" y="566"/>
                </a:lnTo>
                <a:lnTo>
                  <a:pt x="2415" y="526"/>
                </a:lnTo>
                <a:lnTo>
                  <a:pt x="2407" y="488"/>
                </a:lnTo>
                <a:lnTo>
                  <a:pt x="2400" y="451"/>
                </a:lnTo>
                <a:lnTo>
                  <a:pt x="2395" y="413"/>
                </a:lnTo>
                <a:lnTo>
                  <a:pt x="2387" y="378"/>
                </a:lnTo>
                <a:lnTo>
                  <a:pt x="2382" y="341"/>
                </a:lnTo>
                <a:lnTo>
                  <a:pt x="2375" y="305"/>
                </a:lnTo>
                <a:lnTo>
                  <a:pt x="2370" y="273"/>
                </a:lnTo>
                <a:lnTo>
                  <a:pt x="2365" y="238"/>
                </a:lnTo>
                <a:lnTo>
                  <a:pt x="2357" y="208"/>
                </a:lnTo>
                <a:lnTo>
                  <a:pt x="2352" y="175"/>
                </a:lnTo>
                <a:lnTo>
                  <a:pt x="2347" y="145"/>
                </a:lnTo>
                <a:lnTo>
                  <a:pt x="2342" y="115"/>
                </a:lnTo>
                <a:lnTo>
                  <a:pt x="2337" y="88"/>
                </a:lnTo>
                <a:lnTo>
                  <a:pt x="2337" y="85"/>
                </a:lnTo>
                <a:lnTo>
                  <a:pt x="2337" y="80"/>
                </a:lnTo>
                <a:lnTo>
                  <a:pt x="2337" y="78"/>
                </a:lnTo>
                <a:lnTo>
                  <a:pt x="2337" y="73"/>
                </a:lnTo>
                <a:lnTo>
                  <a:pt x="2337" y="65"/>
                </a:lnTo>
                <a:lnTo>
                  <a:pt x="2340" y="60"/>
                </a:lnTo>
                <a:lnTo>
                  <a:pt x="2340" y="53"/>
                </a:lnTo>
                <a:lnTo>
                  <a:pt x="2340" y="45"/>
                </a:lnTo>
                <a:lnTo>
                  <a:pt x="2340" y="38"/>
                </a:lnTo>
                <a:lnTo>
                  <a:pt x="2342" y="30"/>
                </a:lnTo>
                <a:lnTo>
                  <a:pt x="2342" y="25"/>
                </a:lnTo>
                <a:lnTo>
                  <a:pt x="2345" y="18"/>
                </a:lnTo>
                <a:lnTo>
                  <a:pt x="2345" y="10"/>
                </a:lnTo>
                <a:lnTo>
                  <a:pt x="2347" y="5"/>
                </a:lnTo>
                <a:lnTo>
                  <a:pt x="2350" y="0"/>
                </a:lnTo>
                <a:lnTo>
                  <a:pt x="2352" y="3"/>
                </a:lnTo>
                <a:lnTo>
                  <a:pt x="2355" y="3"/>
                </a:lnTo>
                <a:lnTo>
                  <a:pt x="2357" y="3"/>
                </a:lnTo>
                <a:lnTo>
                  <a:pt x="2357" y="5"/>
                </a:lnTo>
                <a:lnTo>
                  <a:pt x="2360" y="5"/>
                </a:lnTo>
                <a:lnTo>
                  <a:pt x="2360" y="8"/>
                </a:lnTo>
                <a:lnTo>
                  <a:pt x="2362" y="8"/>
                </a:lnTo>
                <a:lnTo>
                  <a:pt x="2365" y="10"/>
                </a:lnTo>
                <a:lnTo>
                  <a:pt x="2367" y="13"/>
                </a:lnTo>
                <a:lnTo>
                  <a:pt x="2367" y="15"/>
                </a:lnTo>
                <a:lnTo>
                  <a:pt x="2370" y="18"/>
                </a:lnTo>
                <a:lnTo>
                  <a:pt x="2372" y="20"/>
                </a:lnTo>
                <a:lnTo>
                  <a:pt x="2380" y="50"/>
                </a:lnTo>
                <a:lnTo>
                  <a:pt x="2387" y="90"/>
                </a:lnTo>
                <a:lnTo>
                  <a:pt x="2397" y="135"/>
                </a:lnTo>
                <a:lnTo>
                  <a:pt x="2410" y="190"/>
                </a:lnTo>
                <a:lnTo>
                  <a:pt x="2420" y="250"/>
                </a:lnTo>
                <a:lnTo>
                  <a:pt x="2432" y="315"/>
                </a:lnTo>
                <a:lnTo>
                  <a:pt x="2445" y="386"/>
                </a:lnTo>
                <a:lnTo>
                  <a:pt x="2457" y="458"/>
                </a:lnTo>
                <a:lnTo>
                  <a:pt x="2470" y="536"/>
                </a:lnTo>
                <a:lnTo>
                  <a:pt x="2482" y="613"/>
                </a:lnTo>
                <a:lnTo>
                  <a:pt x="2495" y="694"/>
                </a:lnTo>
                <a:lnTo>
                  <a:pt x="2505" y="771"/>
                </a:lnTo>
                <a:lnTo>
                  <a:pt x="2517" y="849"/>
                </a:lnTo>
                <a:lnTo>
                  <a:pt x="2527" y="924"/>
                </a:lnTo>
                <a:lnTo>
                  <a:pt x="2540" y="999"/>
                </a:lnTo>
                <a:lnTo>
                  <a:pt x="2550" y="1069"/>
                </a:lnTo>
                <a:lnTo>
                  <a:pt x="2592" y="1097"/>
                </a:lnTo>
                <a:lnTo>
                  <a:pt x="2637" y="1127"/>
                </a:lnTo>
                <a:lnTo>
                  <a:pt x="2685" y="1159"/>
                </a:lnTo>
                <a:lnTo>
                  <a:pt x="2735" y="1194"/>
                </a:lnTo>
                <a:lnTo>
                  <a:pt x="2785" y="1229"/>
                </a:lnTo>
                <a:lnTo>
                  <a:pt x="2838" y="1264"/>
                </a:lnTo>
                <a:lnTo>
                  <a:pt x="2888" y="1302"/>
                </a:lnTo>
                <a:lnTo>
                  <a:pt x="2935" y="1342"/>
                </a:lnTo>
                <a:lnTo>
                  <a:pt x="2983" y="1382"/>
                </a:lnTo>
                <a:lnTo>
                  <a:pt x="3028" y="1425"/>
                </a:lnTo>
                <a:lnTo>
                  <a:pt x="3073" y="1467"/>
                </a:lnTo>
                <a:lnTo>
                  <a:pt x="3110" y="1512"/>
                </a:lnTo>
                <a:lnTo>
                  <a:pt x="3145" y="1557"/>
                </a:lnTo>
                <a:lnTo>
                  <a:pt x="3178" y="1602"/>
                </a:lnTo>
                <a:lnTo>
                  <a:pt x="3203" y="1650"/>
                </a:lnTo>
                <a:lnTo>
                  <a:pt x="3223" y="1698"/>
                </a:lnTo>
                <a:lnTo>
                  <a:pt x="3233" y="1725"/>
                </a:lnTo>
                <a:lnTo>
                  <a:pt x="3238" y="1755"/>
                </a:lnTo>
                <a:lnTo>
                  <a:pt x="3243" y="1785"/>
                </a:lnTo>
                <a:lnTo>
                  <a:pt x="3245" y="1815"/>
                </a:lnTo>
                <a:lnTo>
                  <a:pt x="3248" y="1845"/>
                </a:lnTo>
                <a:lnTo>
                  <a:pt x="3245" y="1875"/>
                </a:lnTo>
                <a:lnTo>
                  <a:pt x="3243" y="1905"/>
                </a:lnTo>
                <a:lnTo>
                  <a:pt x="3238" y="1935"/>
                </a:lnTo>
                <a:lnTo>
                  <a:pt x="3233" y="1966"/>
                </a:lnTo>
                <a:lnTo>
                  <a:pt x="3225" y="1993"/>
                </a:lnTo>
                <a:lnTo>
                  <a:pt x="3218" y="2023"/>
                </a:lnTo>
                <a:lnTo>
                  <a:pt x="3205" y="2051"/>
                </a:lnTo>
                <a:lnTo>
                  <a:pt x="3195" y="2078"/>
                </a:lnTo>
                <a:lnTo>
                  <a:pt x="3183" y="2106"/>
                </a:lnTo>
                <a:lnTo>
                  <a:pt x="3168" y="2131"/>
                </a:lnTo>
                <a:lnTo>
                  <a:pt x="3153" y="2156"/>
                </a:lnTo>
                <a:lnTo>
                  <a:pt x="3168" y="2171"/>
                </a:lnTo>
                <a:lnTo>
                  <a:pt x="3180" y="2183"/>
                </a:lnTo>
                <a:lnTo>
                  <a:pt x="3195" y="2198"/>
                </a:lnTo>
                <a:lnTo>
                  <a:pt x="3208" y="2211"/>
                </a:lnTo>
                <a:lnTo>
                  <a:pt x="3223" y="2226"/>
                </a:lnTo>
                <a:lnTo>
                  <a:pt x="3238" y="2238"/>
                </a:lnTo>
                <a:lnTo>
                  <a:pt x="3250" y="2251"/>
                </a:lnTo>
                <a:lnTo>
                  <a:pt x="3266" y="2266"/>
                </a:lnTo>
                <a:lnTo>
                  <a:pt x="3278" y="2278"/>
                </a:lnTo>
                <a:lnTo>
                  <a:pt x="3293" y="2291"/>
                </a:lnTo>
                <a:lnTo>
                  <a:pt x="3308" y="2304"/>
                </a:lnTo>
                <a:lnTo>
                  <a:pt x="3321" y="2316"/>
                </a:lnTo>
                <a:lnTo>
                  <a:pt x="3336" y="2329"/>
                </a:lnTo>
                <a:lnTo>
                  <a:pt x="3348" y="2341"/>
                </a:lnTo>
                <a:lnTo>
                  <a:pt x="3363" y="2351"/>
                </a:lnTo>
                <a:lnTo>
                  <a:pt x="3376" y="2364"/>
                </a:lnTo>
                <a:lnTo>
                  <a:pt x="3391" y="2376"/>
                </a:lnTo>
                <a:lnTo>
                  <a:pt x="3403" y="2386"/>
                </a:lnTo>
                <a:lnTo>
                  <a:pt x="3418" y="2396"/>
                </a:lnTo>
                <a:lnTo>
                  <a:pt x="3431" y="2406"/>
                </a:lnTo>
                <a:lnTo>
                  <a:pt x="3443" y="2414"/>
                </a:lnTo>
                <a:lnTo>
                  <a:pt x="3453" y="2424"/>
                </a:lnTo>
                <a:lnTo>
                  <a:pt x="3466" y="2431"/>
                </a:lnTo>
                <a:lnTo>
                  <a:pt x="3481" y="2436"/>
                </a:lnTo>
                <a:lnTo>
                  <a:pt x="3493" y="2444"/>
                </a:lnTo>
                <a:lnTo>
                  <a:pt x="3506" y="2449"/>
                </a:lnTo>
                <a:lnTo>
                  <a:pt x="3521" y="2454"/>
                </a:lnTo>
                <a:lnTo>
                  <a:pt x="3538" y="2459"/>
                </a:lnTo>
                <a:lnTo>
                  <a:pt x="3556" y="2461"/>
                </a:lnTo>
                <a:lnTo>
                  <a:pt x="3573" y="2464"/>
                </a:lnTo>
                <a:lnTo>
                  <a:pt x="3593" y="2466"/>
                </a:lnTo>
                <a:lnTo>
                  <a:pt x="3616" y="2466"/>
                </a:lnTo>
                <a:lnTo>
                  <a:pt x="3696" y="2471"/>
                </a:lnTo>
                <a:lnTo>
                  <a:pt x="3773" y="2474"/>
                </a:lnTo>
                <a:lnTo>
                  <a:pt x="3846" y="2476"/>
                </a:lnTo>
                <a:lnTo>
                  <a:pt x="3919" y="2479"/>
                </a:lnTo>
                <a:lnTo>
                  <a:pt x="3986" y="2479"/>
                </a:lnTo>
                <a:lnTo>
                  <a:pt x="4054" y="2484"/>
                </a:lnTo>
                <a:lnTo>
                  <a:pt x="4119" y="2486"/>
                </a:lnTo>
                <a:lnTo>
                  <a:pt x="4181" y="2489"/>
                </a:lnTo>
                <a:lnTo>
                  <a:pt x="4244" y="2494"/>
                </a:lnTo>
                <a:lnTo>
                  <a:pt x="4306" y="2499"/>
                </a:lnTo>
                <a:lnTo>
                  <a:pt x="4369" y="2506"/>
                </a:lnTo>
                <a:lnTo>
                  <a:pt x="4432" y="2514"/>
                </a:lnTo>
                <a:lnTo>
                  <a:pt x="4497" y="2521"/>
                </a:lnTo>
                <a:lnTo>
                  <a:pt x="4562" y="2531"/>
                </a:lnTo>
                <a:lnTo>
                  <a:pt x="4627" y="2544"/>
                </a:lnTo>
                <a:lnTo>
                  <a:pt x="4697" y="2559"/>
                </a:lnTo>
                <a:lnTo>
                  <a:pt x="4707" y="2561"/>
                </a:lnTo>
                <a:lnTo>
                  <a:pt x="4717" y="2561"/>
                </a:lnTo>
                <a:lnTo>
                  <a:pt x="4729" y="2564"/>
                </a:lnTo>
                <a:lnTo>
                  <a:pt x="4739" y="2564"/>
                </a:lnTo>
                <a:lnTo>
                  <a:pt x="4752" y="2566"/>
                </a:lnTo>
                <a:lnTo>
                  <a:pt x="4764" y="2566"/>
                </a:lnTo>
                <a:lnTo>
                  <a:pt x="4777" y="2569"/>
                </a:lnTo>
                <a:lnTo>
                  <a:pt x="4789" y="2569"/>
                </a:lnTo>
                <a:lnTo>
                  <a:pt x="4799" y="2569"/>
                </a:lnTo>
                <a:lnTo>
                  <a:pt x="4812" y="2569"/>
                </a:lnTo>
                <a:lnTo>
                  <a:pt x="4824" y="2569"/>
                </a:lnTo>
                <a:lnTo>
                  <a:pt x="4837" y="2571"/>
                </a:lnTo>
                <a:lnTo>
                  <a:pt x="4849" y="2571"/>
                </a:lnTo>
                <a:lnTo>
                  <a:pt x="4859" y="2571"/>
                </a:lnTo>
                <a:lnTo>
                  <a:pt x="4872" y="2574"/>
                </a:lnTo>
                <a:lnTo>
                  <a:pt x="4882" y="2576"/>
                </a:lnTo>
                <a:lnTo>
                  <a:pt x="4887" y="2576"/>
                </a:lnTo>
                <a:lnTo>
                  <a:pt x="4892" y="2579"/>
                </a:lnTo>
                <a:lnTo>
                  <a:pt x="4894" y="2581"/>
                </a:lnTo>
                <a:lnTo>
                  <a:pt x="4894" y="2584"/>
                </a:lnTo>
                <a:lnTo>
                  <a:pt x="4897" y="2586"/>
                </a:lnTo>
                <a:lnTo>
                  <a:pt x="4897" y="2589"/>
                </a:lnTo>
                <a:lnTo>
                  <a:pt x="4897" y="2591"/>
                </a:lnTo>
                <a:lnTo>
                  <a:pt x="4897" y="2594"/>
                </a:lnTo>
                <a:lnTo>
                  <a:pt x="4894" y="2596"/>
                </a:lnTo>
                <a:lnTo>
                  <a:pt x="4892" y="2599"/>
                </a:lnTo>
                <a:lnTo>
                  <a:pt x="4889" y="2601"/>
                </a:lnTo>
                <a:lnTo>
                  <a:pt x="4884" y="2604"/>
                </a:lnTo>
                <a:lnTo>
                  <a:pt x="4879" y="2606"/>
                </a:lnTo>
                <a:lnTo>
                  <a:pt x="4874" y="2609"/>
                </a:lnTo>
                <a:lnTo>
                  <a:pt x="4869" y="2611"/>
                </a:lnTo>
                <a:lnTo>
                  <a:pt x="4862" y="2611"/>
                </a:lnTo>
                <a:lnTo>
                  <a:pt x="4844" y="2611"/>
                </a:lnTo>
                <a:lnTo>
                  <a:pt x="4827" y="2611"/>
                </a:lnTo>
                <a:lnTo>
                  <a:pt x="4809" y="2609"/>
                </a:lnTo>
                <a:lnTo>
                  <a:pt x="4792" y="2609"/>
                </a:lnTo>
                <a:lnTo>
                  <a:pt x="4774" y="2609"/>
                </a:lnTo>
                <a:lnTo>
                  <a:pt x="4757" y="2606"/>
                </a:lnTo>
                <a:lnTo>
                  <a:pt x="4739" y="2606"/>
                </a:lnTo>
                <a:lnTo>
                  <a:pt x="4722" y="2604"/>
                </a:lnTo>
                <a:lnTo>
                  <a:pt x="4707" y="2604"/>
                </a:lnTo>
                <a:lnTo>
                  <a:pt x="4692" y="2601"/>
                </a:lnTo>
                <a:lnTo>
                  <a:pt x="4677" y="2601"/>
                </a:lnTo>
                <a:lnTo>
                  <a:pt x="4662" y="2599"/>
                </a:lnTo>
                <a:lnTo>
                  <a:pt x="4649" y="2596"/>
                </a:lnTo>
                <a:lnTo>
                  <a:pt x="4637" y="2596"/>
                </a:lnTo>
                <a:lnTo>
                  <a:pt x="4627" y="2594"/>
                </a:lnTo>
                <a:lnTo>
                  <a:pt x="4619" y="2591"/>
                </a:lnTo>
                <a:lnTo>
                  <a:pt x="4599" y="2586"/>
                </a:lnTo>
                <a:lnTo>
                  <a:pt x="4577" y="2581"/>
                </a:lnTo>
                <a:lnTo>
                  <a:pt x="4557" y="2576"/>
                </a:lnTo>
                <a:lnTo>
                  <a:pt x="4532" y="2574"/>
                </a:lnTo>
                <a:lnTo>
                  <a:pt x="4509" y="2569"/>
                </a:lnTo>
                <a:lnTo>
                  <a:pt x="4482" y="2566"/>
                </a:lnTo>
                <a:lnTo>
                  <a:pt x="4457" y="2564"/>
                </a:lnTo>
                <a:lnTo>
                  <a:pt x="4429" y="2561"/>
                </a:lnTo>
                <a:lnTo>
                  <a:pt x="4402" y="2559"/>
                </a:lnTo>
                <a:lnTo>
                  <a:pt x="4372" y="2556"/>
                </a:lnTo>
                <a:lnTo>
                  <a:pt x="4341" y="2554"/>
                </a:lnTo>
                <a:lnTo>
                  <a:pt x="4311" y="2551"/>
                </a:lnTo>
                <a:lnTo>
                  <a:pt x="4281" y="2549"/>
                </a:lnTo>
                <a:lnTo>
                  <a:pt x="4251" y="2546"/>
                </a:lnTo>
                <a:lnTo>
                  <a:pt x="4219" y="2544"/>
                </a:lnTo>
                <a:lnTo>
                  <a:pt x="4189" y="2541"/>
                </a:lnTo>
                <a:lnTo>
                  <a:pt x="4134" y="2536"/>
                </a:lnTo>
                <a:lnTo>
                  <a:pt x="4079" y="2534"/>
                </a:lnTo>
                <a:lnTo>
                  <a:pt x="4021" y="2531"/>
                </a:lnTo>
                <a:lnTo>
                  <a:pt x="3964" y="2529"/>
                </a:lnTo>
                <a:lnTo>
                  <a:pt x="3906" y="2529"/>
                </a:lnTo>
                <a:lnTo>
                  <a:pt x="3851" y="2526"/>
                </a:lnTo>
                <a:lnTo>
                  <a:pt x="3796" y="2526"/>
                </a:lnTo>
                <a:lnTo>
                  <a:pt x="3741" y="2524"/>
                </a:lnTo>
                <a:lnTo>
                  <a:pt x="3691" y="2524"/>
                </a:lnTo>
                <a:lnTo>
                  <a:pt x="3643" y="2524"/>
                </a:lnTo>
                <a:lnTo>
                  <a:pt x="3601" y="2524"/>
                </a:lnTo>
                <a:lnTo>
                  <a:pt x="3561" y="2524"/>
                </a:lnTo>
                <a:lnTo>
                  <a:pt x="3528" y="2521"/>
                </a:lnTo>
                <a:lnTo>
                  <a:pt x="3498" y="2521"/>
                </a:lnTo>
                <a:lnTo>
                  <a:pt x="3478" y="2519"/>
                </a:lnTo>
                <a:lnTo>
                  <a:pt x="3463" y="2516"/>
                </a:lnTo>
                <a:lnTo>
                  <a:pt x="3438" y="2511"/>
                </a:lnTo>
                <a:lnTo>
                  <a:pt x="3416" y="2504"/>
                </a:lnTo>
                <a:lnTo>
                  <a:pt x="3396" y="2496"/>
                </a:lnTo>
                <a:lnTo>
                  <a:pt x="3376" y="2486"/>
                </a:lnTo>
                <a:lnTo>
                  <a:pt x="3358" y="2479"/>
                </a:lnTo>
                <a:lnTo>
                  <a:pt x="3343" y="2469"/>
                </a:lnTo>
                <a:lnTo>
                  <a:pt x="3328" y="2459"/>
                </a:lnTo>
                <a:lnTo>
                  <a:pt x="3313" y="2449"/>
                </a:lnTo>
                <a:lnTo>
                  <a:pt x="3301" y="2439"/>
                </a:lnTo>
                <a:lnTo>
                  <a:pt x="3288" y="2429"/>
                </a:lnTo>
                <a:lnTo>
                  <a:pt x="3276" y="2416"/>
                </a:lnTo>
                <a:lnTo>
                  <a:pt x="3263" y="2406"/>
                </a:lnTo>
                <a:lnTo>
                  <a:pt x="3250" y="2394"/>
                </a:lnTo>
                <a:lnTo>
                  <a:pt x="3238" y="2384"/>
                </a:lnTo>
                <a:lnTo>
                  <a:pt x="3223" y="2371"/>
                </a:lnTo>
                <a:lnTo>
                  <a:pt x="3210" y="2359"/>
                </a:lnTo>
                <a:lnTo>
                  <a:pt x="3203" y="2354"/>
                </a:lnTo>
                <a:lnTo>
                  <a:pt x="3195" y="2349"/>
                </a:lnTo>
                <a:lnTo>
                  <a:pt x="3190" y="2341"/>
                </a:lnTo>
                <a:lnTo>
                  <a:pt x="3183" y="2336"/>
                </a:lnTo>
                <a:lnTo>
                  <a:pt x="3175" y="2329"/>
                </a:lnTo>
                <a:lnTo>
                  <a:pt x="3168" y="2321"/>
                </a:lnTo>
                <a:lnTo>
                  <a:pt x="3160" y="2316"/>
                </a:lnTo>
                <a:lnTo>
                  <a:pt x="3153" y="2309"/>
                </a:lnTo>
                <a:lnTo>
                  <a:pt x="3143" y="2301"/>
                </a:lnTo>
                <a:lnTo>
                  <a:pt x="3135" y="2294"/>
                </a:lnTo>
                <a:lnTo>
                  <a:pt x="3128" y="2286"/>
                </a:lnTo>
                <a:lnTo>
                  <a:pt x="3120" y="2276"/>
                </a:lnTo>
                <a:lnTo>
                  <a:pt x="3113" y="2268"/>
                </a:lnTo>
                <a:lnTo>
                  <a:pt x="3103" y="2261"/>
                </a:lnTo>
                <a:lnTo>
                  <a:pt x="3095" y="2253"/>
                </a:lnTo>
                <a:lnTo>
                  <a:pt x="3088" y="2243"/>
                </a:lnTo>
                <a:lnTo>
                  <a:pt x="3085" y="2246"/>
                </a:lnTo>
                <a:lnTo>
                  <a:pt x="3083" y="2246"/>
                </a:lnTo>
                <a:lnTo>
                  <a:pt x="3080" y="2248"/>
                </a:lnTo>
                <a:lnTo>
                  <a:pt x="3078" y="2251"/>
                </a:lnTo>
                <a:lnTo>
                  <a:pt x="3075" y="2253"/>
                </a:lnTo>
                <a:lnTo>
                  <a:pt x="3070" y="2256"/>
                </a:lnTo>
                <a:lnTo>
                  <a:pt x="3068" y="2258"/>
                </a:lnTo>
                <a:lnTo>
                  <a:pt x="3065" y="2261"/>
                </a:lnTo>
                <a:lnTo>
                  <a:pt x="3063" y="2263"/>
                </a:lnTo>
                <a:lnTo>
                  <a:pt x="3060" y="2266"/>
                </a:lnTo>
                <a:lnTo>
                  <a:pt x="3058" y="2268"/>
                </a:lnTo>
                <a:lnTo>
                  <a:pt x="3055" y="2271"/>
                </a:lnTo>
                <a:lnTo>
                  <a:pt x="3053" y="2273"/>
                </a:lnTo>
                <a:lnTo>
                  <a:pt x="3050" y="2276"/>
                </a:lnTo>
                <a:lnTo>
                  <a:pt x="3048" y="2278"/>
                </a:lnTo>
                <a:lnTo>
                  <a:pt x="3045" y="2281"/>
                </a:lnTo>
                <a:lnTo>
                  <a:pt x="3053" y="2288"/>
                </a:lnTo>
                <a:lnTo>
                  <a:pt x="3060" y="2296"/>
                </a:lnTo>
                <a:lnTo>
                  <a:pt x="3068" y="2304"/>
                </a:lnTo>
                <a:lnTo>
                  <a:pt x="3075" y="2311"/>
                </a:lnTo>
                <a:lnTo>
                  <a:pt x="3083" y="2319"/>
                </a:lnTo>
                <a:lnTo>
                  <a:pt x="3093" y="2326"/>
                </a:lnTo>
                <a:lnTo>
                  <a:pt x="3100" y="2336"/>
                </a:lnTo>
                <a:lnTo>
                  <a:pt x="3108" y="2344"/>
                </a:lnTo>
                <a:lnTo>
                  <a:pt x="3115" y="2351"/>
                </a:lnTo>
                <a:lnTo>
                  <a:pt x="3123" y="2359"/>
                </a:lnTo>
                <a:lnTo>
                  <a:pt x="3130" y="2366"/>
                </a:lnTo>
                <a:lnTo>
                  <a:pt x="3138" y="2371"/>
                </a:lnTo>
                <a:lnTo>
                  <a:pt x="3145" y="2379"/>
                </a:lnTo>
                <a:lnTo>
                  <a:pt x="3155" y="2386"/>
                </a:lnTo>
                <a:lnTo>
                  <a:pt x="3163" y="2394"/>
                </a:lnTo>
                <a:lnTo>
                  <a:pt x="3170" y="2401"/>
                </a:lnTo>
                <a:lnTo>
                  <a:pt x="3183" y="2414"/>
                </a:lnTo>
                <a:lnTo>
                  <a:pt x="3195" y="2424"/>
                </a:lnTo>
                <a:lnTo>
                  <a:pt x="3210" y="2436"/>
                </a:lnTo>
                <a:lnTo>
                  <a:pt x="3223" y="2446"/>
                </a:lnTo>
                <a:lnTo>
                  <a:pt x="3235" y="2456"/>
                </a:lnTo>
                <a:lnTo>
                  <a:pt x="3248" y="2466"/>
                </a:lnTo>
                <a:lnTo>
                  <a:pt x="3260" y="2476"/>
                </a:lnTo>
                <a:lnTo>
                  <a:pt x="3273" y="2486"/>
                </a:lnTo>
                <a:lnTo>
                  <a:pt x="3286" y="2494"/>
                </a:lnTo>
                <a:lnTo>
                  <a:pt x="3301" y="2501"/>
                </a:lnTo>
                <a:lnTo>
                  <a:pt x="3313" y="2511"/>
                </a:lnTo>
                <a:lnTo>
                  <a:pt x="3328" y="2519"/>
                </a:lnTo>
                <a:lnTo>
                  <a:pt x="3343" y="2526"/>
                </a:lnTo>
                <a:lnTo>
                  <a:pt x="3358" y="2534"/>
                </a:lnTo>
                <a:lnTo>
                  <a:pt x="3376" y="2541"/>
                </a:lnTo>
                <a:lnTo>
                  <a:pt x="3393" y="2551"/>
                </a:lnTo>
                <a:lnTo>
                  <a:pt x="3408" y="2554"/>
                </a:lnTo>
                <a:lnTo>
                  <a:pt x="3426" y="2556"/>
                </a:lnTo>
                <a:lnTo>
                  <a:pt x="3448" y="2559"/>
                </a:lnTo>
                <a:lnTo>
                  <a:pt x="3476" y="2561"/>
                </a:lnTo>
                <a:lnTo>
                  <a:pt x="3506" y="2561"/>
                </a:lnTo>
                <a:lnTo>
                  <a:pt x="3538" y="2561"/>
                </a:lnTo>
                <a:lnTo>
                  <a:pt x="3573" y="2561"/>
                </a:lnTo>
                <a:lnTo>
                  <a:pt x="3611" y="2561"/>
                </a:lnTo>
                <a:lnTo>
                  <a:pt x="3648" y="2559"/>
                </a:lnTo>
                <a:lnTo>
                  <a:pt x="3691" y="2559"/>
                </a:lnTo>
                <a:lnTo>
                  <a:pt x="3731" y="2559"/>
                </a:lnTo>
                <a:lnTo>
                  <a:pt x="3773" y="2556"/>
                </a:lnTo>
                <a:lnTo>
                  <a:pt x="3816" y="2556"/>
                </a:lnTo>
                <a:lnTo>
                  <a:pt x="3859" y="2556"/>
                </a:lnTo>
                <a:lnTo>
                  <a:pt x="3899" y="2556"/>
                </a:lnTo>
                <a:lnTo>
                  <a:pt x="3939" y="2559"/>
                </a:lnTo>
                <a:lnTo>
                  <a:pt x="3974" y="2559"/>
                </a:lnTo>
                <a:lnTo>
                  <a:pt x="4006" y="2561"/>
                </a:lnTo>
                <a:lnTo>
                  <a:pt x="4039" y="2564"/>
                </a:lnTo>
                <a:lnTo>
                  <a:pt x="4069" y="2564"/>
                </a:lnTo>
                <a:lnTo>
                  <a:pt x="4099" y="2566"/>
                </a:lnTo>
                <a:lnTo>
                  <a:pt x="4126" y="2566"/>
                </a:lnTo>
                <a:lnTo>
                  <a:pt x="4154" y="2569"/>
                </a:lnTo>
                <a:lnTo>
                  <a:pt x="4181" y="2571"/>
                </a:lnTo>
                <a:lnTo>
                  <a:pt x="4209" y="2571"/>
                </a:lnTo>
                <a:lnTo>
                  <a:pt x="4236" y="2574"/>
                </a:lnTo>
                <a:lnTo>
                  <a:pt x="4266" y="2576"/>
                </a:lnTo>
                <a:lnTo>
                  <a:pt x="4294" y="2579"/>
                </a:lnTo>
                <a:lnTo>
                  <a:pt x="4324" y="2581"/>
                </a:lnTo>
                <a:lnTo>
                  <a:pt x="4357" y="2584"/>
                </a:lnTo>
                <a:lnTo>
                  <a:pt x="4389" y="2589"/>
                </a:lnTo>
                <a:lnTo>
                  <a:pt x="4424" y="2591"/>
                </a:lnTo>
                <a:lnTo>
                  <a:pt x="4432" y="2591"/>
                </a:lnTo>
                <a:lnTo>
                  <a:pt x="4442" y="2594"/>
                </a:lnTo>
                <a:lnTo>
                  <a:pt x="4449" y="2594"/>
                </a:lnTo>
                <a:lnTo>
                  <a:pt x="4457" y="2594"/>
                </a:lnTo>
                <a:lnTo>
                  <a:pt x="4464" y="2596"/>
                </a:lnTo>
                <a:lnTo>
                  <a:pt x="4472" y="2596"/>
                </a:lnTo>
                <a:lnTo>
                  <a:pt x="4479" y="2596"/>
                </a:lnTo>
                <a:lnTo>
                  <a:pt x="4487" y="2599"/>
                </a:lnTo>
                <a:lnTo>
                  <a:pt x="4492" y="2599"/>
                </a:lnTo>
                <a:lnTo>
                  <a:pt x="4499" y="2601"/>
                </a:lnTo>
                <a:lnTo>
                  <a:pt x="4507" y="2601"/>
                </a:lnTo>
                <a:lnTo>
                  <a:pt x="4514" y="2601"/>
                </a:lnTo>
                <a:lnTo>
                  <a:pt x="4522" y="2604"/>
                </a:lnTo>
                <a:lnTo>
                  <a:pt x="4529" y="2604"/>
                </a:lnTo>
                <a:lnTo>
                  <a:pt x="4539" y="2606"/>
                </a:lnTo>
                <a:lnTo>
                  <a:pt x="4547" y="2609"/>
                </a:lnTo>
                <a:lnTo>
                  <a:pt x="4549" y="2611"/>
                </a:lnTo>
                <a:lnTo>
                  <a:pt x="4552" y="2614"/>
                </a:lnTo>
                <a:lnTo>
                  <a:pt x="4552" y="2616"/>
                </a:lnTo>
                <a:lnTo>
                  <a:pt x="4552" y="2619"/>
                </a:lnTo>
                <a:lnTo>
                  <a:pt x="4552" y="2624"/>
                </a:lnTo>
                <a:lnTo>
                  <a:pt x="4552" y="2627"/>
                </a:lnTo>
                <a:lnTo>
                  <a:pt x="4549" y="2629"/>
                </a:lnTo>
                <a:lnTo>
                  <a:pt x="4547" y="2632"/>
                </a:lnTo>
                <a:lnTo>
                  <a:pt x="4544" y="2634"/>
                </a:lnTo>
                <a:lnTo>
                  <a:pt x="4542" y="2634"/>
                </a:lnTo>
                <a:lnTo>
                  <a:pt x="4539" y="2637"/>
                </a:lnTo>
                <a:lnTo>
                  <a:pt x="4534" y="2639"/>
                </a:lnTo>
                <a:lnTo>
                  <a:pt x="4529" y="2639"/>
                </a:lnTo>
                <a:lnTo>
                  <a:pt x="4524" y="2642"/>
                </a:lnTo>
                <a:lnTo>
                  <a:pt x="4517" y="2642"/>
                </a:lnTo>
                <a:lnTo>
                  <a:pt x="4512" y="2642"/>
                </a:lnTo>
                <a:lnTo>
                  <a:pt x="4489" y="2639"/>
                </a:lnTo>
                <a:lnTo>
                  <a:pt x="4472" y="2637"/>
                </a:lnTo>
                <a:lnTo>
                  <a:pt x="4452" y="2634"/>
                </a:lnTo>
                <a:lnTo>
                  <a:pt x="4434" y="2632"/>
                </a:lnTo>
                <a:lnTo>
                  <a:pt x="4417" y="2629"/>
                </a:lnTo>
                <a:lnTo>
                  <a:pt x="4399" y="2627"/>
                </a:lnTo>
                <a:lnTo>
                  <a:pt x="4382" y="2624"/>
                </a:lnTo>
                <a:lnTo>
                  <a:pt x="4367" y="2624"/>
                </a:lnTo>
                <a:lnTo>
                  <a:pt x="4349" y="2622"/>
                </a:lnTo>
                <a:lnTo>
                  <a:pt x="4331" y="2622"/>
                </a:lnTo>
                <a:lnTo>
                  <a:pt x="4314" y="2619"/>
                </a:lnTo>
                <a:lnTo>
                  <a:pt x="4296" y="2619"/>
                </a:lnTo>
                <a:lnTo>
                  <a:pt x="4279" y="2616"/>
                </a:lnTo>
                <a:lnTo>
                  <a:pt x="4261" y="2616"/>
                </a:lnTo>
                <a:lnTo>
                  <a:pt x="4241" y="2614"/>
                </a:lnTo>
                <a:lnTo>
                  <a:pt x="4221" y="2611"/>
                </a:lnTo>
                <a:lnTo>
                  <a:pt x="4161" y="2609"/>
                </a:lnTo>
                <a:lnTo>
                  <a:pt x="4101" y="2606"/>
                </a:lnTo>
                <a:lnTo>
                  <a:pt x="4039" y="2606"/>
                </a:lnTo>
                <a:lnTo>
                  <a:pt x="3976" y="2606"/>
                </a:lnTo>
                <a:lnTo>
                  <a:pt x="3914" y="2606"/>
                </a:lnTo>
                <a:lnTo>
                  <a:pt x="3854" y="2609"/>
                </a:lnTo>
                <a:lnTo>
                  <a:pt x="3793" y="2609"/>
                </a:lnTo>
                <a:lnTo>
                  <a:pt x="3736" y="2611"/>
                </a:lnTo>
                <a:lnTo>
                  <a:pt x="3681" y="2614"/>
                </a:lnTo>
                <a:lnTo>
                  <a:pt x="3628" y="2616"/>
                </a:lnTo>
                <a:lnTo>
                  <a:pt x="3581" y="2619"/>
                </a:lnTo>
                <a:lnTo>
                  <a:pt x="3538" y="2619"/>
                </a:lnTo>
                <a:lnTo>
                  <a:pt x="3501" y="2622"/>
                </a:lnTo>
                <a:lnTo>
                  <a:pt x="3468" y="2622"/>
                </a:lnTo>
                <a:lnTo>
                  <a:pt x="3441" y="2622"/>
                </a:lnTo>
                <a:lnTo>
                  <a:pt x="3423" y="2622"/>
                </a:lnTo>
                <a:lnTo>
                  <a:pt x="3391" y="2619"/>
                </a:lnTo>
                <a:lnTo>
                  <a:pt x="3363" y="2614"/>
                </a:lnTo>
                <a:lnTo>
                  <a:pt x="3341" y="2611"/>
                </a:lnTo>
                <a:lnTo>
                  <a:pt x="3318" y="2606"/>
                </a:lnTo>
                <a:lnTo>
                  <a:pt x="3298" y="2599"/>
                </a:lnTo>
                <a:lnTo>
                  <a:pt x="3278" y="2594"/>
                </a:lnTo>
                <a:lnTo>
                  <a:pt x="3260" y="2586"/>
                </a:lnTo>
                <a:lnTo>
                  <a:pt x="3245" y="2579"/>
                </a:lnTo>
                <a:lnTo>
                  <a:pt x="3230" y="2569"/>
                </a:lnTo>
                <a:lnTo>
                  <a:pt x="3215" y="2561"/>
                </a:lnTo>
                <a:lnTo>
                  <a:pt x="3200" y="2549"/>
                </a:lnTo>
                <a:lnTo>
                  <a:pt x="3185" y="2539"/>
                </a:lnTo>
                <a:lnTo>
                  <a:pt x="3173" y="2526"/>
                </a:lnTo>
                <a:lnTo>
                  <a:pt x="3158" y="2514"/>
                </a:lnTo>
                <a:lnTo>
                  <a:pt x="3140" y="2499"/>
                </a:lnTo>
                <a:lnTo>
                  <a:pt x="3123" y="2484"/>
                </a:lnTo>
                <a:lnTo>
                  <a:pt x="3105" y="2466"/>
                </a:lnTo>
                <a:lnTo>
                  <a:pt x="3085" y="2451"/>
                </a:lnTo>
                <a:lnTo>
                  <a:pt x="3065" y="2434"/>
                </a:lnTo>
                <a:lnTo>
                  <a:pt x="3045" y="2416"/>
                </a:lnTo>
                <a:lnTo>
                  <a:pt x="3025" y="2396"/>
                </a:lnTo>
                <a:lnTo>
                  <a:pt x="3005" y="2379"/>
                </a:lnTo>
                <a:lnTo>
                  <a:pt x="2985" y="2359"/>
                </a:lnTo>
                <a:lnTo>
                  <a:pt x="2968" y="2341"/>
                </a:lnTo>
                <a:lnTo>
                  <a:pt x="2948" y="2321"/>
                </a:lnTo>
                <a:lnTo>
                  <a:pt x="2928" y="2304"/>
                </a:lnTo>
                <a:lnTo>
                  <a:pt x="2908" y="2283"/>
                </a:lnTo>
                <a:lnTo>
                  <a:pt x="2888" y="2263"/>
                </a:lnTo>
                <a:lnTo>
                  <a:pt x="2868" y="2243"/>
                </a:lnTo>
                <a:lnTo>
                  <a:pt x="2848" y="2226"/>
                </a:lnTo>
                <a:lnTo>
                  <a:pt x="2830" y="2206"/>
                </a:lnTo>
                <a:lnTo>
                  <a:pt x="2810" y="2186"/>
                </a:lnTo>
                <a:lnTo>
                  <a:pt x="2808" y="2193"/>
                </a:lnTo>
                <a:lnTo>
                  <a:pt x="2805" y="2198"/>
                </a:lnTo>
                <a:lnTo>
                  <a:pt x="2800" y="2206"/>
                </a:lnTo>
                <a:lnTo>
                  <a:pt x="2798" y="2213"/>
                </a:lnTo>
                <a:lnTo>
                  <a:pt x="2795" y="2221"/>
                </a:lnTo>
                <a:lnTo>
                  <a:pt x="2793" y="2226"/>
                </a:lnTo>
                <a:lnTo>
                  <a:pt x="2790" y="2233"/>
                </a:lnTo>
                <a:lnTo>
                  <a:pt x="2785" y="2238"/>
                </a:lnTo>
                <a:lnTo>
                  <a:pt x="2783" y="2246"/>
                </a:lnTo>
                <a:lnTo>
                  <a:pt x="2780" y="2251"/>
                </a:lnTo>
                <a:lnTo>
                  <a:pt x="2778" y="2256"/>
                </a:lnTo>
                <a:lnTo>
                  <a:pt x="2775" y="2261"/>
                </a:lnTo>
                <a:lnTo>
                  <a:pt x="2775" y="2263"/>
                </a:lnTo>
                <a:lnTo>
                  <a:pt x="2773" y="2266"/>
                </a:lnTo>
                <a:lnTo>
                  <a:pt x="2773" y="2268"/>
                </a:lnTo>
                <a:lnTo>
                  <a:pt x="2770" y="2268"/>
                </a:lnTo>
                <a:lnTo>
                  <a:pt x="2768" y="2268"/>
                </a:lnTo>
                <a:lnTo>
                  <a:pt x="2765" y="2266"/>
                </a:lnTo>
                <a:lnTo>
                  <a:pt x="2760" y="2266"/>
                </a:lnTo>
                <a:lnTo>
                  <a:pt x="2755" y="2263"/>
                </a:lnTo>
                <a:lnTo>
                  <a:pt x="2750" y="2263"/>
                </a:lnTo>
                <a:lnTo>
                  <a:pt x="2745" y="2261"/>
                </a:lnTo>
                <a:lnTo>
                  <a:pt x="2738" y="2258"/>
                </a:lnTo>
                <a:lnTo>
                  <a:pt x="2730" y="2256"/>
                </a:lnTo>
                <a:lnTo>
                  <a:pt x="2720" y="2256"/>
                </a:lnTo>
                <a:lnTo>
                  <a:pt x="2710" y="2253"/>
                </a:lnTo>
                <a:lnTo>
                  <a:pt x="2702" y="2251"/>
                </a:lnTo>
                <a:lnTo>
                  <a:pt x="2690" y="2248"/>
                </a:lnTo>
                <a:lnTo>
                  <a:pt x="2680" y="2246"/>
                </a:lnTo>
                <a:lnTo>
                  <a:pt x="2667" y="2243"/>
                </a:lnTo>
                <a:lnTo>
                  <a:pt x="2667" y="2251"/>
                </a:lnTo>
                <a:lnTo>
                  <a:pt x="2667" y="2258"/>
                </a:lnTo>
                <a:lnTo>
                  <a:pt x="2667" y="2266"/>
                </a:lnTo>
                <a:lnTo>
                  <a:pt x="2667" y="2273"/>
                </a:lnTo>
                <a:lnTo>
                  <a:pt x="2667" y="2281"/>
                </a:lnTo>
                <a:lnTo>
                  <a:pt x="2667" y="2288"/>
                </a:lnTo>
                <a:lnTo>
                  <a:pt x="2665" y="2296"/>
                </a:lnTo>
                <a:lnTo>
                  <a:pt x="2665" y="2304"/>
                </a:lnTo>
                <a:lnTo>
                  <a:pt x="2665" y="2309"/>
                </a:lnTo>
                <a:lnTo>
                  <a:pt x="2662" y="2316"/>
                </a:lnTo>
                <a:lnTo>
                  <a:pt x="2662" y="2321"/>
                </a:lnTo>
                <a:lnTo>
                  <a:pt x="2662" y="2329"/>
                </a:lnTo>
                <a:lnTo>
                  <a:pt x="2660" y="2334"/>
                </a:lnTo>
                <a:lnTo>
                  <a:pt x="2660" y="2341"/>
                </a:lnTo>
                <a:lnTo>
                  <a:pt x="2657" y="2346"/>
                </a:lnTo>
                <a:lnTo>
                  <a:pt x="2657" y="2351"/>
                </a:lnTo>
                <a:lnTo>
                  <a:pt x="2655" y="2356"/>
                </a:lnTo>
                <a:lnTo>
                  <a:pt x="2652" y="2361"/>
                </a:lnTo>
                <a:lnTo>
                  <a:pt x="2652" y="2366"/>
                </a:lnTo>
                <a:lnTo>
                  <a:pt x="2650" y="2371"/>
                </a:lnTo>
                <a:lnTo>
                  <a:pt x="2647" y="2376"/>
                </a:lnTo>
                <a:lnTo>
                  <a:pt x="2645" y="2384"/>
                </a:lnTo>
                <a:lnTo>
                  <a:pt x="2642" y="2389"/>
                </a:lnTo>
                <a:lnTo>
                  <a:pt x="2640" y="2394"/>
                </a:lnTo>
                <a:lnTo>
                  <a:pt x="2637" y="2399"/>
                </a:lnTo>
                <a:lnTo>
                  <a:pt x="2635" y="2404"/>
                </a:lnTo>
                <a:lnTo>
                  <a:pt x="2632" y="2409"/>
                </a:lnTo>
                <a:lnTo>
                  <a:pt x="2630" y="2414"/>
                </a:lnTo>
                <a:lnTo>
                  <a:pt x="2625" y="2419"/>
                </a:lnTo>
                <a:lnTo>
                  <a:pt x="2622" y="2424"/>
                </a:lnTo>
                <a:lnTo>
                  <a:pt x="2620" y="2426"/>
                </a:lnTo>
                <a:lnTo>
                  <a:pt x="2615" y="2431"/>
                </a:lnTo>
                <a:lnTo>
                  <a:pt x="2610" y="2434"/>
                </a:lnTo>
                <a:lnTo>
                  <a:pt x="2602" y="2439"/>
                </a:lnTo>
                <a:lnTo>
                  <a:pt x="2597" y="2444"/>
                </a:lnTo>
                <a:lnTo>
                  <a:pt x="2590" y="2449"/>
                </a:lnTo>
                <a:lnTo>
                  <a:pt x="2585" y="2454"/>
                </a:lnTo>
                <a:lnTo>
                  <a:pt x="2577" y="2459"/>
                </a:lnTo>
                <a:lnTo>
                  <a:pt x="2572" y="2461"/>
                </a:lnTo>
                <a:lnTo>
                  <a:pt x="2565" y="2466"/>
                </a:lnTo>
                <a:lnTo>
                  <a:pt x="2560" y="2471"/>
                </a:lnTo>
                <a:lnTo>
                  <a:pt x="2552" y="2476"/>
                </a:lnTo>
                <a:lnTo>
                  <a:pt x="2547" y="2479"/>
                </a:lnTo>
                <a:lnTo>
                  <a:pt x="2540" y="2484"/>
                </a:lnTo>
                <a:lnTo>
                  <a:pt x="2535" y="2489"/>
                </a:lnTo>
                <a:lnTo>
                  <a:pt x="2527" y="2491"/>
                </a:lnTo>
                <a:lnTo>
                  <a:pt x="2522" y="2496"/>
                </a:lnTo>
                <a:lnTo>
                  <a:pt x="2515" y="2501"/>
                </a:lnTo>
                <a:lnTo>
                  <a:pt x="2517" y="2501"/>
                </a:lnTo>
                <a:lnTo>
                  <a:pt x="2520" y="2501"/>
                </a:lnTo>
                <a:lnTo>
                  <a:pt x="2522" y="2504"/>
                </a:lnTo>
                <a:lnTo>
                  <a:pt x="2525" y="2504"/>
                </a:lnTo>
                <a:lnTo>
                  <a:pt x="2527" y="2506"/>
                </a:lnTo>
                <a:lnTo>
                  <a:pt x="2530" y="2509"/>
                </a:lnTo>
                <a:lnTo>
                  <a:pt x="2530" y="2511"/>
                </a:lnTo>
                <a:lnTo>
                  <a:pt x="2532" y="2514"/>
                </a:lnTo>
                <a:lnTo>
                  <a:pt x="2532" y="2516"/>
                </a:lnTo>
                <a:lnTo>
                  <a:pt x="2532" y="2524"/>
                </a:lnTo>
                <a:lnTo>
                  <a:pt x="2532" y="2531"/>
                </a:lnTo>
                <a:lnTo>
                  <a:pt x="2532" y="2536"/>
                </a:lnTo>
                <a:lnTo>
                  <a:pt x="2532" y="2544"/>
                </a:lnTo>
                <a:lnTo>
                  <a:pt x="2532" y="2551"/>
                </a:lnTo>
                <a:lnTo>
                  <a:pt x="2532" y="2556"/>
                </a:lnTo>
                <a:lnTo>
                  <a:pt x="2532" y="2564"/>
                </a:lnTo>
                <a:lnTo>
                  <a:pt x="2532" y="2571"/>
                </a:lnTo>
                <a:lnTo>
                  <a:pt x="2532" y="2576"/>
                </a:lnTo>
                <a:lnTo>
                  <a:pt x="2532" y="2584"/>
                </a:lnTo>
                <a:lnTo>
                  <a:pt x="2532" y="2591"/>
                </a:lnTo>
                <a:lnTo>
                  <a:pt x="2532" y="2596"/>
                </a:lnTo>
                <a:lnTo>
                  <a:pt x="2532" y="2604"/>
                </a:lnTo>
                <a:lnTo>
                  <a:pt x="2532" y="2611"/>
                </a:lnTo>
                <a:lnTo>
                  <a:pt x="2532" y="2619"/>
                </a:lnTo>
                <a:lnTo>
                  <a:pt x="2532" y="2624"/>
                </a:lnTo>
                <a:lnTo>
                  <a:pt x="2532" y="2632"/>
                </a:lnTo>
                <a:lnTo>
                  <a:pt x="2532" y="2642"/>
                </a:lnTo>
                <a:lnTo>
                  <a:pt x="2532" y="2649"/>
                </a:lnTo>
                <a:lnTo>
                  <a:pt x="2535" y="2657"/>
                </a:lnTo>
                <a:lnTo>
                  <a:pt x="2535" y="2664"/>
                </a:lnTo>
                <a:lnTo>
                  <a:pt x="2537" y="2674"/>
                </a:lnTo>
                <a:lnTo>
                  <a:pt x="2540" y="2682"/>
                </a:lnTo>
                <a:lnTo>
                  <a:pt x="2542" y="2689"/>
                </a:lnTo>
                <a:lnTo>
                  <a:pt x="2545" y="2694"/>
                </a:lnTo>
                <a:lnTo>
                  <a:pt x="2547" y="2702"/>
                </a:lnTo>
                <a:lnTo>
                  <a:pt x="2552" y="2707"/>
                </a:lnTo>
                <a:lnTo>
                  <a:pt x="2557" y="2712"/>
                </a:lnTo>
                <a:lnTo>
                  <a:pt x="2562" y="2717"/>
                </a:lnTo>
                <a:lnTo>
                  <a:pt x="2567" y="2719"/>
                </a:lnTo>
                <a:lnTo>
                  <a:pt x="2575" y="2722"/>
                </a:lnTo>
                <a:lnTo>
                  <a:pt x="2582" y="2724"/>
                </a:lnTo>
                <a:lnTo>
                  <a:pt x="2587" y="2724"/>
                </a:lnTo>
                <a:lnTo>
                  <a:pt x="2595" y="2724"/>
                </a:lnTo>
                <a:lnTo>
                  <a:pt x="2602" y="2724"/>
                </a:lnTo>
                <a:lnTo>
                  <a:pt x="2607" y="2722"/>
                </a:lnTo>
                <a:lnTo>
                  <a:pt x="2612" y="2722"/>
                </a:lnTo>
                <a:lnTo>
                  <a:pt x="2617" y="2719"/>
                </a:lnTo>
                <a:lnTo>
                  <a:pt x="2622" y="2717"/>
                </a:lnTo>
                <a:lnTo>
                  <a:pt x="2627" y="2712"/>
                </a:lnTo>
                <a:lnTo>
                  <a:pt x="2630" y="2709"/>
                </a:lnTo>
                <a:lnTo>
                  <a:pt x="2635" y="2704"/>
                </a:lnTo>
                <a:lnTo>
                  <a:pt x="2640" y="2699"/>
                </a:lnTo>
                <a:lnTo>
                  <a:pt x="2642" y="2694"/>
                </a:lnTo>
                <a:lnTo>
                  <a:pt x="2647" y="2689"/>
                </a:lnTo>
                <a:lnTo>
                  <a:pt x="2650" y="2684"/>
                </a:lnTo>
                <a:lnTo>
                  <a:pt x="2652" y="2677"/>
                </a:lnTo>
                <a:lnTo>
                  <a:pt x="2657" y="2672"/>
                </a:lnTo>
                <a:lnTo>
                  <a:pt x="2660" y="2662"/>
                </a:lnTo>
                <a:lnTo>
                  <a:pt x="2660" y="2652"/>
                </a:lnTo>
                <a:lnTo>
                  <a:pt x="2662" y="2642"/>
                </a:lnTo>
                <a:lnTo>
                  <a:pt x="2662" y="2629"/>
                </a:lnTo>
                <a:lnTo>
                  <a:pt x="2662" y="2616"/>
                </a:lnTo>
                <a:lnTo>
                  <a:pt x="2660" y="2601"/>
                </a:lnTo>
                <a:lnTo>
                  <a:pt x="2660" y="2586"/>
                </a:lnTo>
                <a:lnTo>
                  <a:pt x="2657" y="2571"/>
                </a:lnTo>
                <a:lnTo>
                  <a:pt x="2655" y="2556"/>
                </a:lnTo>
                <a:lnTo>
                  <a:pt x="2655" y="2541"/>
                </a:lnTo>
                <a:lnTo>
                  <a:pt x="2652" y="2526"/>
                </a:lnTo>
                <a:lnTo>
                  <a:pt x="2650" y="2509"/>
                </a:lnTo>
                <a:lnTo>
                  <a:pt x="2647" y="2494"/>
                </a:lnTo>
                <a:lnTo>
                  <a:pt x="2645" y="2476"/>
                </a:lnTo>
                <a:lnTo>
                  <a:pt x="2645" y="2461"/>
                </a:lnTo>
                <a:lnTo>
                  <a:pt x="2645" y="2446"/>
                </a:lnTo>
                <a:lnTo>
                  <a:pt x="2645" y="2444"/>
                </a:lnTo>
                <a:lnTo>
                  <a:pt x="2650" y="2439"/>
                </a:lnTo>
                <a:lnTo>
                  <a:pt x="2652" y="2436"/>
                </a:lnTo>
                <a:lnTo>
                  <a:pt x="2655" y="2431"/>
                </a:lnTo>
                <a:lnTo>
                  <a:pt x="2657" y="2429"/>
                </a:lnTo>
                <a:lnTo>
                  <a:pt x="2660" y="2426"/>
                </a:lnTo>
                <a:lnTo>
                  <a:pt x="2662" y="2424"/>
                </a:lnTo>
                <a:lnTo>
                  <a:pt x="2667" y="2421"/>
                </a:lnTo>
                <a:lnTo>
                  <a:pt x="2670" y="2419"/>
                </a:lnTo>
                <a:lnTo>
                  <a:pt x="2672" y="2419"/>
                </a:lnTo>
                <a:lnTo>
                  <a:pt x="2675" y="2416"/>
                </a:lnTo>
                <a:lnTo>
                  <a:pt x="2677" y="2416"/>
                </a:lnTo>
                <a:lnTo>
                  <a:pt x="2682" y="2416"/>
                </a:lnTo>
                <a:lnTo>
                  <a:pt x="2685" y="2416"/>
                </a:lnTo>
                <a:lnTo>
                  <a:pt x="2687" y="2416"/>
                </a:lnTo>
                <a:lnTo>
                  <a:pt x="2690" y="2419"/>
                </a:lnTo>
                <a:lnTo>
                  <a:pt x="2690" y="2426"/>
                </a:lnTo>
                <a:lnTo>
                  <a:pt x="2692" y="2439"/>
                </a:lnTo>
                <a:lnTo>
                  <a:pt x="2695" y="2449"/>
                </a:lnTo>
                <a:lnTo>
                  <a:pt x="2697" y="2461"/>
                </a:lnTo>
                <a:lnTo>
                  <a:pt x="2700" y="2476"/>
                </a:lnTo>
                <a:lnTo>
                  <a:pt x="2702" y="2491"/>
                </a:lnTo>
                <a:lnTo>
                  <a:pt x="2705" y="2506"/>
                </a:lnTo>
                <a:lnTo>
                  <a:pt x="2707" y="2521"/>
                </a:lnTo>
                <a:lnTo>
                  <a:pt x="2712" y="2536"/>
                </a:lnTo>
                <a:lnTo>
                  <a:pt x="2715" y="2551"/>
                </a:lnTo>
                <a:lnTo>
                  <a:pt x="2717" y="2569"/>
                </a:lnTo>
                <a:lnTo>
                  <a:pt x="2720" y="2584"/>
                </a:lnTo>
                <a:lnTo>
                  <a:pt x="2723" y="2599"/>
                </a:lnTo>
                <a:lnTo>
                  <a:pt x="2725" y="2611"/>
                </a:lnTo>
                <a:lnTo>
                  <a:pt x="2728" y="2624"/>
                </a:lnTo>
                <a:lnTo>
                  <a:pt x="2730" y="2637"/>
                </a:lnTo>
                <a:lnTo>
                  <a:pt x="2733" y="2644"/>
                </a:lnTo>
                <a:lnTo>
                  <a:pt x="2738" y="2652"/>
                </a:lnTo>
                <a:lnTo>
                  <a:pt x="2743" y="2659"/>
                </a:lnTo>
                <a:lnTo>
                  <a:pt x="2748" y="2664"/>
                </a:lnTo>
                <a:lnTo>
                  <a:pt x="2755" y="2672"/>
                </a:lnTo>
                <a:lnTo>
                  <a:pt x="2763" y="2677"/>
                </a:lnTo>
                <a:lnTo>
                  <a:pt x="2773" y="2679"/>
                </a:lnTo>
                <a:lnTo>
                  <a:pt x="2780" y="2684"/>
                </a:lnTo>
                <a:lnTo>
                  <a:pt x="2790" y="2687"/>
                </a:lnTo>
                <a:lnTo>
                  <a:pt x="2798" y="2687"/>
                </a:lnTo>
                <a:lnTo>
                  <a:pt x="2808" y="2687"/>
                </a:lnTo>
                <a:lnTo>
                  <a:pt x="2815" y="2687"/>
                </a:lnTo>
                <a:lnTo>
                  <a:pt x="2823" y="2684"/>
                </a:lnTo>
                <a:lnTo>
                  <a:pt x="2830" y="2682"/>
                </a:lnTo>
                <a:lnTo>
                  <a:pt x="2838" y="2677"/>
                </a:lnTo>
                <a:lnTo>
                  <a:pt x="2843" y="2672"/>
                </a:lnTo>
                <a:lnTo>
                  <a:pt x="2845" y="2664"/>
                </a:lnTo>
                <a:lnTo>
                  <a:pt x="2845" y="2659"/>
                </a:lnTo>
                <a:lnTo>
                  <a:pt x="2845" y="2652"/>
                </a:lnTo>
                <a:lnTo>
                  <a:pt x="2843" y="2644"/>
                </a:lnTo>
                <a:lnTo>
                  <a:pt x="2840" y="2634"/>
                </a:lnTo>
                <a:lnTo>
                  <a:pt x="2835" y="2624"/>
                </a:lnTo>
                <a:lnTo>
                  <a:pt x="2830" y="2611"/>
                </a:lnTo>
                <a:lnTo>
                  <a:pt x="2825" y="2599"/>
                </a:lnTo>
                <a:lnTo>
                  <a:pt x="2818" y="2586"/>
                </a:lnTo>
                <a:lnTo>
                  <a:pt x="2810" y="2574"/>
                </a:lnTo>
                <a:lnTo>
                  <a:pt x="2803" y="2559"/>
                </a:lnTo>
                <a:lnTo>
                  <a:pt x="2795" y="2544"/>
                </a:lnTo>
                <a:lnTo>
                  <a:pt x="2788" y="2529"/>
                </a:lnTo>
                <a:lnTo>
                  <a:pt x="2780" y="2514"/>
                </a:lnTo>
                <a:lnTo>
                  <a:pt x="2773" y="2496"/>
                </a:lnTo>
                <a:lnTo>
                  <a:pt x="2765" y="2479"/>
                </a:lnTo>
                <a:lnTo>
                  <a:pt x="2765" y="2369"/>
                </a:lnTo>
                <a:lnTo>
                  <a:pt x="2778" y="2359"/>
                </a:lnTo>
                <a:lnTo>
                  <a:pt x="2880" y="2446"/>
                </a:lnTo>
                <a:lnTo>
                  <a:pt x="2868" y="2476"/>
                </a:lnTo>
                <a:lnTo>
                  <a:pt x="2843" y="2479"/>
                </a:lnTo>
                <a:lnTo>
                  <a:pt x="2845" y="2489"/>
                </a:lnTo>
                <a:lnTo>
                  <a:pt x="2848" y="2499"/>
                </a:lnTo>
                <a:lnTo>
                  <a:pt x="2853" y="2511"/>
                </a:lnTo>
                <a:lnTo>
                  <a:pt x="2858" y="2521"/>
                </a:lnTo>
                <a:lnTo>
                  <a:pt x="2860" y="2534"/>
                </a:lnTo>
                <a:lnTo>
                  <a:pt x="2865" y="2549"/>
                </a:lnTo>
                <a:lnTo>
                  <a:pt x="2870" y="2561"/>
                </a:lnTo>
                <a:lnTo>
                  <a:pt x="2875" y="2574"/>
                </a:lnTo>
                <a:lnTo>
                  <a:pt x="2880" y="2589"/>
                </a:lnTo>
                <a:lnTo>
                  <a:pt x="2885" y="2601"/>
                </a:lnTo>
                <a:lnTo>
                  <a:pt x="2888" y="2614"/>
                </a:lnTo>
                <a:lnTo>
                  <a:pt x="2890" y="2627"/>
                </a:lnTo>
                <a:lnTo>
                  <a:pt x="2893" y="2637"/>
                </a:lnTo>
                <a:lnTo>
                  <a:pt x="2895" y="2649"/>
                </a:lnTo>
                <a:lnTo>
                  <a:pt x="2895" y="2657"/>
                </a:lnTo>
                <a:lnTo>
                  <a:pt x="2895" y="2667"/>
                </a:lnTo>
                <a:lnTo>
                  <a:pt x="2895" y="2674"/>
                </a:lnTo>
                <a:lnTo>
                  <a:pt x="2895" y="2684"/>
                </a:lnTo>
                <a:lnTo>
                  <a:pt x="2893" y="2692"/>
                </a:lnTo>
                <a:lnTo>
                  <a:pt x="2890" y="2699"/>
                </a:lnTo>
                <a:lnTo>
                  <a:pt x="2888" y="2707"/>
                </a:lnTo>
                <a:lnTo>
                  <a:pt x="2885" y="2714"/>
                </a:lnTo>
                <a:lnTo>
                  <a:pt x="2883" y="2722"/>
                </a:lnTo>
                <a:lnTo>
                  <a:pt x="2880" y="2729"/>
                </a:lnTo>
                <a:lnTo>
                  <a:pt x="2878" y="2737"/>
                </a:lnTo>
                <a:lnTo>
                  <a:pt x="2873" y="2742"/>
                </a:lnTo>
                <a:lnTo>
                  <a:pt x="2868" y="2749"/>
                </a:lnTo>
                <a:lnTo>
                  <a:pt x="2865" y="2754"/>
                </a:lnTo>
                <a:lnTo>
                  <a:pt x="2860" y="2759"/>
                </a:lnTo>
                <a:lnTo>
                  <a:pt x="2855" y="2764"/>
                </a:lnTo>
                <a:lnTo>
                  <a:pt x="2848" y="2769"/>
                </a:lnTo>
                <a:lnTo>
                  <a:pt x="2843" y="2774"/>
                </a:lnTo>
                <a:lnTo>
                  <a:pt x="2843" y="2779"/>
                </a:lnTo>
                <a:lnTo>
                  <a:pt x="2843" y="2784"/>
                </a:lnTo>
                <a:lnTo>
                  <a:pt x="2843" y="2789"/>
                </a:lnTo>
                <a:lnTo>
                  <a:pt x="2843" y="2794"/>
                </a:lnTo>
                <a:lnTo>
                  <a:pt x="2845" y="2799"/>
                </a:lnTo>
                <a:lnTo>
                  <a:pt x="2845" y="2804"/>
                </a:lnTo>
                <a:lnTo>
                  <a:pt x="2845" y="2809"/>
                </a:lnTo>
                <a:lnTo>
                  <a:pt x="2845" y="2814"/>
                </a:lnTo>
                <a:lnTo>
                  <a:pt x="2848" y="2819"/>
                </a:lnTo>
                <a:lnTo>
                  <a:pt x="2848" y="2824"/>
                </a:lnTo>
                <a:lnTo>
                  <a:pt x="2850" y="2829"/>
                </a:lnTo>
                <a:lnTo>
                  <a:pt x="2850" y="2834"/>
                </a:lnTo>
                <a:lnTo>
                  <a:pt x="2853" y="2837"/>
                </a:lnTo>
                <a:lnTo>
                  <a:pt x="2855" y="2839"/>
                </a:lnTo>
                <a:lnTo>
                  <a:pt x="2858" y="2842"/>
                </a:lnTo>
                <a:lnTo>
                  <a:pt x="2860" y="2844"/>
                </a:lnTo>
                <a:lnTo>
                  <a:pt x="2863" y="2847"/>
                </a:lnTo>
                <a:lnTo>
                  <a:pt x="2868" y="2847"/>
                </a:lnTo>
                <a:lnTo>
                  <a:pt x="2873" y="2849"/>
                </a:lnTo>
                <a:lnTo>
                  <a:pt x="2878" y="2849"/>
                </a:lnTo>
                <a:lnTo>
                  <a:pt x="2885" y="2852"/>
                </a:lnTo>
                <a:lnTo>
                  <a:pt x="2890" y="2852"/>
                </a:lnTo>
                <a:lnTo>
                  <a:pt x="2895" y="2852"/>
                </a:lnTo>
                <a:lnTo>
                  <a:pt x="2903" y="2849"/>
                </a:lnTo>
                <a:lnTo>
                  <a:pt x="2910" y="2849"/>
                </a:lnTo>
                <a:lnTo>
                  <a:pt x="2915" y="2847"/>
                </a:lnTo>
                <a:lnTo>
                  <a:pt x="2923" y="2847"/>
                </a:lnTo>
                <a:lnTo>
                  <a:pt x="2928" y="2844"/>
                </a:lnTo>
                <a:lnTo>
                  <a:pt x="2935" y="2842"/>
                </a:lnTo>
                <a:lnTo>
                  <a:pt x="2940" y="2839"/>
                </a:lnTo>
                <a:lnTo>
                  <a:pt x="2945" y="2834"/>
                </a:lnTo>
                <a:lnTo>
                  <a:pt x="2950" y="2832"/>
                </a:lnTo>
                <a:lnTo>
                  <a:pt x="2955" y="2827"/>
                </a:lnTo>
                <a:lnTo>
                  <a:pt x="2960" y="2822"/>
                </a:lnTo>
                <a:lnTo>
                  <a:pt x="2963" y="2814"/>
                </a:lnTo>
                <a:lnTo>
                  <a:pt x="2968" y="2809"/>
                </a:lnTo>
                <a:lnTo>
                  <a:pt x="2970" y="2802"/>
                </a:lnTo>
                <a:lnTo>
                  <a:pt x="2973" y="2794"/>
                </a:lnTo>
                <a:lnTo>
                  <a:pt x="2975" y="2787"/>
                </a:lnTo>
                <a:lnTo>
                  <a:pt x="2978" y="2779"/>
                </a:lnTo>
                <a:lnTo>
                  <a:pt x="2980" y="2772"/>
                </a:lnTo>
                <a:lnTo>
                  <a:pt x="2983" y="2764"/>
                </a:lnTo>
                <a:lnTo>
                  <a:pt x="2983" y="2757"/>
                </a:lnTo>
                <a:lnTo>
                  <a:pt x="2983" y="2749"/>
                </a:lnTo>
                <a:lnTo>
                  <a:pt x="2985" y="2742"/>
                </a:lnTo>
                <a:lnTo>
                  <a:pt x="2985" y="2737"/>
                </a:lnTo>
                <a:lnTo>
                  <a:pt x="2985" y="2729"/>
                </a:lnTo>
                <a:lnTo>
                  <a:pt x="2988" y="2724"/>
                </a:lnTo>
                <a:lnTo>
                  <a:pt x="3018" y="2732"/>
                </a:lnTo>
                <a:lnTo>
                  <a:pt x="3018" y="2744"/>
                </a:lnTo>
                <a:lnTo>
                  <a:pt x="3023" y="2752"/>
                </a:lnTo>
                <a:lnTo>
                  <a:pt x="3025" y="2762"/>
                </a:lnTo>
                <a:lnTo>
                  <a:pt x="3030" y="2767"/>
                </a:lnTo>
                <a:lnTo>
                  <a:pt x="3038" y="2774"/>
                </a:lnTo>
                <a:lnTo>
                  <a:pt x="3045" y="2779"/>
                </a:lnTo>
                <a:lnTo>
                  <a:pt x="3050" y="2782"/>
                </a:lnTo>
                <a:lnTo>
                  <a:pt x="3060" y="2784"/>
                </a:lnTo>
                <a:lnTo>
                  <a:pt x="3068" y="2787"/>
                </a:lnTo>
                <a:lnTo>
                  <a:pt x="3075" y="2787"/>
                </a:lnTo>
                <a:lnTo>
                  <a:pt x="3083" y="2787"/>
                </a:lnTo>
                <a:lnTo>
                  <a:pt x="3093" y="2784"/>
                </a:lnTo>
                <a:lnTo>
                  <a:pt x="3100" y="2782"/>
                </a:lnTo>
                <a:lnTo>
                  <a:pt x="3108" y="2779"/>
                </a:lnTo>
                <a:lnTo>
                  <a:pt x="3115" y="2777"/>
                </a:lnTo>
                <a:lnTo>
                  <a:pt x="3123" y="2774"/>
                </a:lnTo>
                <a:lnTo>
                  <a:pt x="3128" y="2769"/>
                </a:lnTo>
                <a:lnTo>
                  <a:pt x="3133" y="2767"/>
                </a:lnTo>
                <a:lnTo>
                  <a:pt x="3138" y="2764"/>
                </a:lnTo>
                <a:lnTo>
                  <a:pt x="3143" y="2759"/>
                </a:lnTo>
                <a:lnTo>
                  <a:pt x="3148" y="2754"/>
                </a:lnTo>
                <a:lnTo>
                  <a:pt x="3150" y="2749"/>
                </a:lnTo>
                <a:lnTo>
                  <a:pt x="3153" y="2744"/>
                </a:lnTo>
                <a:lnTo>
                  <a:pt x="3155" y="2739"/>
                </a:lnTo>
                <a:lnTo>
                  <a:pt x="3158" y="2734"/>
                </a:lnTo>
                <a:lnTo>
                  <a:pt x="3160" y="2729"/>
                </a:lnTo>
                <a:lnTo>
                  <a:pt x="3160" y="2724"/>
                </a:lnTo>
                <a:lnTo>
                  <a:pt x="3160" y="2717"/>
                </a:lnTo>
                <a:lnTo>
                  <a:pt x="3160" y="2712"/>
                </a:lnTo>
                <a:lnTo>
                  <a:pt x="3160" y="2704"/>
                </a:lnTo>
                <a:lnTo>
                  <a:pt x="3158" y="2699"/>
                </a:lnTo>
                <a:lnTo>
                  <a:pt x="3158" y="2692"/>
                </a:lnTo>
                <a:lnTo>
                  <a:pt x="3153" y="2684"/>
                </a:lnTo>
                <a:lnTo>
                  <a:pt x="3143" y="2672"/>
                </a:lnTo>
                <a:lnTo>
                  <a:pt x="3130" y="2657"/>
                </a:lnTo>
                <a:lnTo>
                  <a:pt x="3113" y="2639"/>
                </a:lnTo>
                <a:lnTo>
                  <a:pt x="3093" y="2619"/>
                </a:lnTo>
                <a:lnTo>
                  <a:pt x="3070" y="2599"/>
                </a:lnTo>
                <a:lnTo>
                  <a:pt x="3045" y="2576"/>
                </a:lnTo>
                <a:lnTo>
                  <a:pt x="3018" y="2551"/>
                </a:lnTo>
                <a:lnTo>
                  <a:pt x="2990" y="2526"/>
                </a:lnTo>
                <a:lnTo>
                  <a:pt x="2963" y="2501"/>
                </a:lnTo>
                <a:lnTo>
                  <a:pt x="2935" y="2476"/>
                </a:lnTo>
                <a:lnTo>
                  <a:pt x="2908" y="2451"/>
                </a:lnTo>
                <a:lnTo>
                  <a:pt x="2880" y="2429"/>
                </a:lnTo>
                <a:lnTo>
                  <a:pt x="2855" y="2404"/>
                </a:lnTo>
                <a:lnTo>
                  <a:pt x="2830" y="2384"/>
                </a:lnTo>
                <a:lnTo>
                  <a:pt x="2810" y="2364"/>
                </a:lnTo>
                <a:lnTo>
                  <a:pt x="2805" y="2273"/>
                </a:lnTo>
                <a:lnTo>
                  <a:pt x="2818" y="2278"/>
                </a:lnTo>
                <a:lnTo>
                  <a:pt x="2828" y="2283"/>
                </a:lnTo>
                <a:lnTo>
                  <a:pt x="2840" y="2288"/>
                </a:lnTo>
                <a:lnTo>
                  <a:pt x="2853" y="2296"/>
                </a:lnTo>
                <a:lnTo>
                  <a:pt x="2865" y="2304"/>
                </a:lnTo>
                <a:lnTo>
                  <a:pt x="2878" y="2311"/>
                </a:lnTo>
                <a:lnTo>
                  <a:pt x="2888" y="2316"/>
                </a:lnTo>
                <a:lnTo>
                  <a:pt x="2900" y="2324"/>
                </a:lnTo>
                <a:lnTo>
                  <a:pt x="2910" y="2331"/>
                </a:lnTo>
                <a:lnTo>
                  <a:pt x="2920" y="2336"/>
                </a:lnTo>
                <a:lnTo>
                  <a:pt x="2928" y="2341"/>
                </a:lnTo>
                <a:lnTo>
                  <a:pt x="2935" y="2346"/>
                </a:lnTo>
                <a:lnTo>
                  <a:pt x="2943" y="2351"/>
                </a:lnTo>
                <a:lnTo>
                  <a:pt x="2945" y="2354"/>
                </a:lnTo>
                <a:lnTo>
                  <a:pt x="2948" y="2356"/>
                </a:lnTo>
                <a:lnTo>
                  <a:pt x="2950" y="2356"/>
                </a:lnTo>
                <a:lnTo>
                  <a:pt x="2955" y="2371"/>
                </a:lnTo>
                <a:lnTo>
                  <a:pt x="2920" y="2376"/>
                </a:lnTo>
                <a:lnTo>
                  <a:pt x="2955" y="2401"/>
                </a:lnTo>
                <a:lnTo>
                  <a:pt x="2985" y="2426"/>
                </a:lnTo>
                <a:lnTo>
                  <a:pt x="3015" y="2451"/>
                </a:lnTo>
                <a:lnTo>
                  <a:pt x="3043" y="2474"/>
                </a:lnTo>
                <a:lnTo>
                  <a:pt x="3070" y="2496"/>
                </a:lnTo>
                <a:lnTo>
                  <a:pt x="3093" y="2516"/>
                </a:lnTo>
                <a:lnTo>
                  <a:pt x="3113" y="2539"/>
                </a:lnTo>
                <a:lnTo>
                  <a:pt x="3133" y="2559"/>
                </a:lnTo>
                <a:lnTo>
                  <a:pt x="3150" y="2579"/>
                </a:lnTo>
                <a:lnTo>
                  <a:pt x="3165" y="2599"/>
                </a:lnTo>
                <a:lnTo>
                  <a:pt x="3178" y="2619"/>
                </a:lnTo>
                <a:lnTo>
                  <a:pt x="3188" y="2639"/>
                </a:lnTo>
                <a:lnTo>
                  <a:pt x="3198" y="2659"/>
                </a:lnTo>
                <a:lnTo>
                  <a:pt x="3203" y="2679"/>
                </a:lnTo>
                <a:lnTo>
                  <a:pt x="3208" y="2699"/>
                </a:lnTo>
                <a:lnTo>
                  <a:pt x="3210" y="2719"/>
                </a:lnTo>
                <a:lnTo>
                  <a:pt x="3210" y="2734"/>
                </a:lnTo>
                <a:lnTo>
                  <a:pt x="3210" y="2749"/>
                </a:lnTo>
                <a:lnTo>
                  <a:pt x="3210" y="2762"/>
                </a:lnTo>
                <a:lnTo>
                  <a:pt x="3210" y="2777"/>
                </a:lnTo>
                <a:lnTo>
                  <a:pt x="3208" y="2789"/>
                </a:lnTo>
                <a:lnTo>
                  <a:pt x="3205" y="2804"/>
                </a:lnTo>
                <a:lnTo>
                  <a:pt x="3200" y="2817"/>
                </a:lnTo>
                <a:lnTo>
                  <a:pt x="3198" y="2829"/>
                </a:lnTo>
                <a:lnTo>
                  <a:pt x="3193" y="2842"/>
                </a:lnTo>
                <a:lnTo>
                  <a:pt x="3185" y="2852"/>
                </a:lnTo>
                <a:lnTo>
                  <a:pt x="3178" y="2862"/>
                </a:lnTo>
                <a:lnTo>
                  <a:pt x="3170" y="2872"/>
                </a:lnTo>
                <a:lnTo>
                  <a:pt x="3163" y="2879"/>
                </a:lnTo>
                <a:lnTo>
                  <a:pt x="3153" y="2887"/>
                </a:lnTo>
                <a:lnTo>
                  <a:pt x="3140" y="2894"/>
                </a:lnTo>
                <a:lnTo>
                  <a:pt x="3128" y="2897"/>
                </a:lnTo>
                <a:lnTo>
                  <a:pt x="3120" y="2899"/>
                </a:lnTo>
                <a:lnTo>
                  <a:pt x="3110" y="2902"/>
                </a:lnTo>
                <a:lnTo>
                  <a:pt x="3100" y="2902"/>
                </a:lnTo>
                <a:lnTo>
                  <a:pt x="3093" y="2904"/>
                </a:lnTo>
                <a:lnTo>
                  <a:pt x="3083" y="2904"/>
                </a:lnTo>
                <a:lnTo>
                  <a:pt x="3075" y="2904"/>
                </a:lnTo>
                <a:lnTo>
                  <a:pt x="3068" y="2902"/>
                </a:lnTo>
                <a:lnTo>
                  <a:pt x="3060" y="2902"/>
                </a:lnTo>
                <a:lnTo>
                  <a:pt x="3050" y="2899"/>
                </a:lnTo>
                <a:lnTo>
                  <a:pt x="3043" y="2897"/>
                </a:lnTo>
                <a:lnTo>
                  <a:pt x="3035" y="2892"/>
                </a:lnTo>
                <a:lnTo>
                  <a:pt x="3028" y="2887"/>
                </a:lnTo>
                <a:lnTo>
                  <a:pt x="3020" y="2882"/>
                </a:lnTo>
                <a:lnTo>
                  <a:pt x="3013" y="2877"/>
                </a:lnTo>
                <a:lnTo>
                  <a:pt x="3008" y="2869"/>
                </a:lnTo>
                <a:lnTo>
                  <a:pt x="3000" y="2862"/>
                </a:lnTo>
                <a:lnTo>
                  <a:pt x="2995" y="2872"/>
                </a:lnTo>
                <a:lnTo>
                  <a:pt x="2993" y="2882"/>
                </a:lnTo>
                <a:lnTo>
                  <a:pt x="2988" y="2892"/>
                </a:lnTo>
                <a:lnTo>
                  <a:pt x="2983" y="2899"/>
                </a:lnTo>
                <a:lnTo>
                  <a:pt x="2980" y="2909"/>
                </a:lnTo>
                <a:lnTo>
                  <a:pt x="2975" y="2917"/>
                </a:lnTo>
                <a:lnTo>
                  <a:pt x="2970" y="2924"/>
                </a:lnTo>
                <a:lnTo>
                  <a:pt x="2965" y="2932"/>
                </a:lnTo>
                <a:lnTo>
                  <a:pt x="2958" y="2937"/>
                </a:lnTo>
                <a:lnTo>
                  <a:pt x="2953" y="2944"/>
                </a:lnTo>
                <a:lnTo>
                  <a:pt x="2945" y="2950"/>
                </a:lnTo>
                <a:lnTo>
                  <a:pt x="2940" y="2955"/>
                </a:lnTo>
                <a:lnTo>
                  <a:pt x="2933" y="2960"/>
                </a:lnTo>
                <a:lnTo>
                  <a:pt x="2923" y="2962"/>
                </a:lnTo>
                <a:lnTo>
                  <a:pt x="2915" y="2965"/>
                </a:lnTo>
                <a:lnTo>
                  <a:pt x="2905" y="2970"/>
                </a:lnTo>
                <a:lnTo>
                  <a:pt x="2898" y="2970"/>
                </a:lnTo>
                <a:lnTo>
                  <a:pt x="2890" y="2970"/>
                </a:lnTo>
                <a:lnTo>
                  <a:pt x="2880" y="2972"/>
                </a:lnTo>
                <a:lnTo>
                  <a:pt x="2873" y="2972"/>
                </a:lnTo>
                <a:lnTo>
                  <a:pt x="2865" y="2972"/>
                </a:lnTo>
                <a:lnTo>
                  <a:pt x="2858" y="2972"/>
                </a:lnTo>
                <a:lnTo>
                  <a:pt x="2850" y="2970"/>
                </a:lnTo>
                <a:lnTo>
                  <a:pt x="2843" y="2970"/>
                </a:lnTo>
                <a:lnTo>
                  <a:pt x="2835" y="2967"/>
                </a:lnTo>
                <a:lnTo>
                  <a:pt x="2830" y="2965"/>
                </a:lnTo>
                <a:lnTo>
                  <a:pt x="2823" y="2962"/>
                </a:lnTo>
                <a:lnTo>
                  <a:pt x="2818" y="2960"/>
                </a:lnTo>
                <a:lnTo>
                  <a:pt x="2810" y="2955"/>
                </a:lnTo>
                <a:lnTo>
                  <a:pt x="2805" y="2950"/>
                </a:lnTo>
                <a:lnTo>
                  <a:pt x="2800" y="2944"/>
                </a:lnTo>
                <a:lnTo>
                  <a:pt x="2798" y="2939"/>
                </a:lnTo>
                <a:lnTo>
                  <a:pt x="2793" y="2950"/>
                </a:lnTo>
                <a:lnTo>
                  <a:pt x="2788" y="2960"/>
                </a:lnTo>
                <a:lnTo>
                  <a:pt x="2783" y="2967"/>
                </a:lnTo>
                <a:lnTo>
                  <a:pt x="2778" y="2975"/>
                </a:lnTo>
                <a:lnTo>
                  <a:pt x="2770" y="2982"/>
                </a:lnTo>
                <a:lnTo>
                  <a:pt x="2765" y="2990"/>
                </a:lnTo>
                <a:lnTo>
                  <a:pt x="2758" y="2995"/>
                </a:lnTo>
                <a:lnTo>
                  <a:pt x="2750" y="3002"/>
                </a:lnTo>
                <a:lnTo>
                  <a:pt x="2740" y="3007"/>
                </a:lnTo>
                <a:lnTo>
                  <a:pt x="2733" y="3012"/>
                </a:lnTo>
                <a:lnTo>
                  <a:pt x="2723" y="3015"/>
                </a:lnTo>
                <a:lnTo>
                  <a:pt x="2712" y="3017"/>
                </a:lnTo>
                <a:lnTo>
                  <a:pt x="2705" y="3022"/>
                </a:lnTo>
                <a:lnTo>
                  <a:pt x="2695" y="3025"/>
                </a:lnTo>
                <a:lnTo>
                  <a:pt x="2682" y="3025"/>
                </a:lnTo>
                <a:lnTo>
                  <a:pt x="2672" y="3027"/>
                </a:lnTo>
                <a:lnTo>
                  <a:pt x="2657" y="3027"/>
                </a:lnTo>
                <a:lnTo>
                  <a:pt x="2645" y="3025"/>
                </a:lnTo>
                <a:lnTo>
                  <a:pt x="2632" y="3025"/>
                </a:lnTo>
                <a:lnTo>
                  <a:pt x="2622" y="3022"/>
                </a:lnTo>
                <a:lnTo>
                  <a:pt x="2612" y="3017"/>
                </a:lnTo>
                <a:lnTo>
                  <a:pt x="2605" y="3015"/>
                </a:lnTo>
                <a:lnTo>
                  <a:pt x="2597" y="3010"/>
                </a:lnTo>
                <a:lnTo>
                  <a:pt x="2590" y="3005"/>
                </a:lnTo>
                <a:lnTo>
                  <a:pt x="2585" y="3000"/>
                </a:lnTo>
                <a:lnTo>
                  <a:pt x="2577" y="2995"/>
                </a:lnTo>
                <a:lnTo>
                  <a:pt x="2572" y="2990"/>
                </a:lnTo>
                <a:lnTo>
                  <a:pt x="2567" y="2982"/>
                </a:lnTo>
                <a:lnTo>
                  <a:pt x="2562" y="2977"/>
                </a:lnTo>
                <a:lnTo>
                  <a:pt x="2557" y="2972"/>
                </a:lnTo>
                <a:lnTo>
                  <a:pt x="2550" y="2970"/>
                </a:lnTo>
                <a:lnTo>
                  <a:pt x="2545" y="2965"/>
                </a:lnTo>
                <a:lnTo>
                  <a:pt x="2540" y="2965"/>
                </a:lnTo>
                <a:lnTo>
                  <a:pt x="2535" y="2967"/>
                </a:lnTo>
                <a:lnTo>
                  <a:pt x="2530" y="2970"/>
                </a:lnTo>
                <a:lnTo>
                  <a:pt x="2525" y="2975"/>
                </a:lnTo>
                <a:lnTo>
                  <a:pt x="2522" y="2980"/>
                </a:lnTo>
                <a:lnTo>
                  <a:pt x="2520" y="2985"/>
                </a:lnTo>
                <a:lnTo>
                  <a:pt x="2517" y="2992"/>
                </a:lnTo>
                <a:lnTo>
                  <a:pt x="2515" y="3002"/>
                </a:lnTo>
                <a:lnTo>
                  <a:pt x="2512" y="3010"/>
                </a:lnTo>
                <a:lnTo>
                  <a:pt x="2512" y="3020"/>
                </a:lnTo>
                <a:lnTo>
                  <a:pt x="2512" y="3027"/>
                </a:lnTo>
                <a:lnTo>
                  <a:pt x="2515" y="3037"/>
                </a:lnTo>
                <a:lnTo>
                  <a:pt x="2517" y="3047"/>
                </a:lnTo>
                <a:lnTo>
                  <a:pt x="2520" y="3055"/>
                </a:lnTo>
                <a:lnTo>
                  <a:pt x="2522" y="3065"/>
                </a:lnTo>
                <a:lnTo>
                  <a:pt x="2527" y="3072"/>
                </a:lnTo>
                <a:lnTo>
                  <a:pt x="2530" y="3075"/>
                </a:lnTo>
                <a:lnTo>
                  <a:pt x="2532" y="3077"/>
                </a:lnTo>
                <a:lnTo>
                  <a:pt x="2537" y="3080"/>
                </a:lnTo>
                <a:lnTo>
                  <a:pt x="2542" y="3082"/>
                </a:lnTo>
                <a:lnTo>
                  <a:pt x="2550" y="3087"/>
                </a:lnTo>
                <a:lnTo>
                  <a:pt x="2557" y="3090"/>
                </a:lnTo>
                <a:lnTo>
                  <a:pt x="2565" y="3095"/>
                </a:lnTo>
                <a:lnTo>
                  <a:pt x="2572" y="3100"/>
                </a:lnTo>
                <a:lnTo>
                  <a:pt x="2582" y="3105"/>
                </a:lnTo>
                <a:lnTo>
                  <a:pt x="2592" y="3107"/>
                </a:lnTo>
                <a:lnTo>
                  <a:pt x="2602" y="3115"/>
                </a:lnTo>
                <a:lnTo>
                  <a:pt x="2612" y="3120"/>
                </a:lnTo>
                <a:lnTo>
                  <a:pt x="2622" y="3125"/>
                </a:lnTo>
                <a:lnTo>
                  <a:pt x="2635" y="3130"/>
                </a:lnTo>
                <a:lnTo>
                  <a:pt x="2645" y="3137"/>
                </a:lnTo>
                <a:lnTo>
                  <a:pt x="2657" y="3142"/>
                </a:lnTo>
                <a:lnTo>
                  <a:pt x="2660" y="3147"/>
                </a:lnTo>
                <a:lnTo>
                  <a:pt x="2662" y="3152"/>
                </a:lnTo>
                <a:lnTo>
                  <a:pt x="2662" y="3160"/>
                </a:lnTo>
                <a:lnTo>
                  <a:pt x="2665" y="3170"/>
                </a:lnTo>
                <a:lnTo>
                  <a:pt x="2665" y="3180"/>
                </a:lnTo>
                <a:lnTo>
                  <a:pt x="2667" y="3190"/>
                </a:lnTo>
                <a:lnTo>
                  <a:pt x="2667" y="3202"/>
                </a:lnTo>
                <a:lnTo>
                  <a:pt x="2667" y="3212"/>
                </a:lnTo>
                <a:lnTo>
                  <a:pt x="2665" y="3225"/>
                </a:lnTo>
                <a:lnTo>
                  <a:pt x="2665" y="3235"/>
                </a:lnTo>
                <a:lnTo>
                  <a:pt x="2662" y="3245"/>
                </a:lnTo>
                <a:lnTo>
                  <a:pt x="2662" y="3255"/>
                </a:lnTo>
                <a:lnTo>
                  <a:pt x="2660" y="3262"/>
                </a:lnTo>
                <a:lnTo>
                  <a:pt x="2657" y="3267"/>
                </a:lnTo>
                <a:lnTo>
                  <a:pt x="2655" y="3272"/>
                </a:lnTo>
                <a:lnTo>
                  <a:pt x="2652" y="3275"/>
                </a:lnTo>
                <a:lnTo>
                  <a:pt x="2627" y="3260"/>
                </a:lnTo>
                <a:lnTo>
                  <a:pt x="2592" y="3242"/>
                </a:lnTo>
                <a:lnTo>
                  <a:pt x="2550" y="3220"/>
                </a:lnTo>
                <a:lnTo>
                  <a:pt x="2500" y="3192"/>
                </a:lnTo>
                <a:lnTo>
                  <a:pt x="2447" y="3162"/>
                </a:lnTo>
                <a:lnTo>
                  <a:pt x="2387" y="3132"/>
                </a:lnTo>
                <a:lnTo>
                  <a:pt x="2330" y="3100"/>
                </a:lnTo>
                <a:lnTo>
                  <a:pt x="2270" y="3067"/>
                </a:lnTo>
                <a:lnTo>
                  <a:pt x="2210" y="3035"/>
                </a:lnTo>
                <a:lnTo>
                  <a:pt x="2152" y="3002"/>
                </a:lnTo>
                <a:lnTo>
                  <a:pt x="2099" y="2970"/>
                </a:lnTo>
                <a:lnTo>
                  <a:pt x="2049" y="2942"/>
                </a:lnTo>
                <a:lnTo>
                  <a:pt x="2009" y="2914"/>
                </a:lnTo>
                <a:lnTo>
                  <a:pt x="1977" y="2892"/>
                </a:lnTo>
                <a:lnTo>
                  <a:pt x="1952" y="2872"/>
                </a:lnTo>
                <a:lnTo>
                  <a:pt x="1939" y="2857"/>
                </a:lnTo>
                <a:lnTo>
                  <a:pt x="1934" y="2844"/>
                </a:lnTo>
                <a:lnTo>
                  <a:pt x="1929" y="2834"/>
                </a:lnTo>
                <a:lnTo>
                  <a:pt x="1924" y="2822"/>
                </a:lnTo>
                <a:lnTo>
                  <a:pt x="1922" y="2809"/>
                </a:lnTo>
                <a:lnTo>
                  <a:pt x="1917" y="2799"/>
                </a:lnTo>
                <a:lnTo>
                  <a:pt x="1914" y="2787"/>
                </a:lnTo>
                <a:lnTo>
                  <a:pt x="1912" y="2777"/>
                </a:lnTo>
                <a:lnTo>
                  <a:pt x="1912" y="2764"/>
                </a:lnTo>
                <a:lnTo>
                  <a:pt x="1912" y="2752"/>
                </a:lnTo>
                <a:lnTo>
                  <a:pt x="1912" y="2739"/>
                </a:lnTo>
                <a:lnTo>
                  <a:pt x="1912" y="2727"/>
                </a:lnTo>
                <a:lnTo>
                  <a:pt x="1912" y="2714"/>
                </a:lnTo>
                <a:lnTo>
                  <a:pt x="1914" y="2702"/>
                </a:lnTo>
                <a:lnTo>
                  <a:pt x="1917" y="2689"/>
                </a:lnTo>
                <a:lnTo>
                  <a:pt x="1919" y="2677"/>
                </a:lnTo>
                <a:lnTo>
                  <a:pt x="1924" y="2662"/>
                </a:lnTo>
                <a:lnTo>
                  <a:pt x="1929" y="2649"/>
                </a:lnTo>
                <a:lnTo>
                  <a:pt x="1937" y="2637"/>
                </a:lnTo>
                <a:lnTo>
                  <a:pt x="1947" y="2622"/>
                </a:lnTo>
                <a:lnTo>
                  <a:pt x="1962" y="2609"/>
                </a:lnTo>
                <a:lnTo>
                  <a:pt x="1977" y="2591"/>
                </a:lnTo>
                <a:lnTo>
                  <a:pt x="1994" y="2576"/>
                </a:lnTo>
                <a:lnTo>
                  <a:pt x="2014" y="2559"/>
                </a:lnTo>
                <a:lnTo>
                  <a:pt x="2034" y="2539"/>
                </a:lnTo>
                <a:lnTo>
                  <a:pt x="2057" y="2521"/>
                </a:lnTo>
                <a:lnTo>
                  <a:pt x="2077" y="2501"/>
                </a:lnTo>
                <a:lnTo>
                  <a:pt x="2099" y="2481"/>
                </a:lnTo>
                <a:lnTo>
                  <a:pt x="2119" y="2459"/>
                </a:lnTo>
                <a:lnTo>
                  <a:pt x="2139" y="2439"/>
                </a:lnTo>
                <a:lnTo>
                  <a:pt x="2159" y="2414"/>
                </a:lnTo>
                <a:lnTo>
                  <a:pt x="2177" y="2391"/>
                </a:lnTo>
                <a:lnTo>
                  <a:pt x="2192" y="2369"/>
                </a:lnTo>
                <a:lnTo>
                  <a:pt x="2210" y="2369"/>
                </a:lnTo>
                <a:lnTo>
                  <a:pt x="2207" y="2366"/>
                </a:lnTo>
                <a:lnTo>
                  <a:pt x="2207" y="2364"/>
                </a:lnTo>
                <a:lnTo>
                  <a:pt x="2205" y="2361"/>
                </a:lnTo>
                <a:lnTo>
                  <a:pt x="2202" y="2359"/>
                </a:lnTo>
                <a:lnTo>
                  <a:pt x="2202" y="2356"/>
                </a:lnTo>
                <a:lnTo>
                  <a:pt x="2200" y="2354"/>
                </a:lnTo>
                <a:lnTo>
                  <a:pt x="2197" y="2349"/>
                </a:lnTo>
                <a:lnTo>
                  <a:pt x="2197" y="2346"/>
                </a:lnTo>
                <a:lnTo>
                  <a:pt x="2195" y="2344"/>
                </a:lnTo>
                <a:lnTo>
                  <a:pt x="2195" y="2341"/>
                </a:lnTo>
                <a:lnTo>
                  <a:pt x="2192" y="2336"/>
                </a:lnTo>
                <a:lnTo>
                  <a:pt x="2190" y="2334"/>
                </a:lnTo>
                <a:lnTo>
                  <a:pt x="2190" y="2329"/>
                </a:lnTo>
                <a:lnTo>
                  <a:pt x="2187" y="2326"/>
                </a:lnTo>
                <a:lnTo>
                  <a:pt x="2187" y="2321"/>
                </a:lnTo>
                <a:lnTo>
                  <a:pt x="2185" y="2319"/>
                </a:lnTo>
                <a:lnTo>
                  <a:pt x="2174" y="2336"/>
                </a:lnTo>
                <a:lnTo>
                  <a:pt x="2162" y="2351"/>
                </a:lnTo>
                <a:lnTo>
                  <a:pt x="2152" y="2361"/>
                </a:lnTo>
                <a:lnTo>
                  <a:pt x="2139" y="2371"/>
                </a:lnTo>
                <a:lnTo>
                  <a:pt x="2129" y="2379"/>
                </a:lnTo>
                <a:lnTo>
                  <a:pt x="2117" y="2386"/>
                </a:lnTo>
                <a:lnTo>
                  <a:pt x="2107" y="2391"/>
                </a:lnTo>
                <a:lnTo>
                  <a:pt x="2097" y="2394"/>
                </a:lnTo>
                <a:lnTo>
                  <a:pt x="2087" y="2394"/>
                </a:lnTo>
                <a:lnTo>
                  <a:pt x="2077" y="2396"/>
                </a:lnTo>
                <a:lnTo>
                  <a:pt x="2069" y="2396"/>
                </a:lnTo>
                <a:lnTo>
                  <a:pt x="2062" y="2396"/>
                </a:lnTo>
                <a:lnTo>
                  <a:pt x="2057" y="2394"/>
                </a:lnTo>
                <a:lnTo>
                  <a:pt x="2052" y="2394"/>
                </a:lnTo>
                <a:lnTo>
                  <a:pt x="2049" y="2394"/>
                </a:lnTo>
                <a:lnTo>
                  <a:pt x="2039" y="2436"/>
                </a:lnTo>
                <a:lnTo>
                  <a:pt x="2024" y="2476"/>
                </a:lnTo>
                <a:lnTo>
                  <a:pt x="2004" y="2511"/>
                </a:lnTo>
                <a:lnTo>
                  <a:pt x="1982" y="2541"/>
                </a:lnTo>
                <a:lnTo>
                  <a:pt x="1954" y="2569"/>
                </a:lnTo>
                <a:lnTo>
                  <a:pt x="1924" y="2591"/>
                </a:lnTo>
                <a:lnTo>
                  <a:pt x="1894" y="2611"/>
                </a:lnTo>
                <a:lnTo>
                  <a:pt x="1862" y="2629"/>
                </a:lnTo>
                <a:lnTo>
                  <a:pt x="1827" y="2644"/>
                </a:lnTo>
                <a:lnTo>
                  <a:pt x="1794" y="2657"/>
                </a:lnTo>
                <a:lnTo>
                  <a:pt x="1762" y="2664"/>
                </a:lnTo>
                <a:lnTo>
                  <a:pt x="1729" y="2672"/>
                </a:lnTo>
                <a:lnTo>
                  <a:pt x="1699" y="2677"/>
                </a:lnTo>
                <a:lnTo>
                  <a:pt x="1672" y="2679"/>
                </a:lnTo>
                <a:lnTo>
                  <a:pt x="1649" y="2682"/>
                </a:lnTo>
                <a:lnTo>
                  <a:pt x="1629" y="2682"/>
                </a:lnTo>
                <a:lnTo>
                  <a:pt x="1541" y="2679"/>
                </a:lnTo>
                <a:lnTo>
                  <a:pt x="1454" y="2669"/>
                </a:lnTo>
                <a:lnTo>
                  <a:pt x="1369" y="2654"/>
                </a:lnTo>
                <a:lnTo>
                  <a:pt x="1284" y="2637"/>
                </a:lnTo>
                <a:lnTo>
                  <a:pt x="1204" y="2611"/>
                </a:lnTo>
                <a:lnTo>
                  <a:pt x="1126" y="2584"/>
                </a:lnTo>
                <a:lnTo>
                  <a:pt x="1051" y="2551"/>
                </a:lnTo>
                <a:lnTo>
                  <a:pt x="978" y="2516"/>
                </a:lnTo>
                <a:lnTo>
                  <a:pt x="911" y="2479"/>
                </a:lnTo>
                <a:lnTo>
                  <a:pt x="848" y="2436"/>
                </a:lnTo>
                <a:lnTo>
                  <a:pt x="788" y="2394"/>
                </a:lnTo>
                <a:lnTo>
                  <a:pt x="736" y="2346"/>
                </a:lnTo>
                <a:lnTo>
                  <a:pt x="688" y="2299"/>
                </a:lnTo>
                <a:lnTo>
                  <a:pt x="646" y="2251"/>
                </a:lnTo>
                <a:lnTo>
                  <a:pt x="608" y="2198"/>
                </a:lnTo>
                <a:lnTo>
                  <a:pt x="578" y="2148"/>
                </a:lnTo>
                <a:lnTo>
                  <a:pt x="540" y="2178"/>
                </a:lnTo>
                <a:lnTo>
                  <a:pt x="503" y="2208"/>
                </a:lnTo>
                <a:lnTo>
                  <a:pt x="465" y="2238"/>
                </a:lnTo>
                <a:lnTo>
                  <a:pt x="430" y="2268"/>
                </a:lnTo>
                <a:lnTo>
                  <a:pt x="393" y="2296"/>
                </a:lnTo>
                <a:lnTo>
                  <a:pt x="358" y="2326"/>
                </a:lnTo>
                <a:lnTo>
                  <a:pt x="323" y="2356"/>
                </a:lnTo>
                <a:lnTo>
                  <a:pt x="288" y="2386"/>
                </a:lnTo>
                <a:lnTo>
                  <a:pt x="253" y="2416"/>
                </a:lnTo>
                <a:lnTo>
                  <a:pt x="220" y="2446"/>
                </a:lnTo>
                <a:lnTo>
                  <a:pt x="185" y="2476"/>
                </a:lnTo>
                <a:lnTo>
                  <a:pt x="153" y="2506"/>
                </a:lnTo>
                <a:lnTo>
                  <a:pt x="118" y="2536"/>
                </a:lnTo>
                <a:lnTo>
                  <a:pt x="85" y="2566"/>
                </a:lnTo>
                <a:lnTo>
                  <a:pt x="53" y="2594"/>
                </a:lnTo>
                <a:lnTo>
                  <a:pt x="20" y="2624"/>
                </a:lnTo>
                <a:lnTo>
                  <a:pt x="15" y="2627"/>
                </a:lnTo>
                <a:lnTo>
                  <a:pt x="10" y="2627"/>
                </a:lnTo>
                <a:lnTo>
                  <a:pt x="8" y="2627"/>
                </a:lnTo>
                <a:lnTo>
                  <a:pt x="5" y="2627"/>
                </a:lnTo>
                <a:lnTo>
                  <a:pt x="3" y="2627"/>
                </a:lnTo>
                <a:lnTo>
                  <a:pt x="0" y="2627"/>
                </a:lnTo>
                <a:lnTo>
                  <a:pt x="0" y="2624"/>
                </a:lnTo>
                <a:lnTo>
                  <a:pt x="0" y="2622"/>
                </a:lnTo>
                <a:lnTo>
                  <a:pt x="0" y="2619"/>
                </a:lnTo>
                <a:lnTo>
                  <a:pt x="3" y="2616"/>
                </a:lnTo>
                <a:lnTo>
                  <a:pt x="3" y="2614"/>
                </a:lnTo>
                <a:lnTo>
                  <a:pt x="5" y="2609"/>
                </a:lnTo>
                <a:lnTo>
                  <a:pt x="8" y="2606"/>
                </a:lnTo>
                <a:lnTo>
                  <a:pt x="10" y="2601"/>
                </a:lnTo>
                <a:lnTo>
                  <a:pt x="13" y="2596"/>
                </a:lnTo>
                <a:lnTo>
                  <a:pt x="40" y="2566"/>
                </a:lnTo>
                <a:lnTo>
                  <a:pt x="70" y="2539"/>
                </a:lnTo>
                <a:lnTo>
                  <a:pt x="100" y="2509"/>
                </a:lnTo>
                <a:lnTo>
                  <a:pt x="133" y="2479"/>
                </a:lnTo>
                <a:lnTo>
                  <a:pt x="163" y="2449"/>
                </a:lnTo>
                <a:lnTo>
                  <a:pt x="195" y="2419"/>
                </a:lnTo>
                <a:lnTo>
                  <a:pt x="228" y="2389"/>
                </a:lnTo>
                <a:lnTo>
                  <a:pt x="260" y="2359"/>
                </a:lnTo>
                <a:lnTo>
                  <a:pt x="293" y="2329"/>
                </a:lnTo>
                <a:lnTo>
                  <a:pt x="328" y="2299"/>
                </a:lnTo>
                <a:lnTo>
                  <a:pt x="363" y="2266"/>
                </a:lnTo>
                <a:lnTo>
                  <a:pt x="400" y="2236"/>
                </a:lnTo>
                <a:lnTo>
                  <a:pt x="438" y="2203"/>
                </a:lnTo>
                <a:lnTo>
                  <a:pt x="475" y="2171"/>
                </a:lnTo>
                <a:lnTo>
                  <a:pt x="515" y="2138"/>
                </a:lnTo>
                <a:lnTo>
                  <a:pt x="558" y="2108"/>
                </a:lnTo>
                <a:lnTo>
                  <a:pt x="553" y="2096"/>
                </a:lnTo>
                <a:lnTo>
                  <a:pt x="551" y="2086"/>
                </a:lnTo>
                <a:lnTo>
                  <a:pt x="548" y="2076"/>
                </a:lnTo>
                <a:lnTo>
                  <a:pt x="543" y="2063"/>
                </a:lnTo>
                <a:lnTo>
                  <a:pt x="540" y="2053"/>
                </a:lnTo>
                <a:lnTo>
                  <a:pt x="538" y="2043"/>
                </a:lnTo>
                <a:lnTo>
                  <a:pt x="535" y="2033"/>
                </a:lnTo>
                <a:lnTo>
                  <a:pt x="533" y="2023"/>
                </a:lnTo>
                <a:lnTo>
                  <a:pt x="533" y="2013"/>
                </a:lnTo>
                <a:lnTo>
                  <a:pt x="530" y="2003"/>
                </a:lnTo>
                <a:lnTo>
                  <a:pt x="530" y="1993"/>
                </a:lnTo>
                <a:lnTo>
                  <a:pt x="528" y="1983"/>
                </a:lnTo>
                <a:lnTo>
                  <a:pt x="528" y="1971"/>
                </a:lnTo>
                <a:lnTo>
                  <a:pt x="528" y="1963"/>
                </a:lnTo>
                <a:lnTo>
                  <a:pt x="528" y="1950"/>
                </a:lnTo>
                <a:lnTo>
                  <a:pt x="528" y="1940"/>
                </a:lnTo>
                <a:lnTo>
                  <a:pt x="543" y="1855"/>
                </a:lnTo>
                <a:lnTo>
                  <a:pt x="566" y="1775"/>
                </a:lnTo>
                <a:lnTo>
                  <a:pt x="601" y="1703"/>
                </a:lnTo>
                <a:lnTo>
                  <a:pt x="646" y="1638"/>
                </a:lnTo>
                <a:lnTo>
                  <a:pt x="701" y="1580"/>
                </a:lnTo>
                <a:lnTo>
                  <a:pt x="761" y="1527"/>
                </a:lnTo>
                <a:lnTo>
                  <a:pt x="828" y="1480"/>
                </a:lnTo>
                <a:lnTo>
                  <a:pt x="903" y="1442"/>
                </a:lnTo>
                <a:lnTo>
                  <a:pt x="981" y="1407"/>
                </a:lnTo>
                <a:lnTo>
                  <a:pt x="1066" y="1377"/>
                </a:lnTo>
                <a:lnTo>
                  <a:pt x="1151" y="1355"/>
                </a:lnTo>
                <a:lnTo>
                  <a:pt x="1239" y="1335"/>
                </a:lnTo>
                <a:lnTo>
                  <a:pt x="1329" y="1322"/>
                </a:lnTo>
                <a:lnTo>
                  <a:pt x="1419" y="1312"/>
                </a:lnTo>
                <a:lnTo>
                  <a:pt x="1509" y="1304"/>
                </a:lnTo>
                <a:lnTo>
                  <a:pt x="1596" y="1304"/>
                </a:lnTo>
                <a:lnTo>
                  <a:pt x="1624" y="1304"/>
                </a:lnTo>
                <a:lnTo>
                  <a:pt x="1649" y="1304"/>
                </a:lnTo>
                <a:lnTo>
                  <a:pt x="1677" y="1304"/>
                </a:lnTo>
                <a:lnTo>
                  <a:pt x="1699" y="1307"/>
                </a:lnTo>
                <a:lnTo>
                  <a:pt x="1724" y="1307"/>
                </a:lnTo>
                <a:lnTo>
                  <a:pt x="1749" y="1309"/>
                </a:lnTo>
                <a:lnTo>
                  <a:pt x="1772" y="1312"/>
                </a:lnTo>
                <a:lnTo>
                  <a:pt x="1797" y="1312"/>
                </a:lnTo>
                <a:lnTo>
                  <a:pt x="1819" y="1315"/>
                </a:lnTo>
                <a:lnTo>
                  <a:pt x="1842" y="1320"/>
                </a:lnTo>
                <a:lnTo>
                  <a:pt x="1862" y="1322"/>
                </a:lnTo>
                <a:lnTo>
                  <a:pt x="1884" y="1325"/>
                </a:lnTo>
                <a:lnTo>
                  <a:pt x="1907" y="1330"/>
                </a:lnTo>
                <a:lnTo>
                  <a:pt x="1927" y="1332"/>
                </a:lnTo>
                <a:lnTo>
                  <a:pt x="1949" y="1337"/>
                </a:lnTo>
                <a:lnTo>
                  <a:pt x="1969" y="1342"/>
                </a:lnTo>
                <a:close/>
                <a:moveTo>
                  <a:pt x="2375" y="1490"/>
                </a:moveTo>
                <a:lnTo>
                  <a:pt x="2382" y="1492"/>
                </a:lnTo>
                <a:lnTo>
                  <a:pt x="2387" y="1497"/>
                </a:lnTo>
                <a:lnTo>
                  <a:pt x="2392" y="1500"/>
                </a:lnTo>
                <a:lnTo>
                  <a:pt x="2400" y="1502"/>
                </a:lnTo>
                <a:lnTo>
                  <a:pt x="2405" y="1505"/>
                </a:lnTo>
                <a:lnTo>
                  <a:pt x="2412" y="1510"/>
                </a:lnTo>
                <a:lnTo>
                  <a:pt x="2417" y="1512"/>
                </a:lnTo>
                <a:lnTo>
                  <a:pt x="2425" y="1515"/>
                </a:lnTo>
                <a:lnTo>
                  <a:pt x="2430" y="1517"/>
                </a:lnTo>
                <a:lnTo>
                  <a:pt x="2435" y="1522"/>
                </a:lnTo>
                <a:lnTo>
                  <a:pt x="2442" y="1525"/>
                </a:lnTo>
                <a:lnTo>
                  <a:pt x="2447" y="1527"/>
                </a:lnTo>
                <a:lnTo>
                  <a:pt x="2452" y="1530"/>
                </a:lnTo>
                <a:lnTo>
                  <a:pt x="2460" y="1535"/>
                </a:lnTo>
                <a:lnTo>
                  <a:pt x="2465" y="1537"/>
                </a:lnTo>
                <a:lnTo>
                  <a:pt x="2470" y="1540"/>
                </a:lnTo>
                <a:lnTo>
                  <a:pt x="2465" y="1530"/>
                </a:lnTo>
                <a:lnTo>
                  <a:pt x="2460" y="1522"/>
                </a:lnTo>
                <a:lnTo>
                  <a:pt x="2452" y="1512"/>
                </a:lnTo>
                <a:lnTo>
                  <a:pt x="2447" y="1505"/>
                </a:lnTo>
                <a:lnTo>
                  <a:pt x="2440" y="1495"/>
                </a:lnTo>
                <a:lnTo>
                  <a:pt x="2435" y="1487"/>
                </a:lnTo>
                <a:lnTo>
                  <a:pt x="2427" y="1480"/>
                </a:lnTo>
                <a:lnTo>
                  <a:pt x="2420" y="1470"/>
                </a:lnTo>
                <a:lnTo>
                  <a:pt x="2415" y="1462"/>
                </a:lnTo>
                <a:lnTo>
                  <a:pt x="2407" y="1455"/>
                </a:lnTo>
                <a:lnTo>
                  <a:pt x="2400" y="1447"/>
                </a:lnTo>
                <a:lnTo>
                  <a:pt x="2392" y="1440"/>
                </a:lnTo>
                <a:lnTo>
                  <a:pt x="2385" y="1430"/>
                </a:lnTo>
                <a:lnTo>
                  <a:pt x="2377" y="1422"/>
                </a:lnTo>
                <a:lnTo>
                  <a:pt x="2370" y="1415"/>
                </a:lnTo>
                <a:lnTo>
                  <a:pt x="2362" y="1407"/>
                </a:lnTo>
                <a:lnTo>
                  <a:pt x="2365" y="1415"/>
                </a:lnTo>
                <a:lnTo>
                  <a:pt x="2365" y="1420"/>
                </a:lnTo>
                <a:lnTo>
                  <a:pt x="2367" y="1425"/>
                </a:lnTo>
                <a:lnTo>
                  <a:pt x="2367" y="1432"/>
                </a:lnTo>
                <a:lnTo>
                  <a:pt x="2367" y="1437"/>
                </a:lnTo>
                <a:lnTo>
                  <a:pt x="2370" y="1442"/>
                </a:lnTo>
                <a:lnTo>
                  <a:pt x="2370" y="1447"/>
                </a:lnTo>
                <a:lnTo>
                  <a:pt x="2370" y="1455"/>
                </a:lnTo>
                <a:lnTo>
                  <a:pt x="2370" y="1460"/>
                </a:lnTo>
                <a:lnTo>
                  <a:pt x="2372" y="1465"/>
                </a:lnTo>
                <a:lnTo>
                  <a:pt x="2372" y="1470"/>
                </a:lnTo>
                <a:lnTo>
                  <a:pt x="2372" y="1472"/>
                </a:lnTo>
                <a:lnTo>
                  <a:pt x="2372" y="1477"/>
                </a:lnTo>
                <a:lnTo>
                  <a:pt x="2375" y="1482"/>
                </a:lnTo>
                <a:lnTo>
                  <a:pt x="2375" y="1487"/>
                </a:lnTo>
                <a:lnTo>
                  <a:pt x="2375" y="1490"/>
                </a:lnTo>
                <a:close/>
                <a:moveTo>
                  <a:pt x="1159" y="1908"/>
                </a:moveTo>
                <a:lnTo>
                  <a:pt x="1166" y="1945"/>
                </a:lnTo>
                <a:lnTo>
                  <a:pt x="1179" y="1981"/>
                </a:lnTo>
                <a:lnTo>
                  <a:pt x="1199" y="2013"/>
                </a:lnTo>
                <a:lnTo>
                  <a:pt x="1224" y="2043"/>
                </a:lnTo>
                <a:lnTo>
                  <a:pt x="1251" y="2073"/>
                </a:lnTo>
                <a:lnTo>
                  <a:pt x="1281" y="2098"/>
                </a:lnTo>
                <a:lnTo>
                  <a:pt x="1316" y="2123"/>
                </a:lnTo>
                <a:lnTo>
                  <a:pt x="1351" y="2143"/>
                </a:lnTo>
                <a:lnTo>
                  <a:pt x="1389" y="2163"/>
                </a:lnTo>
                <a:lnTo>
                  <a:pt x="1426" y="2178"/>
                </a:lnTo>
                <a:lnTo>
                  <a:pt x="1464" y="2193"/>
                </a:lnTo>
                <a:lnTo>
                  <a:pt x="1499" y="2203"/>
                </a:lnTo>
                <a:lnTo>
                  <a:pt x="1536" y="2213"/>
                </a:lnTo>
                <a:lnTo>
                  <a:pt x="1569" y="2218"/>
                </a:lnTo>
                <a:lnTo>
                  <a:pt x="1599" y="2223"/>
                </a:lnTo>
                <a:lnTo>
                  <a:pt x="1626" y="2223"/>
                </a:lnTo>
                <a:lnTo>
                  <a:pt x="1654" y="2223"/>
                </a:lnTo>
                <a:lnTo>
                  <a:pt x="1682" y="2221"/>
                </a:lnTo>
                <a:lnTo>
                  <a:pt x="1709" y="2218"/>
                </a:lnTo>
                <a:lnTo>
                  <a:pt x="1737" y="2216"/>
                </a:lnTo>
                <a:lnTo>
                  <a:pt x="1764" y="2213"/>
                </a:lnTo>
                <a:lnTo>
                  <a:pt x="1792" y="2208"/>
                </a:lnTo>
                <a:lnTo>
                  <a:pt x="1817" y="2201"/>
                </a:lnTo>
                <a:lnTo>
                  <a:pt x="1842" y="2193"/>
                </a:lnTo>
                <a:lnTo>
                  <a:pt x="1867" y="2183"/>
                </a:lnTo>
                <a:lnTo>
                  <a:pt x="1887" y="2173"/>
                </a:lnTo>
                <a:lnTo>
                  <a:pt x="1907" y="2161"/>
                </a:lnTo>
                <a:lnTo>
                  <a:pt x="1924" y="2146"/>
                </a:lnTo>
                <a:lnTo>
                  <a:pt x="1942" y="2128"/>
                </a:lnTo>
                <a:lnTo>
                  <a:pt x="1954" y="2108"/>
                </a:lnTo>
                <a:lnTo>
                  <a:pt x="1962" y="2086"/>
                </a:lnTo>
                <a:lnTo>
                  <a:pt x="1969" y="2061"/>
                </a:lnTo>
                <a:lnTo>
                  <a:pt x="1969" y="2051"/>
                </a:lnTo>
                <a:lnTo>
                  <a:pt x="1969" y="2038"/>
                </a:lnTo>
                <a:lnTo>
                  <a:pt x="1969" y="2026"/>
                </a:lnTo>
                <a:lnTo>
                  <a:pt x="1967" y="2016"/>
                </a:lnTo>
                <a:lnTo>
                  <a:pt x="1964" y="2003"/>
                </a:lnTo>
                <a:lnTo>
                  <a:pt x="1962" y="1993"/>
                </a:lnTo>
                <a:lnTo>
                  <a:pt x="1959" y="1981"/>
                </a:lnTo>
                <a:lnTo>
                  <a:pt x="1954" y="1971"/>
                </a:lnTo>
                <a:lnTo>
                  <a:pt x="1949" y="1960"/>
                </a:lnTo>
                <a:lnTo>
                  <a:pt x="1947" y="1950"/>
                </a:lnTo>
                <a:lnTo>
                  <a:pt x="1942" y="1940"/>
                </a:lnTo>
                <a:lnTo>
                  <a:pt x="1937" y="1930"/>
                </a:lnTo>
                <a:lnTo>
                  <a:pt x="1934" y="1920"/>
                </a:lnTo>
                <a:lnTo>
                  <a:pt x="1929" y="1913"/>
                </a:lnTo>
                <a:lnTo>
                  <a:pt x="1927" y="1903"/>
                </a:lnTo>
                <a:lnTo>
                  <a:pt x="1924" y="1895"/>
                </a:lnTo>
                <a:lnTo>
                  <a:pt x="1912" y="1903"/>
                </a:lnTo>
                <a:lnTo>
                  <a:pt x="1899" y="1910"/>
                </a:lnTo>
                <a:lnTo>
                  <a:pt x="1889" y="1918"/>
                </a:lnTo>
                <a:lnTo>
                  <a:pt x="1877" y="1925"/>
                </a:lnTo>
                <a:lnTo>
                  <a:pt x="1867" y="1930"/>
                </a:lnTo>
                <a:lnTo>
                  <a:pt x="1854" y="1938"/>
                </a:lnTo>
                <a:lnTo>
                  <a:pt x="1842" y="1945"/>
                </a:lnTo>
                <a:lnTo>
                  <a:pt x="1829" y="1950"/>
                </a:lnTo>
                <a:lnTo>
                  <a:pt x="1817" y="1955"/>
                </a:lnTo>
                <a:lnTo>
                  <a:pt x="1804" y="1960"/>
                </a:lnTo>
                <a:lnTo>
                  <a:pt x="1792" y="1966"/>
                </a:lnTo>
                <a:lnTo>
                  <a:pt x="1779" y="1968"/>
                </a:lnTo>
                <a:lnTo>
                  <a:pt x="1764" y="1971"/>
                </a:lnTo>
                <a:lnTo>
                  <a:pt x="1752" y="1971"/>
                </a:lnTo>
                <a:lnTo>
                  <a:pt x="1737" y="1971"/>
                </a:lnTo>
                <a:lnTo>
                  <a:pt x="1722" y="1971"/>
                </a:lnTo>
                <a:lnTo>
                  <a:pt x="1702" y="1968"/>
                </a:lnTo>
                <a:lnTo>
                  <a:pt x="1687" y="1963"/>
                </a:lnTo>
                <a:lnTo>
                  <a:pt x="1672" y="1958"/>
                </a:lnTo>
                <a:lnTo>
                  <a:pt x="1662" y="1953"/>
                </a:lnTo>
                <a:lnTo>
                  <a:pt x="1654" y="1945"/>
                </a:lnTo>
                <a:lnTo>
                  <a:pt x="1647" y="1938"/>
                </a:lnTo>
                <a:lnTo>
                  <a:pt x="1642" y="1930"/>
                </a:lnTo>
                <a:lnTo>
                  <a:pt x="1637" y="1923"/>
                </a:lnTo>
                <a:lnTo>
                  <a:pt x="1631" y="1915"/>
                </a:lnTo>
                <a:lnTo>
                  <a:pt x="1629" y="1908"/>
                </a:lnTo>
                <a:lnTo>
                  <a:pt x="1626" y="1900"/>
                </a:lnTo>
                <a:lnTo>
                  <a:pt x="1621" y="1895"/>
                </a:lnTo>
                <a:lnTo>
                  <a:pt x="1616" y="1893"/>
                </a:lnTo>
                <a:lnTo>
                  <a:pt x="1609" y="1890"/>
                </a:lnTo>
                <a:lnTo>
                  <a:pt x="1601" y="1890"/>
                </a:lnTo>
                <a:lnTo>
                  <a:pt x="1591" y="1893"/>
                </a:lnTo>
                <a:lnTo>
                  <a:pt x="1586" y="1893"/>
                </a:lnTo>
                <a:lnTo>
                  <a:pt x="1579" y="1895"/>
                </a:lnTo>
                <a:lnTo>
                  <a:pt x="1571" y="1895"/>
                </a:lnTo>
                <a:lnTo>
                  <a:pt x="1566" y="1898"/>
                </a:lnTo>
                <a:lnTo>
                  <a:pt x="1559" y="1900"/>
                </a:lnTo>
                <a:lnTo>
                  <a:pt x="1554" y="1903"/>
                </a:lnTo>
                <a:lnTo>
                  <a:pt x="1549" y="1905"/>
                </a:lnTo>
                <a:lnTo>
                  <a:pt x="1544" y="1908"/>
                </a:lnTo>
                <a:lnTo>
                  <a:pt x="1539" y="1910"/>
                </a:lnTo>
                <a:lnTo>
                  <a:pt x="1534" y="1915"/>
                </a:lnTo>
                <a:lnTo>
                  <a:pt x="1531" y="1920"/>
                </a:lnTo>
                <a:lnTo>
                  <a:pt x="1529" y="1925"/>
                </a:lnTo>
                <a:lnTo>
                  <a:pt x="1526" y="1933"/>
                </a:lnTo>
                <a:lnTo>
                  <a:pt x="1524" y="1940"/>
                </a:lnTo>
                <a:lnTo>
                  <a:pt x="1521" y="1948"/>
                </a:lnTo>
                <a:lnTo>
                  <a:pt x="1521" y="1958"/>
                </a:lnTo>
                <a:lnTo>
                  <a:pt x="1524" y="1966"/>
                </a:lnTo>
                <a:lnTo>
                  <a:pt x="1526" y="1973"/>
                </a:lnTo>
                <a:lnTo>
                  <a:pt x="1529" y="1981"/>
                </a:lnTo>
                <a:lnTo>
                  <a:pt x="1536" y="1988"/>
                </a:lnTo>
                <a:lnTo>
                  <a:pt x="1541" y="1996"/>
                </a:lnTo>
                <a:lnTo>
                  <a:pt x="1551" y="2003"/>
                </a:lnTo>
                <a:lnTo>
                  <a:pt x="1559" y="2011"/>
                </a:lnTo>
                <a:lnTo>
                  <a:pt x="1569" y="2021"/>
                </a:lnTo>
                <a:lnTo>
                  <a:pt x="1579" y="2028"/>
                </a:lnTo>
                <a:lnTo>
                  <a:pt x="1589" y="2036"/>
                </a:lnTo>
                <a:lnTo>
                  <a:pt x="1599" y="2043"/>
                </a:lnTo>
                <a:lnTo>
                  <a:pt x="1609" y="2051"/>
                </a:lnTo>
                <a:lnTo>
                  <a:pt x="1619" y="2058"/>
                </a:lnTo>
                <a:lnTo>
                  <a:pt x="1629" y="2066"/>
                </a:lnTo>
                <a:lnTo>
                  <a:pt x="1639" y="2071"/>
                </a:lnTo>
                <a:lnTo>
                  <a:pt x="1647" y="2078"/>
                </a:lnTo>
                <a:lnTo>
                  <a:pt x="1647" y="2083"/>
                </a:lnTo>
                <a:lnTo>
                  <a:pt x="1644" y="2086"/>
                </a:lnTo>
                <a:lnTo>
                  <a:pt x="1644" y="2091"/>
                </a:lnTo>
                <a:lnTo>
                  <a:pt x="1642" y="2098"/>
                </a:lnTo>
                <a:lnTo>
                  <a:pt x="1639" y="2106"/>
                </a:lnTo>
                <a:lnTo>
                  <a:pt x="1637" y="2113"/>
                </a:lnTo>
                <a:lnTo>
                  <a:pt x="1634" y="2123"/>
                </a:lnTo>
                <a:lnTo>
                  <a:pt x="1629" y="2131"/>
                </a:lnTo>
                <a:lnTo>
                  <a:pt x="1626" y="2138"/>
                </a:lnTo>
                <a:lnTo>
                  <a:pt x="1621" y="2146"/>
                </a:lnTo>
                <a:lnTo>
                  <a:pt x="1619" y="2153"/>
                </a:lnTo>
                <a:lnTo>
                  <a:pt x="1614" y="2158"/>
                </a:lnTo>
                <a:lnTo>
                  <a:pt x="1609" y="2163"/>
                </a:lnTo>
                <a:lnTo>
                  <a:pt x="1604" y="2168"/>
                </a:lnTo>
                <a:lnTo>
                  <a:pt x="1601" y="2168"/>
                </a:lnTo>
                <a:lnTo>
                  <a:pt x="1566" y="2151"/>
                </a:lnTo>
                <a:lnTo>
                  <a:pt x="1536" y="2131"/>
                </a:lnTo>
                <a:lnTo>
                  <a:pt x="1506" y="2111"/>
                </a:lnTo>
                <a:lnTo>
                  <a:pt x="1479" y="2091"/>
                </a:lnTo>
                <a:lnTo>
                  <a:pt x="1454" y="2071"/>
                </a:lnTo>
                <a:lnTo>
                  <a:pt x="1429" y="2051"/>
                </a:lnTo>
                <a:lnTo>
                  <a:pt x="1409" y="2033"/>
                </a:lnTo>
                <a:lnTo>
                  <a:pt x="1386" y="2013"/>
                </a:lnTo>
                <a:lnTo>
                  <a:pt x="1369" y="1996"/>
                </a:lnTo>
                <a:lnTo>
                  <a:pt x="1349" y="1981"/>
                </a:lnTo>
                <a:lnTo>
                  <a:pt x="1331" y="1966"/>
                </a:lnTo>
                <a:lnTo>
                  <a:pt x="1316" y="1950"/>
                </a:lnTo>
                <a:lnTo>
                  <a:pt x="1301" y="1940"/>
                </a:lnTo>
                <a:lnTo>
                  <a:pt x="1286" y="1930"/>
                </a:lnTo>
                <a:lnTo>
                  <a:pt x="1271" y="1923"/>
                </a:lnTo>
                <a:lnTo>
                  <a:pt x="1259" y="1918"/>
                </a:lnTo>
                <a:lnTo>
                  <a:pt x="1251" y="1915"/>
                </a:lnTo>
                <a:lnTo>
                  <a:pt x="1246" y="1913"/>
                </a:lnTo>
                <a:lnTo>
                  <a:pt x="1241" y="1913"/>
                </a:lnTo>
                <a:lnTo>
                  <a:pt x="1234" y="1910"/>
                </a:lnTo>
                <a:lnTo>
                  <a:pt x="1229" y="1910"/>
                </a:lnTo>
                <a:lnTo>
                  <a:pt x="1224" y="1910"/>
                </a:lnTo>
                <a:lnTo>
                  <a:pt x="1216" y="1908"/>
                </a:lnTo>
                <a:lnTo>
                  <a:pt x="1211" y="1908"/>
                </a:lnTo>
                <a:lnTo>
                  <a:pt x="1204" y="1908"/>
                </a:lnTo>
                <a:lnTo>
                  <a:pt x="1199" y="1908"/>
                </a:lnTo>
                <a:lnTo>
                  <a:pt x="1191" y="1908"/>
                </a:lnTo>
                <a:lnTo>
                  <a:pt x="1186" y="1908"/>
                </a:lnTo>
                <a:lnTo>
                  <a:pt x="1179" y="1908"/>
                </a:lnTo>
                <a:lnTo>
                  <a:pt x="1171" y="1908"/>
                </a:lnTo>
                <a:lnTo>
                  <a:pt x="1164" y="1908"/>
                </a:lnTo>
                <a:lnTo>
                  <a:pt x="1159" y="1908"/>
                </a:lnTo>
                <a:close/>
                <a:moveTo>
                  <a:pt x="2217" y="819"/>
                </a:moveTo>
                <a:lnTo>
                  <a:pt x="2210" y="834"/>
                </a:lnTo>
                <a:lnTo>
                  <a:pt x="2202" y="846"/>
                </a:lnTo>
                <a:lnTo>
                  <a:pt x="2195" y="861"/>
                </a:lnTo>
                <a:lnTo>
                  <a:pt x="2185" y="876"/>
                </a:lnTo>
                <a:lnTo>
                  <a:pt x="2177" y="891"/>
                </a:lnTo>
                <a:lnTo>
                  <a:pt x="2167" y="906"/>
                </a:lnTo>
                <a:lnTo>
                  <a:pt x="2159" y="921"/>
                </a:lnTo>
                <a:lnTo>
                  <a:pt x="2152" y="936"/>
                </a:lnTo>
                <a:lnTo>
                  <a:pt x="2144" y="951"/>
                </a:lnTo>
                <a:lnTo>
                  <a:pt x="2139" y="966"/>
                </a:lnTo>
                <a:lnTo>
                  <a:pt x="2134" y="981"/>
                </a:lnTo>
                <a:lnTo>
                  <a:pt x="2132" y="997"/>
                </a:lnTo>
                <a:lnTo>
                  <a:pt x="2129" y="1009"/>
                </a:lnTo>
                <a:lnTo>
                  <a:pt x="2132" y="1022"/>
                </a:lnTo>
                <a:lnTo>
                  <a:pt x="2134" y="1037"/>
                </a:lnTo>
                <a:lnTo>
                  <a:pt x="2139" y="1047"/>
                </a:lnTo>
                <a:lnTo>
                  <a:pt x="2142" y="1054"/>
                </a:lnTo>
                <a:lnTo>
                  <a:pt x="2147" y="1064"/>
                </a:lnTo>
                <a:lnTo>
                  <a:pt x="2154" y="1072"/>
                </a:lnTo>
                <a:lnTo>
                  <a:pt x="2159" y="1079"/>
                </a:lnTo>
                <a:lnTo>
                  <a:pt x="2167" y="1087"/>
                </a:lnTo>
                <a:lnTo>
                  <a:pt x="2174" y="1097"/>
                </a:lnTo>
                <a:lnTo>
                  <a:pt x="2182" y="1104"/>
                </a:lnTo>
                <a:lnTo>
                  <a:pt x="2192" y="1112"/>
                </a:lnTo>
                <a:lnTo>
                  <a:pt x="2200" y="1122"/>
                </a:lnTo>
                <a:lnTo>
                  <a:pt x="2210" y="1129"/>
                </a:lnTo>
                <a:lnTo>
                  <a:pt x="2220" y="1139"/>
                </a:lnTo>
                <a:lnTo>
                  <a:pt x="2232" y="1147"/>
                </a:lnTo>
                <a:lnTo>
                  <a:pt x="2242" y="1157"/>
                </a:lnTo>
                <a:lnTo>
                  <a:pt x="2252" y="1167"/>
                </a:lnTo>
                <a:lnTo>
                  <a:pt x="2265" y="1174"/>
                </a:lnTo>
                <a:lnTo>
                  <a:pt x="2275" y="1184"/>
                </a:lnTo>
                <a:lnTo>
                  <a:pt x="2272" y="1162"/>
                </a:lnTo>
                <a:lnTo>
                  <a:pt x="2270" y="1137"/>
                </a:lnTo>
                <a:lnTo>
                  <a:pt x="2265" y="1114"/>
                </a:lnTo>
                <a:lnTo>
                  <a:pt x="2262" y="1092"/>
                </a:lnTo>
                <a:lnTo>
                  <a:pt x="2260" y="1067"/>
                </a:lnTo>
                <a:lnTo>
                  <a:pt x="2255" y="1044"/>
                </a:lnTo>
                <a:lnTo>
                  <a:pt x="2252" y="1022"/>
                </a:lnTo>
                <a:lnTo>
                  <a:pt x="2247" y="999"/>
                </a:lnTo>
                <a:lnTo>
                  <a:pt x="2245" y="976"/>
                </a:lnTo>
                <a:lnTo>
                  <a:pt x="2240" y="954"/>
                </a:lnTo>
                <a:lnTo>
                  <a:pt x="2237" y="931"/>
                </a:lnTo>
                <a:lnTo>
                  <a:pt x="2232" y="909"/>
                </a:lnTo>
                <a:lnTo>
                  <a:pt x="2230" y="886"/>
                </a:lnTo>
                <a:lnTo>
                  <a:pt x="2225" y="864"/>
                </a:lnTo>
                <a:lnTo>
                  <a:pt x="2222" y="841"/>
                </a:lnTo>
                <a:lnTo>
                  <a:pt x="2217" y="819"/>
                </a:lnTo>
                <a:close/>
                <a:moveTo>
                  <a:pt x="2622" y="2236"/>
                </a:moveTo>
                <a:lnTo>
                  <a:pt x="2610" y="2233"/>
                </a:lnTo>
                <a:lnTo>
                  <a:pt x="2595" y="2231"/>
                </a:lnTo>
                <a:lnTo>
                  <a:pt x="2582" y="2228"/>
                </a:lnTo>
                <a:lnTo>
                  <a:pt x="2567" y="2228"/>
                </a:lnTo>
                <a:lnTo>
                  <a:pt x="2552" y="2226"/>
                </a:lnTo>
                <a:lnTo>
                  <a:pt x="2537" y="2226"/>
                </a:lnTo>
                <a:lnTo>
                  <a:pt x="2522" y="2226"/>
                </a:lnTo>
                <a:lnTo>
                  <a:pt x="2507" y="2223"/>
                </a:lnTo>
                <a:lnTo>
                  <a:pt x="2492" y="2223"/>
                </a:lnTo>
                <a:lnTo>
                  <a:pt x="2477" y="2223"/>
                </a:lnTo>
                <a:lnTo>
                  <a:pt x="2462" y="2223"/>
                </a:lnTo>
                <a:lnTo>
                  <a:pt x="2445" y="2226"/>
                </a:lnTo>
                <a:lnTo>
                  <a:pt x="2430" y="2226"/>
                </a:lnTo>
                <a:lnTo>
                  <a:pt x="2415" y="2228"/>
                </a:lnTo>
                <a:lnTo>
                  <a:pt x="2400" y="2228"/>
                </a:lnTo>
                <a:lnTo>
                  <a:pt x="2382" y="2231"/>
                </a:lnTo>
                <a:lnTo>
                  <a:pt x="2387" y="2238"/>
                </a:lnTo>
                <a:lnTo>
                  <a:pt x="2390" y="2248"/>
                </a:lnTo>
                <a:lnTo>
                  <a:pt x="2392" y="2256"/>
                </a:lnTo>
                <a:lnTo>
                  <a:pt x="2395" y="2263"/>
                </a:lnTo>
                <a:lnTo>
                  <a:pt x="2397" y="2268"/>
                </a:lnTo>
                <a:lnTo>
                  <a:pt x="2400" y="2276"/>
                </a:lnTo>
                <a:lnTo>
                  <a:pt x="2402" y="2281"/>
                </a:lnTo>
                <a:lnTo>
                  <a:pt x="2402" y="2288"/>
                </a:lnTo>
                <a:lnTo>
                  <a:pt x="2405" y="2294"/>
                </a:lnTo>
                <a:lnTo>
                  <a:pt x="2405" y="2301"/>
                </a:lnTo>
                <a:lnTo>
                  <a:pt x="2407" y="2306"/>
                </a:lnTo>
                <a:lnTo>
                  <a:pt x="2407" y="2314"/>
                </a:lnTo>
                <a:lnTo>
                  <a:pt x="2407" y="2319"/>
                </a:lnTo>
                <a:lnTo>
                  <a:pt x="2407" y="2326"/>
                </a:lnTo>
                <a:lnTo>
                  <a:pt x="2407" y="2331"/>
                </a:lnTo>
                <a:lnTo>
                  <a:pt x="2407" y="2339"/>
                </a:lnTo>
                <a:lnTo>
                  <a:pt x="2407" y="2344"/>
                </a:lnTo>
                <a:lnTo>
                  <a:pt x="2407" y="2349"/>
                </a:lnTo>
                <a:lnTo>
                  <a:pt x="2405" y="2356"/>
                </a:lnTo>
                <a:lnTo>
                  <a:pt x="2402" y="2364"/>
                </a:lnTo>
                <a:lnTo>
                  <a:pt x="2400" y="2371"/>
                </a:lnTo>
                <a:lnTo>
                  <a:pt x="2397" y="2379"/>
                </a:lnTo>
                <a:lnTo>
                  <a:pt x="2392" y="2386"/>
                </a:lnTo>
                <a:lnTo>
                  <a:pt x="2387" y="2394"/>
                </a:lnTo>
                <a:lnTo>
                  <a:pt x="2382" y="2401"/>
                </a:lnTo>
                <a:lnTo>
                  <a:pt x="2377" y="2409"/>
                </a:lnTo>
                <a:lnTo>
                  <a:pt x="2370" y="2416"/>
                </a:lnTo>
                <a:lnTo>
                  <a:pt x="2362" y="2421"/>
                </a:lnTo>
                <a:lnTo>
                  <a:pt x="2355" y="2426"/>
                </a:lnTo>
                <a:lnTo>
                  <a:pt x="2345" y="2431"/>
                </a:lnTo>
                <a:lnTo>
                  <a:pt x="2335" y="2434"/>
                </a:lnTo>
                <a:lnTo>
                  <a:pt x="2325" y="2434"/>
                </a:lnTo>
                <a:lnTo>
                  <a:pt x="2320" y="2434"/>
                </a:lnTo>
                <a:lnTo>
                  <a:pt x="2312" y="2434"/>
                </a:lnTo>
                <a:lnTo>
                  <a:pt x="2305" y="2431"/>
                </a:lnTo>
                <a:lnTo>
                  <a:pt x="2300" y="2431"/>
                </a:lnTo>
                <a:lnTo>
                  <a:pt x="2292" y="2429"/>
                </a:lnTo>
                <a:lnTo>
                  <a:pt x="2285" y="2426"/>
                </a:lnTo>
                <a:lnTo>
                  <a:pt x="2280" y="2424"/>
                </a:lnTo>
                <a:lnTo>
                  <a:pt x="2272" y="2419"/>
                </a:lnTo>
                <a:lnTo>
                  <a:pt x="2265" y="2416"/>
                </a:lnTo>
                <a:lnTo>
                  <a:pt x="2257" y="2411"/>
                </a:lnTo>
                <a:lnTo>
                  <a:pt x="2250" y="2406"/>
                </a:lnTo>
                <a:lnTo>
                  <a:pt x="2245" y="2404"/>
                </a:lnTo>
                <a:lnTo>
                  <a:pt x="2237" y="2399"/>
                </a:lnTo>
                <a:lnTo>
                  <a:pt x="2230" y="2391"/>
                </a:lnTo>
                <a:lnTo>
                  <a:pt x="2225" y="2386"/>
                </a:lnTo>
                <a:lnTo>
                  <a:pt x="2217" y="2381"/>
                </a:lnTo>
                <a:lnTo>
                  <a:pt x="2212" y="2399"/>
                </a:lnTo>
                <a:lnTo>
                  <a:pt x="2205" y="2419"/>
                </a:lnTo>
                <a:lnTo>
                  <a:pt x="2200" y="2436"/>
                </a:lnTo>
                <a:lnTo>
                  <a:pt x="2192" y="2454"/>
                </a:lnTo>
                <a:lnTo>
                  <a:pt x="2185" y="2471"/>
                </a:lnTo>
                <a:lnTo>
                  <a:pt x="2177" y="2489"/>
                </a:lnTo>
                <a:lnTo>
                  <a:pt x="2169" y="2504"/>
                </a:lnTo>
                <a:lnTo>
                  <a:pt x="2162" y="2521"/>
                </a:lnTo>
                <a:lnTo>
                  <a:pt x="2154" y="2536"/>
                </a:lnTo>
                <a:lnTo>
                  <a:pt x="2147" y="2554"/>
                </a:lnTo>
                <a:lnTo>
                  <a:pt x="2139" y="2569"/>
                </a:lnTo>
                <a:lnTo>
                  <a:pt x="2132" y="2584"/>
                </a:lnTo>
                <a:lnTo>
                  <a:pt x="2124" y="2601"/>
                </a:lnTo>
                <a:lnTo>
                  <a:pt x="2117" y="2616"/>
                </a:lnTo>
                <a:lnTo>
                  <a:pt x="2112" y="2634"/>
                </a:lnTo>
                <a:lnTo>
                  <a:pt x="2107" y="2649"/>
                </a:lnTo>
                <a:lnTo>
                  <a:pt x="2104" y="2657"/>
                </a:lnTo>
                <a:lnTo>
                  <a:pt x="2104" y="2664"/>
                </a:lnTo>
                <a:lnTo>
                  <a:pt x="2107" y="2669"/>
                </a:lnTo>
                <a:lnTo>
                  <a:pt x="2109" y="2677"/>
                </a:lnTo>
                <a:lnTo>
                  <a:pt x="2114" y="2684"/>
                </a:lnTo>
                <a:lnTo>
                  <a:pt x="2119" y="2689"/>
                </a:lnTo>
                <a:lnTo>
                  <a:pt x="2124" y="2694"/>
                </a:lnTo>
                <a:lnTo>
                  <a:pt x="2132" y="2699"/>
                </a:lnTo>
                <a:lnTo>
                  <a:pt x="2139" y="2704"/>
                </a:lnTo>
                <a:lnTo>
                  <a:pt x="2147" y="2707"/>
                </a:lnTo>
                <a:lnTo>
                  <a:pt x="2154" y="2709"/>
                </a:lnTo>
                <a:lnTo>
                  <a:pt x="2164" y="2712"/>
                </a:lnTo>
                <a:lnTo>
                  <a:pt x="2172" y="2712"/>
                </a:lnTo>
                <a:lnTo>
                  <a:pt x="2180" y="2709"/>
                </a:lnTo>
                <a:lnTo>
                  <a:pt x="2187" y="2707"/>
                </a:lnTo>
                <a:lnTo>
                  <a:pt x="2192" y="2704"/>
                </a:lnTo>
                <a:lnTo>
                  <a:pt x="2200" y="2697"/>
                </a:lnTo>
                <a:lnTo>
                  <a:pt x="2207" y="2689"/>
                </a:lnTo>
                <a:lnTo>
                  <a:pt x="2215" y="2679"/>
                </a:lnTo>
                <a:lnTo>
                  <a:pt x="2222" y="2672"/>
                </a:lnTo>
                <a:lnTo>
                  <a:pt x="2230" y="2662"/>
                </a:lnTo>
                <a:lnTo>
                  <a:pt x="2237" y="2649"/>
                </a:lnTo>
                <a:lnTo>
                  <a:pt x="2242" y="2639"/>
                </a:lnTo>
                <a:lnTo>
                  <a:pt x="2250" y="2627"/>
                </a:lnTo>
                <a:lnTo>
                  <a:pt x="2257" y="2616"/>
                </a:lnTo>
                <a:lnTo>
                  <a:pt x="2265" y="2604"/>
                </a:lnTo>
                <a:lnTo>
                  <a:pt x="2275" y="2591"/>
                </a:lnTo>
                <a:lnTo>
                  <a:pt x="2282" y="2579"/>
                </a:lnTo>
                <a:lnTo>
                  <a:pt x="2292" y="2566"/>
                </a:lnTo>
                <a:lnTo>
                  <a:pt x="2300" y="2554"/>
                </a:lnTo>
                <a:lnTo>
                  <a:pt x="2310" y="2541"/>
                </a:lnTo>
                <a:lnTo>
                  <a:pt x="2322" y="2529"/>
                </a:lnTo>
                <a:lnTo>
                  <a:pt x="2340" y="2509"/>
                </a:lnTo>
                <a:lnTo>
                  <a:pt x="2362" y="2491"/>
                </a:lnTo>
                <a:lnTo>
                  <a:pt x="2385" y="2474"/>
                </a:lnTo>
                <a:lnTo>
                  <a:pt x="2410" y="2456"/>
                </a:lnTo>
                <a:lnTo>
                  <a:pt x="2435" y="2441"/>
                </a:lnTo>
                <a:lnTo>
                  <a:pt x="2460" y="2426"/>
                </a:lnTo>
                <a:lnTo>
                  <a:pt x="2485" y="2411"/>
                </a:lnTo>
                <a:lnTo>
                  <a:pt x="2507" y="2399"/>
                </a:lnTo>
                <a:lnTo>
                  <a:pt x="2530" y="2384"/>
                </a:lnTo>
                <a:lnTo>
                  <a:pt x="2552" y="2371"/>
                </a:lnTo>
                <a:lnTo>
                  <a:pt x="2572" y="2359"/>
                </a:lnTo>
                <a:lnTo>
                  <a:pt x="2587" y="2349"/>
                </a:lnTo>
                <a:lnTo>
                  <a:pt x="2602" y="2336"/>
                </a:lnTo>
                <a:lnTo>
                  <a:pt x="2612" y="2326"/>
                </a:lnTo>
                <a:lnTo>
                  <a:pt x="2620" y="2316"/>
                </a:lnTo>
                <a:lnTo>
                  <a:pt x="2622" y="2306"/>
                </a:lnTo>
                <a:lnTo>
                  <a:pt x="2622" y="2301"/>
                </a:lnTo>
                <a:lnTo>
                  <a:pt x="2622" y="2299"/>
                </a:lnTo>
                <a:lnTo>
                  <a:pt x="2622" y="2294"/>
                </a:lnTo>
                <a:lnTo>
                  <a:pt x="2622" y="2288"/>
                </a:lnTo>
                <a:lnTo>
                  <a:pt x="2622" y="2286"/>
                </a:lnTo>
                <a:lnTo>
                  <a:pt x="2622" y="2281"/>
                </a:lnTo>
                <a:lnTo>
                  <a:pt x="2622" y="2276"/>
                </a:lnTo>
                <a:lnTo>
                  <a:pt x="2622" y="2271"/>
                </a:lnTo>
                <a:lnTo>
                  <a:pt x="2622" y="2268"/>
                </a:lnTo>
                <a:lnTo>
                  <a:pt x="2622" y="2263"/>
                </a:lnTo>
                <a:lnTo>
                  <a:pt x="2622" y="2258"/>
                </a:lnTo>
                <a:lnTo>
                  <a:pt x="2622" y="2253"/>
                </a:lnTo>
                <a:lnTo>
                  <a:pt x="2622" y="2248"/>
                </a:lnTo>
                <a:lnTo>
                  <a:pt x="2622" y="2246"/>
                </a:lnTo>
                <a:lnTo>
                  <a:pt x="2622" y="2241"/>
                </a:lnTo>
                <a:lnTo>
                  <a:pt x="2622" y="2236"/>
                </a:lnTo>
                <a:close/>
                <a:moveTo>
                  <a:pt x="2247" y="2261"/>
                </a:moveTo>
                <a:lnTo>
                  <a:pt x="2247" y="2266"/>
                </a:lnTo>
                <a:lnTo>
                  <a:pt x="2250" y="2273"/>
                </a:lnTo>
                <a:lnTo>
                  <a:pt x="2252" y="2278"/>
                </a:lnTo>
                <a:lnTo>
                  <a:pt x="2257" y="2286"/>
                </a:lnTo>
                <a:lnTo>
                  <a:pt x="2262" y="2296"/>
                </a:lnTo>
                <a:lnTo>
                  <a:pt x="2270" y="2304"/>
                </a:lnTo>
                <a:lnTo>
                  <a:pt x="2277" y="2311"/>
                </a:lnTo>
                <a:lnTo>
                  <a:pt x="2282" y="2316"/>
                </a:lnTo>
                <a:lnTo>
                  <a:pt x="2290" y="2324"/>
                </a:lnTo>
                <a:lnTo>
                  <a:pt x="2297" y="2331"/>
                </a:lnTo>
                <a:lnTo>
                  <a:pt x="2305" y="2336"/>
                </a:lnTo>
                <a:lnTo>
                  <a:pt x="2312" y="2339"/>
                </a:lnTo>
                <a:lnTo>
                  <a:pt x="2317" y="2344"/>
                </a:lnTo>
                <a:lnTo>
                  <a:pt x="2322" y="2344"/>
                </a:lnTo>
                <a:lnTo>
                  <a:pt x="2327" y="2344"/>
                </a:lnTo>
                <a:lnTo>
                  <a:pt x="2330" y="2344"/>
                </a:lnTo>
                <a:lnTo>
                  <a:pt x="2332" y="2341"/>
                </a:lnTo>
                <a:lnTo>
                  <a:pt x="2335" y="2336"/>
                </a:lnTo>
                <a:lnTo>
                  <a:pt x="2337" y="2334"/>
                </a:lnTo>
                <a:lnTo>
                  <a:pt x="2337" y="2331"/>
                </a:lnTo>
                <a:lnTo>
                  <a:pt x="2337" y="2329"/>
                </a:lnTo>
                <a:lnTo>
                  <a:pt x="2337" y="2326"/>
                </a:lnTo>
                <a:lnTo>
                  <a:pt x="2337" y="2324"/>
                </a:lnTo>
                <a:lnTo>
                  <a:pt x="2337" y="2321"/>
                </a:lnTo>
                <a:lnTo>
                  <a:pt x="2337" y="2319"/>
                </a:lnTo>
                <a:lnTo>
                  <a:pt x="2337" y="2316"/>
                </a:lnTo>
                <a:lnTo>
                  <a:pt x="2335" y="2314"/>
                </a:lnTo>
                <a:lnTo>
                  <a:pt x="2332" y="2309"/>
                </a:lnTo>
                <a:lnTo>
                  <a:pt x="2332" y="2306"/>
                </a:lnTo>
                <a:lnTo>
                  <a:pt x="2330" y="2304"/>
                </a:lnTo>
                <a:lnTo>
                  <a:pt x="2327" y="2301"/>
                </a:lnTo>
                <a:lnTo>
                  <a:pt x="2325" y="2299"/>
                </a:lnTo>
                <a:lnTo>
                  <a:pt x="2322" y="2291"/>
                </a:lnTo>
                <a:lnTo>
                  <a:pt x="2317" y="2286"/>
                </a:lnTo>
                <a:lnTo>
                  <a:pt x="2312" y="2281"/>
                </a:lnTo>
                <a:lnTo>
                  <a:pt x="2307" y="2276"/>
                </a:lnTo>
                <a:lnTo>
                  <a:pt x="2302" y="2271"/>
                </a:lnTo>
                <a:lnTo>
                  <a:pt x="2297" y="2266"/>
                </a:lnTo>
                <a:lnTo>
                  <a:pt x="2292" y="2261"/>
                </a:lnTo>
                <a:lnTo>
                  <a:pt x="2287" y="2258"/>
                </a:lnTo>
                <a:lnTo>
                  <a:pt x="2282" y="2253"/>
                </a:lnTo>
                <a:lnTo>
                  <a:pt x="2277" y="2251"/>
                </a:lnTo>
                <a:lnTo>
                  <a:pt x="2272" y="2251"/>
                </a:lnTo>
                <a:lnTo>
                  <a:pt x="2267" y="2251"/>
                </a:lnTo>
                <a:lnTo>
                  <a:pt x="2262" y="2251"/>
                </a:lnTo>
                <a:lnTo>
                  <a:pt x="2257" y="2253"/>
                </a:lnTo>
                <a:lnTo>
                  <a:pt x="2252" y="2256"/>
                </a:lnTo>
                <a:lnTo>
                  <a:pt x="2247" y="2261"/>
                </a:lnTo>
                <a:close/>
                <a:moveTo>
                  <a:pt x="2813" y="2782"/>
                </a:moveTo>
                <a:lnTo>
                  <a:pt x="2803" y="2784"/>
                </a:lnTo>
                <a:lnTo>
                  <a:pt x="2793" y="2784"/>
                </a:lnTo>
                <a:lnTo>
                  <a:pt x="2783" y="2784"/>
                </a:lnTo>
                <a:lnTo>
                  <a:pt x="2773" y="2782"/>
                </a:lnTo>
                <a:lnTo>
                  <a:pt x="2763" y="2779"/>
                </a:lnTo>
                <a:lnTo>
                  <a:pt x="2755" y="2777"/>
                </a:lnTo>
                <a:lnTo>
                  <a:pt x="2748" y="2772"/>
                </a:lnTo>
                <a:lnTo>
                  <a:pt x="2740" y="2767"/>
                </a:lnTo>
                <a:lnTo>
                  <a:pt x="2733" y="2759"/>
                </a:lnTo>
                <a:lnTo>
                  <a:pt x="2728" y="2752"/>
                </a:lnTo>
                <a:lnTo>
                  <a:pt x="2720" y="2744"/>
                </a:lnTo>
                <a:lnTo>
                  <a:pt x="2715" y="2734"/>
                </a:lnTo>
                <a:lnTo>
                  <a:pt x="2707" y="2722"/>
                </a:lnTo>
                <a:lnTo>
                  <a:pt x="2702" y="2709"/>
                </a:lnTo>
                <a:lnTo>
                  <a:pt x="2695" y="2697"/>
                </a:lnTo>
                <a:lnTo>
                  <a:pt x="2690" y="2682"/>
                </a:lnTo>
                <a:lnTo>
                  <a:pt x="2687" y="2697"/>
                </a:lnTo>
                <a:lnTo>
                  <a:pt x="2685" y="2712"/>
                </a:lnTo>
                <a:lnTo>
                  <a:pt x="2680" y="2724"/>
                </a:lnTo>
                <a:lnTo>
                  <a:pt x="2675" y="2739"/>
                </a:lnTo>
                <a:lnTo>
                  <a:pt x="2670" y="2754"/>
                </a:lnTo>
                <a:lnTo>
                  <a:pt x="2662" y="2767"/>
                </a:lnTo>
                <a:lnTo>
                  <a:pt x="2657" y="2779"/>
                </a:lnTo>
                <a:lnTo>
                  <a:pt x="2647" y="2792"/>
                </a:lnTo>
                <a:lnTo>
                  <a:pt x="2640" y="2802"/>
                </a:lnTo>
                <a:lnTo>
                  <a:pt x="2630" y="2809"/>
                </a:lnTo>
                <a:lnTo>
                  <a:pt x="2620" y="2817"/>
                </a:lnTo>
                <a:lnTo>
                  <a:pt x="2610" y="2824"/>
                </a:lnTo>
                <a:lnTo>
                  <a:pt x="2597" y="2829"/>
                </a:lnTo>
                <a:lnTo>
                  <a:pt x="2587" y="2829"/>
                </a:lnTo>
                <a:lnTo>
                  <a:pt x="2575" y="2829"/>
                </a:lnTo>
                <a:lnTo>
                  <a:pt x="2562" y="2827"/>
                </a:lnTo>
                <a:lnTo>
                  <a:pt x="2552" y="2824"/>
                </a:lnTo>
                <a:lnTo>
                  <a:pt x="2545" y="2822"/>
                </a:lnTo>
                <a:lnTo>
                  <a:pt x="2537" y="2819"/>
                </a:lnTo>
                <a:lnTo>
                  <a:pt x="2530" y="2814"/>
                </a:lnTo>
                <a:lnTo>
                  <a:pt x="2522" y="2812"/>
                </a:lnTo>
                <a:lnTo>
                  <a:pt x="2517" y="2807"/>
                </a:lnTo>
                <a:lnTo>
                  <a:pt x="2512" y="2802"/>
                </a:lnTo>
                <a:lnTo>
                  <a:pt x="2507" y="2797"/>
                </a:lnTo>
                <a:lnTo>
                  <a:pt x="2505" y="2792"/>
                </a:lnTo>
                <a:lnTo>
                  <a:pt x="2500" y="2787"/>
                </a:lnTo>
                <a:lnTo>
                  <a:pt x="2497" y="2779"/>
                </a:lnTo>
                <a:lnTo>
                  <a:pt x="2495" y="2772"/>
                </a:lnTo>
                <a:lnTo>
                  <a:pt x="2492" y="2762"/>
                </a:lnTo>
                <a:lnTo>
                  <a:pt x="2490" y="2752"/>
                </a:lnTo>
                <a:lnTo>
                  <a:pt x="2487" y="2742"/>
                </a:lnTo>
                <a:lnTo>
                  <a:pt x="2487" y="2729"/>
                </a:lnTo>
                <a:lnTo>
                  <a:pt x="2485" y="2722"/>
                </a:lnTo>
                <a:lnTo>
                  <a:pt x="2485" y="2712"/>
                </a:lnTo>
                <a:lnTo>
                  <a:pt x="2485" y="2707"/>
                </a:lnTo>
                <a:lnTo>
                  <a:pt x="2485" y="2699"/>
                </a:lnTo>
                <a:lnTo>
                  <a:pt x="2485" y="2692"/>
                </a:lnTo>
                <a:lnTo>
                  <a:pt x="2485" y="2684"/>
                </a:lnTo>
                <a:lnTo>
                  <a:pt x="2485" y="2677"/>
                </a:lnTo>
                <a:lnTo>
                  <a:pt x="2487" y="2672"/>
                </a:lnTo>
                <a:lnTo>
                  <a:pt x="2487" y="2664"/>
                </a:lnTo>
                <a:lnTo>
                  <a:pt x="2487" y="2657"/>
                </a:lnTo>
                <a:lnTo>
                  <a:pt x="2487" y="2652"/>
                </a:lnTo>
                <a:lnTo>
                  <a:pt x="2487" y="2644"/>
                </a:lnTo>
                <a:lnTo>
                  <a:pt x="2487" y="2637"/>
                </a:lnTo>
                <a:lnTo>
                  <a:pt x="2487" y="2629"/>
                </a:lnTo>
                <a:lnTo>
                  <a:pt x="2487" y="2624"/>
                </a:lnTo>
                <a:lnTo>
                  <a:pt x="2487" y="2616"/>
                </a:lnTo>
                <a:lnTo>
                  <a:pt x="2475" y="2622"/>
                </a:lnTo>
                <a:lnTo>
                  <a:pt x="2465" y="2632"/>
                </a:lnTo>
                <a:lnTo>
                  <a:pt x="2457" y="2647"/>
                </a:lnTo>
                <a:lnTo>
                  <a:pt x="2450" y="2662"/>
                </a:lnTo>
                <a:lnTo>
                  <a:pt x="2445" y="2679"/>
                </a:lnTo>
                <a:lnTo>
                  <a:pt x="2440" y="2699"/>
                </a:lnTo>
                <a:lnTo>
                  <a:pt x="2435" y="2722"/>
                </a:lnTo>
                <a:lnTo>
                  <a:pt x="2432" y="2744"/>
                </a:lnTo>
                <a:lnTo>
                  <a:pt x="2427" y="2767"/>
                </a:lnTo>
                <a:lnTo>
                  <a:pt x="2425" y="2789"/>
                </a:lnTo>
                <a:lnTo>
                  <a:pt x="2420" y="2812"/>
                </a:lnTo>
                <a:lnTo>
                  <a:pt x="2417" y="2832"/>
                </a:lnTo>
                <a:lnTo>
                  <a:pt x="2410" y="2852"/>
                </a:lnTo>
                <a:lnTo>
                  <a:pt x="2405" y="2869"/>
                </a:lnTo>
                <a:lnTo>
                  <a:pt x="2397" y="2882"/>
                </a:lnTo>
                <a:lnTo>
                  <a:pt x="2387" y="2894"/>
                </a:lnTo>
                <a:lnTo>
                  <a:pt x="2382" y="2897"/>
                </a:lnTo>
                <a:lnTo>
                  <a:pt x="2377" y="2902"/>
                </a:lnTo>
                <a:lnTo>
                  <a:pt x="2370" y="2904"/>
                </a:lnTo>
                <a:lnTo>
                  <a:pt x="2365" y="2907"/>
                </a:lnTo>
                <a:lnTo>
                  <a:pt x="2360" y="2907"/>
                </a:lnTo>
                <a:lnTo>
                  <a:pt x="2355" y="2907"/>
                </a:lnTo>
                <a:lnTo>
                  <a:pt x="2347" y="2907"/>
                </a:lnTo>
                <a:lnTo>
                  <a:pt x="2342" y="2907"/>
                </a:lnTo>
                <a:lnTo>
                  <a:pt x="2337" y="2907"/>
                </a:lnTo>
                <a:lnTo>
                  <a:pt x="2330" y="2904"/>
                </a:lnTo>
                <a:lnTo>
                  <a:pt x="2325" y="2902"/>
                </a:lnTo>
                <a:lnTo>
                  <a:pt x="2320" y="2902"/>
                </a:lnTo>
                <a:lnTo>
                  <a:pt x="2315" y="2899"/>
                </a:lnTo>
                <a:lnTo>
                  <a:pt x="2310" y="2894"/>
                </a:lnTo>
                <a:lnTo>
                  <a:pt x="2305" y="2892"/>
                </a:lnTo>
                <a:lnTo>
                  <a:pt x="2300" y="2889"/>
                </a:lnTo>
                <a:lnTo>
                  <a:pt x="2295" y="2884"/>
                </a:lnTo>
                <a:lnTo>
                  <a:pt x="2287" y="2877"/>
                </a:lnTo>
                <a:lnTo>
                  <a:pt x="2282" y="2869"/>
                </a:lnTo>
                <a:lnTo>
                  <a:pt x="2280" y="2862"/>
                </a:lnTo>
                <a:lnTo>
                  <a:pt x="2275" y="2852"/>
                </a:lnTo>
                <a:lnTo>
                  <a:pt x="2272" y="2844"/>
                </a:lnTo>
                <a:lnTo>
                  <a:pt x="2270" y="2834"/>
                </a:lnTo>
                <a:lnTo>
                  <a:pt x="2267" y="2824"/>
                </a:lnTo>
                <a:lnTo>
                  <a:pt x="2265" y="2812"/>
                </a:lnTo>
                <a:lnTo>
                  <a:pt x="2262" y="2802"/>
                </a:lnTo>
                <a:lnTo>
                  <a:pt x="2260" y="2792"/>
                </a:lnTo>
                <a:lnTo>
                  <a:pt x="2257" y="2779"/>
                </a:lnTo>
                <a:lnTo>
                  <a:pt x="2255" y="2767"/>
                </a:lnTo>
                <a:lnTo>
                  <a:pt x="2250" y="2757"/>
                </a:lnTo>
                <a:lnTo>
                  <a:pt x="2247" y="2744"/>
                </a:lnTo>
                <a:lnTo>
                  <a:pt x="2242" y="2732"/>
                </a:lnTo>
                <a:lnTo>
                  <a:pt x="2237" y="2739"/>
                </a:lnTo>
                <a:lnTo>
                  <a:pt x="2230" y="2749"/>
                </a:lnTo>
                <a:lnTo>
                  <a:pt x="2225" y="2757"/>
                </a:lnTo>
                <a:lnTo>
                  <a:pt x="2217" y="2764"/>
                </a:lnTo>
                <a:lnTo>
                  <a:pt x="2212" y="2772"/>
                </a:lnTo>
                <a:lnTo>
                  <a:pt x="2207" y="2779"/>
                </a:lnTo>
                <a:lnTo>
                  <a:pt x="2200" y="2787"/>
                </a:lnTo>
                <a:lnTo>
                  <a:pt x="2195" y="2794"/>
                </a:lnTo>
                <a:lnTo>
                  <a:pt x="2190" y="2799"/>
                </a:lnTo>
                <a:lnTo>
                  <a:pt x="2185" y="2804"/>
                </a:lnTo>
                <a:lnTo>
                  <a:pt x="2180" y="2809"/>
                </a:lnTo>
                <a:lnTo>
                  <a:pt x="2174" y="2814"/>
                </a:lnTo>
                <a:lnTo>
                  <a:pt x="2169" y="2819"/>
                </a:lnTo>
                <a:lnTo>
                  <a:pt x="2167" y="2822"/>
                </a:lnTo>
                <a:lnTo>
                  <a:pt x="2162" y="2822"/>
                </a:lnTo>
                <a:lnTo>
                  <a:pt x="2159" y="2824"/>
                </a:lnTo>
                <a:lnTo>
                  <a:pt x="2152" y="2824"/>
                </a:lnTo>
                <a:lnTo>
                  <a:pt x="2147" y="2822"/>
                </a:lnTo>
                <a:lnTo>
                  <a:pt x="2139" y="2822"/>
                </a:lnTo>
                <a:lnTo>
                  <a:pt x="2134" y="2819"/>
                </a:lnTo>
                <a:lnTo>
                  <a:pt x="2127" y="2819"/>
                </a:lnTo>
                <a:lnTo>
                  <a:pt x="2122" y="2817"/>
                </a:lnTo>
                <a:lnTo>
                  <a:pt x="2117" y="2814"/>
                </a:lnTo>
                <a:lnTo>
                  <a:pt x="2109" y="2812"/>
                </a:lnTo>
                <a:lnTo>
                  <a:pt x="2104" y="2809"/>
                </a:lnTo>
                <a:lnTo>
                  <a:pt x="2099" y="2804"/>
                </a:lnTo>
                <a:lnTo>
                  <a:pt x="2097" y="2802"/>
                </a:lnTo>
                <a:lnTo>
                  <a:pt x="2092" y="2797"/>
                </a:lnTo>
                <a:lnTo>
                  <a:pt x="2087" y="2792"/>
                </a:lnTo>
                <a:lnTo>
                  <a:pt x="2084" y="2789"/>
                </a:lnTo>
                <a:lnTo>
                  <a:pt x="2079" y="2784"/>
                </a:lnTo>
                <a:lnTo>
                  <a:pt x="2077" y="2777"/>
                </a:lnTo>
                <a:lnTo>
                  <a:pt x="2069" y="2764"/>
                </a:lnTo>
                <a:lnTo>
                  <a:pt x="2064" y="2752"/>
                </a:lnTo>
                <a:lnTo>
                  <a:pt x="2062" y="2737"/>
                </a:lnTo>
                <a:lnTo>
                  <a:pt x="2059" y="2722"/>
                </a:lnTo>
                <a:lnTo>
                  <a:pt x="2057" y="2704"/>
                </a:lnTo>
                <a:lnTo>
                  <a:pt x="2059" y="2687"/>
                </a:lnTo>
                <a:lnTo>
                  <a:pt x="2059" y="2672"/>
                </a:lnTo>
                <a:lnTo>
                  <a:pt x="2062" y="2654"/>
                </a:lnTo>
                <a:lnTo>
                  <a:pt x="2067" y="2637"/>
                </a:lnTo>
                <a:lnTo>
                  <a:pt x="2069" y="2619"/>
                </a:lnTo>
                <a:lnTo>
                  <a:pt x="2074" y="2604"/>
                </a:lnTo>
                <a:lnTo>
                  <a:pt x="2079" y="2586"/>
                </a:lnTo>
                <a:lnTo>
                  <a:pt x="2084" y="2574"/>
                </a:lnTo>
                <a:lnTo>
                  <a:pt x="2092" y="2559"/>
                </a:lnTo>
                <a:lnTo>
                  <a:pt x="2097" y="2549"/>
                </a:lnTo>
                <a:lnTo>
                  <a:pt x="2102" y="2539"/>
                </a:lnTo>
                <a:lnTo>
                  <a:pt x="2087" y="2546"/>
                </a:lnTo>
                <a:lnTo>
                  <a:pt x="2069" y="2559"/>
                </a:lnTo>
                <a:lnTo>
                  <a:pt x="2057" y="2571"/>
                </a:lnTo>
                <a:lnTo>
                  <a:pt x="2042" y="2584"/>
                </a:lnTo>
                <a:lnTo>
                  <a:pt x="2029" y="2596"/>
                </a:lnTo>
                <a:lnTo>
                  <a:pt x="2019" y="2611"/>
                </a:lnTo>
                <a:lnTo>
                  <a:pt x="2009" y="2627"/>
                </a:lnTo>
                <a:lnTo>
                  <a:pt x="1999" y="2642"/>
                </a:lnTo>
                <a:lnTo>
                  <a:pt x="1994" y="2657"/>
                </a:lnTo>
                <a:lnTo>
                  <a:pt x="1987" y="2672"/>
                </a:lnTo>
                <a:lnTo>
                  <a:pt x="1984" y="2687"/>
                </a:lnTo>
                <a:lnTo>
                  <a:pt x="1982" y="2699"/>
                </a:lnTo>
                <a:lnTo>
                  <a:pt x="1984" y="2714"/>
                </a:lnTo>
                <a:lnTo>
                  <a:pt x="1987" y="2729"/>
                </a:lnTo>
                <a:lnTo>
                  <a:pt x="1992" y="2742"/>
                </a:lnTo>
                <a:lnTo>
                  <a:pt x="1999" y="2754"/>
                </a:lnTo>
                <a:lnTo>
                  <a:pt x="2007" y="2764"/>
                </a:lnTo>
                <a:lnTo>
                  <a:pt x="2022" y="2779"/>
                </a:lnTo>
                <a:lnTo>
                  <a:pt x="2039" y="2794"/>
                </a:lnTo>
                <a:lnTo>
                  <a:pt x="2059" y="2812"/>
                </a:lnTo>
                <a:lnTo>
                  <a:pt x="2082" y="2832"/>
                </a:lnTo>
                <a:lnTo>
                  <a:pt x="2109" y="2852"/>
                </a:lnTo>
                <a:lnTo>
                  <a:pt x="2139" y="2872"/>
                </a:lnTo>
                <a:lnTo>
                  <a:pt x="2169" y="2894"/>
                </a:lnTo>
                <a:lnTo>
                  <a:pt x="2202" y="2917"/>
                </a:lnTo>
                <a:lnTo>
                  <a:pt x="2237" y="2937"/>
                </a:lnTo>
                <a:lnTo>
                  <a:pt x="2272" y="2960"/>
                </a:lnTo>
                <a:lnTo>
                  <a:pt x="2310" y="2980"/>
                </a:lnTo>
                <a:lnTo>
                  <a:pt x="2347" y="3000"/>
                </a:lnTo>
                <a:lnTo>
                  <a:pt x="2385" y="3017"/>
                </a:lnTo>
                <a:lnTo>
                  <a:pt x="2425" y="3035"/>
                </a:lnTo>
                <a:lnTo>
                  <a:pt x="2462" y="3052"/>
                </a:lnTo>
                <a:lnTo>
                  <a:pt x="2460" y="3037"/>
                </a:lnTo>
                <a:lnTo>
                  <a:pt x="2460" y="3025"/>
                </a:lnTo>
                <a:lnTo>
                  <a:pt x="2462" y="3010"/>
                </a:lnTo>
                <a:lnTo>
                  <a:pt x="2467" y="2995"/>
                </a:lnTo>
                <a:lnTo>
                  <a:pt x="2470" y="2977"/>
                </a:lnTo>
                <a:lnTo>
                  <a:pt x="2477" y="2962"/>
                </a:lnTo>
                <a:lnTo>
                  <a:pt x="2485" y="2947"/>
                </a:lnTo>
                <a:lnTo>
                  <a:pt x="2492" y="2932"/>
                </a:lnTo>
                <a:lnTo>
                  <a:pt x="2500" y="2917"/>
                </a:lnTo>
                <a:lnTo>
                  <a:pt x="2510" y="2904"/>
                </a:lnTo>
                <a:lnTo>
                  <a:pt x="2517" y="2892"/>
                </a:lnTo>
                <a:lnTo>
                  <a:pt x="2527" y="2882"/>
                </a:lnTo>
                <a:lnTo>
                  <a:pt x="2537" y="2874"/>
                </a:lnTo>
                <a:lnTo>
                  <a:pt x="2547" y="2869"/>
                </a:lnTo>
                <a:lnTo>
                  <a:pt x="2557" y="2864"/>
                </a:lnTo>
                <a:lnTo>
                  <a:pt x="2565" y="2864"/>
                </a:lnTo>
                <a:lnTo>
                  <a:pt x="2572" y="2867"/>
                </a:lnTo>
                <a:lnTo>
                  <a:pt x="2577" y="2867"/>
                </a:lnTo>
                <a:lnTo>
                  <a:pt x="2585" y="2869"/>
                </a:lnTo>
                <a:lnTo>
                  <a:pt x="2590" y="2872"/>
                </a:lnTo>
                <a:lnTo>
                  <a:pt x="2592" y="2874"/>
                </a:lnTo>
                <a:lnTo>
                  <a:pt x="2597" y="2879"/>
                </a:lnTo>
                <a:lnTo>
                  <a:pt x="2600" y="2882"/>
                </a:lnTo>
                <a:lnTo>
                  <a:pt x="2602" y="2887"/>
                </a:lnTo>
                <a:lnTo>
                  <a:pt x="2605" y="2889"/>
                </a:lnTo>
                <a:lnTo>
                  <a:pt x="2607" y="2894"/>
                </a:lnTo>
                <a:lnTo>
                  <a:pt x="2612" y="2897"/>
                </a:lnTo>
                <a:lnTo>
                  <a:pt x="2615" y="2899"/>
                </a:lnTo>
                <a:lnTo>
                  <a:pt x="2617" y="2904"/>
                </a:lnTo>
                <a:lnTo>
                  <a:pt x="2622" y="2907"/>
                </a:lnTo>
                <a:lnTo>
                  <a:pt x="2625" y="2909"/>
                </a:lnTo>
                <a:lnTo>
                  <a:pt x="2632" y="2909"/>
                </a:lnTo>
                <a:lnTo>
                  <a:pt x="2637" y="2912"/>
                </a:lnTo>
                <a:lnTo>
                  <a:pt x="2645" y="2912"/>
                </a:lnTo>
                <a:lnTo>
                  <a:pt x="2652" y="2914"/>
                </a:lnTo>
                <a:lnTo>
                  <a:pt x="2657" y="2914"/>
                </a:lnTo>
                <a:lnTo>
                  <a:pt x="2665" y="2914"/>
                </a:lnTo>
                <a:lnTo>
                  <a:pt x="2670" y="2914"/>
                </a:lnTo>
                <a:lnTo>
                  <a:pt x="2677" y="2914"/>
                </a:lnTo>
                <a:lnTo>
                  <a:pt x="2682" y="2914"/>
                </a:lnTo>
                <a:lnTo>
                  <a:pt x="2687" y="2912"/>
                </a:lnTo>
                <a:lnTo>
                  <a:pt x="2695" y="2912"/>
                </a:lnTo>
                <a:lnTo>
                  <a:pt x="2700" y="2909"/>
                </a:lnTo>
                <a:lnTo>
                  <a:pt x="2707" y="2907"/>
                </a:lnTo>
                <a:lnTo>
                  <a:pt x="2712" y="2907"/>
                </a:lnTo>
                <a:lnTo>
                  <a:pt x="2717" y="2904"/>
                </a:lnTo>
                <a:lnTo>
                  <a:pt x="2725" y="2902"/>
                </a:lnTo>
                <a:lnTo>
                  <a:pt x="2730" y="2897"/>
                </a:lnTo>
                <a:lnTo>
                  <a:pt x="2740" y="2892"/>
                </a:lnTo>
                <a:lnTo>
                  <a:pt x="2748" y="2887"/>
                </a:lnTo>
                <a:lnTo>
                  <a:pt x="2755" y="2882"/>
                </a:lnTo>
                <a:lnTo>
                  <a:pt x="2763" y="2877"/>
                </a:lnTo>
                <a:lnTo>
                  <a:pt x="2770" y="2872"/>
                </a:lnTo>
                <a:lnTo>
                  <a:pt x="2778" y="2867"/>
                </a:lnTo>
                <a:lnTo>
                  <a:pt x="2783" y="2859"/>
                </a:lnTo>
                <a:lnTo>
                  <a:pt x="2788" y="2852"/>
                </a:lnTo>
                <a:lnTo>
                  <a:pt x="2793" y="2844"/>
                </a:lnTo>
                <a:lnTo>
                  <a:pt x="2798" y="2837"/>
                </a:lnTo>
                <a:lnTo>
                  <a:pt x="2800" y="2829"/>
                </a:lnTo>
                <a:lnTo>
                  <a:pt x="2805" y="2822"/>
                </a:lnTo>
                <a:lnTo>
                  <a:pt x="2808" y="2812"/>
                </a:lnTo>
                <a:lnTo>
                  <a:pt x="2810" y="2802"/>
                </a:lnTo>
                <a:lnTo>
                  <a:pt x="2813" y="2792"/>
                </a:lnTo>
                <a:lnTo>
                  <a:pt x="2813" y="2782"/>
                </a:lnTo>
                <a:close/>
                <a:moveTo>
                  <a:pt x="2490" y="2514"/>
                </a:moveTo>
                <a:lnTo>
                  <a:pt x="2475" y="2521"/>
                </a:lnTo>
                <a:lnTo>
                  <a:pt x="2462" y="2529"/>
                </a:lnTo>
                <a:lnTo>
                  <a:pt x="2447" y="2534"/>
                </a:lnTo>
                <a:lnTo>
                  <a:pt x="2435" y="2541"/>
                </a:lnTo>
                <a:lnTo>
                  <a:pt x="2420" y="2549"/>
                </a:lnTo>
                <a:lnTo>
                  <a:pt x="2407" y="2554"/>
                </a:lnTo>
                <a:lnTo>
                  <a:pt x="2395" y="2561"/>
                </a:lnTo>
                <a:lnTo>
                  <a:pt x="2382" y="2566"/>
                </a:lnTo>
                <a:lnTo>
                  <a:pt x="2372" y="2574"/>
                </a:lnTo>
                <a:lnTo>
                  <a:pt x="2360" y="2579"/>
                </a:lnTo>
                <a:lnTo>
                  <a:pt x="2350" y="2586"/>
                </a:lnTo>
                <a:lnTo>
                  <a:pt x="2340" y="2594"/>
                </a:lnTo>
                <a:lnTo>
                  <a:pt x="2330" y="2601"/>
                </a:lnTo>
                <a:lnTo>
                  <a:pt x="2322" y="2609"/>
                </a:lnTo>
                <a:lnTo>
                  <a:pt x="2315" y="2616"/>
                </a:lnTo>
                <a:lnTo>
                  <a:pt x="2310" y="2624"/>
                </a:lnTo>
                <a:lnTo>
                  <a:pt x="2305" y="2629"/>
                </a:lnTo>
                <a:lnTo>
                  <a:pt x="2302" y="2632"/>
                </a:lnTo>
                <a:lnTo>
                  <a:pt x="2300" y="2637"/>
                </a:lnTo>
                <a:lnTo>
                  <a:pt x="2297" y="2639"/>
                </a:lnTo>
                <a:lnTo>
                  <a:pt x="2297" y="2644"/>
                </a:lnTo>
                <a:lnTo>
                  <a:pt x="2295" y="2647"/>
                </a:lnTo>
                <a:lnTo>
                  <a:pt x="2292" y="2652"/>
                </a:lnTo>
                <a:lnTo>
                  <a:pt x="2292" y="2657"/>
                </a:lnTo>
                <a:lnTo>
                  <a:pt x="2290" y="2659"/>
                </a:lnTo>
                <a:lnTo>
                  <a:pt x="2287" y="2664"/>
                </a:lnTo>
                <a:lnTo>
                  <a:pt x="2287" y="2669"/>
                </a:lnTo>
                <a:lnTo>
                  <a:pt x="2285" y="2674"/>
                </a:lnTo>
                <a:lnTo>
                  <a:pt x="2285" y="2679"/>
                </a:lnTo>
                <a:lnTo>
                  <a:pt x="2282" y="2687"/>
                </a:lnTo>
                <a:lnTo>
                  <a:pt x="2282" y="2692"/>
                </a:lnTo>
                <a:lnTo>
                  <a:pt x="2280" y="2699"/>
                </a:lnTo>
                <a:lnTo>
                  <a:pt x="2282" y="2709"/>
                </a:lnTo>
                <a:lnTo>
                  <a:pt x="2282" y="2722"/>
                </a:lnTo>
                <a:lnTo>
                  <a:pt x="2285" y="2732"/>
                </a:lnTo>
                <a:lnTo>
                  <a:pt x="2287" y="2742"/>
                </a:lnTo>
                <a:lnTo>
                  <a:pt x="2290" y="2752"/>
                </a:lnTo>
                <a:lnTo>
                  <a:pt x="2292" y="2762"/>
                </a:lnTo>
                <a:lnTo>
                  <a:pt x="2297" y="2772"/>
                </a:lnTo>
                <a:lnTo>
                  <a:pt x="2300" y="2782"/>
                </a:lnTo>
                <a:lnTo>
                  <a:pt x="2305" y="2789"/>
                </a:lnTo>
                <a:lnTo>
                  <a:pt x="2310" y="2797"/>
                </a:lnTo>
                <a:lnTo>
                  <a:pt x="2317" y="2804"/>
                </a:lnTo>
                <a:lnTo>
                  <a:pt x="2322" y="2809"/>
                </a:lnTo>
                <a:lnTo>
                  <a:pt x="2330" y="2814"/>
                </a:lnTo>
                <a:lnTo>
                  <a:pt x="2337" y="2819"/>
                </a:lnTo>
                <a:lnTo>
                  <a:pt x="2347" y="2822"/>
                </a:lnTo>
                <a:lnTo>
                  <a:pt x="2357" y="2824"/>
                </a:lnTo>
                <a:lnTo>
                  <a:pt x="2370" y="2822"/>
                </a:lnTo>
                <a:lnTo>
                  <a:pt x="2380" y="2819"/>
                </a:lnTo>
                <a:lnTo>
                  <a:pt x="2387" y="2814"/>
                </a:lnTo>
                <a:lnTo>
                  <a:pt x="2392" y="2807"/>
                </a:lnTo>
                <a:lnTo>
                  <a:pt x="2397" y="2799"/>
                </a:lnTo>
                <a:lnTo>
                  <a:pt x="2400" y="2789"/>
                </a:lnTo>
                <a:lnTo>
                  <a:pt x="2402" y="2777"/>
                </a:lnTo>
                <a:lnTo>
                  <a:pt x="2405" y="2764"/>
                </a:lnTo>
                <a:lnTo>
                  <a:pt x="2407" y="2752"/>
                </a:lnTo>
                <a:lnTo>
                  <a:pt x="2407" y="2739"/>
                </a:lnTo>
                <a:lnTo>
                  <a:pt x="2407" y="2724"/>
                </a:lnTo>
                <a:lnTo>
                  <a:pt x="2410" y="2709"/>
                </a:lnTo>
                <a:lnTo>
                  <a:pt x="2412" y="2697"/>
                </a:lnTo>
                <a:lnTo>
                  <a:pt x="2412" y="2682"/>
                </a:lnTo>
                <a:lnTo>
                  <a:pt x="2417" y="2669"/>
                </a:lnTo>
                <a:lnTo>
                  <a:pt x="2420" y="2659"/>
                </a:lnTo>
                <a:lnTo>
                  <a:pt x="2425" y="2647"/>
                </a:lnTo>
                <a:lnTo>
                  <a:pt x="2430" y="2637"/>
                </a:lnTo>
                <a:lnTo>
                  <a:pt x="2432" y="2627"/>
                </a:lnTo>
                <a:lnTo>
                  <a:pt x="2437" y="2616"/>
                </a:lnTo>
                <a:lnTo>
                  <a:pt x="2442" y="2606"/>
                </a:lnTo>
                <a:lnTo>
                  <a:pt x="2445" y="2599"/>
                </a:lnTo>
                <a:lnTo>
                  <a:pt x="2450" y="2589"/>
                </a:lnTo>
                <a:lnTo>
                  <a:pt x="2455" y="2581"/>
                </a:lnTo>
                <a:lnTo>
                  <a:pt x="2457" y="2571"/>
                </a:lnTo>
                <a:lnTo>
                  <a:pt x="2462" y="2564"/>
                </a:lnTo>
                <a:lnTo>
                  <a:pt x="2467" y="2556"/>
                </a:lnTo>
                <a:lnTo>
                  <a:pt x="2470" y="2549"/>
                </a:lnTo>
                <a:lnTo>
                  <a:pt x="2475" y="2539"/>
                </a:lnTo>
                <a:lnTo>
                  <a:pt x="2480" y="2531"/>
                </a:lnTo>
                <a:lnTo>
                  <a:pt x="2485" y="2521"/>
                </a:lnTo>
                <a:lnTo>
                  <a:pt x="2490" y="2514"/>
                </a:lnTo>
                <a:close/>
                <a:moveTo>
                  <a:pt x="1591" y="1507"/>
                </a:moveTo>
                <a:lnTo>
                  <a:pt x="1619" y="1505"/>
                </a:lnTo>
                <a:lnTo>
                  <a:pt x="1649" y="1502"/>
                </a:lnTo>
                <a:lnTo>
                  <a:pt x="1679" y="1502"/>
                </a:lnTo>
                <a:lnTo>
                  <a:pt x="1707" y="1505"/>
                </a:lnTo>
                <a:lnTo>
                  <a:pt x="1739" y="1507"/>
                </a:lnTo>
                <a:lnTo>
                  <a:pt x="1769" y="1510"/>
                </a:lnTo>
                <a:lnTo>
                  <a:pt x="1802" y="1515"/>
                </a:lnTo>
                <a:lnTo>
                  <a:pt x="1834" y="1520"/>
                </a:lnTo>
                <a:lnTo>
                  <a:pt x="1867" y="1527"/>
                </a:lnTo>
                <a:lnTo>
                  <a:pt x="1902" y="1535"/>
                </a:lnTo>
                <a:lnTo>
                  <a:pt x="1934" y="1545"/>
                </a:lnTo>
                <a:lnTo>
                  <a:pt x="1969" y="1555"/>
                </a:lnTo>
                <a:lnTo>
                  <a:pt x="2004" y="1567"/>
                </a:lnTo>
                <a:lnTo>
                  <a:pt x="2039" y="1577"/>
                </a:lnTo>
                <a:lnTo>
                  <a:pt x="2074" y="1592"/>
                </a:lnTo>
                <a:lnTo>
                  <a:pt x="2109" y="1607"/>
                </a:lnTo>
                <a:lnTo>
                  <a:pt x="2109" y="1595"/>
                </a:lnTo>
                <a:lnTo>
                  <a:pt x="2107" y="1585"/>
                </a:lnTo>
                <a:lnTo>
                  <a:pt x="2104" y="1575"/>
                </a:lnTo>
                <a:lnTo>
                  <a:pt x="2104" y="1562"/>
                </a:lnTo>
                <a:lnTo>
                  <a:pt x="2102" y="1552"/>
                </a:lnTo>
                <a:lnTo>
                  <a:pt x="2099" y="1542"/>
                </a:lnTo>
                <a:lnTo>
                  <a:pt x="2099" y="1532"/>
                </a:lnTo>
                <a:lnTo>
                  <a:pt x="2097" y="1520"/>
                </a:lnTo>
                <a:lnTo>
                  <a:pt x="2097" y="1510"/>
                </a:lnTo>
                <a:lnTo>
                  <a:pt x="2094" y="1500"/>
                </a:lnTo>
                <a:lnTo>
                  <a:pt x="2092" y="1487"/>
                </a:lnTo>
                <a:lnTo>
                  <a:pt x="2092" y="1477"/>
                </a:lnTo>
                <a:lnTo>
                  <a:pt x="2089" y="1467"/>
                </a:lnTo>
                <a:lnTo>
                  <a:pt x="2089" y="1455"/>
                </a:lnTo>
                <a:lnTo>
                  <a:pt x="2087" y="1445"/>
                </a:lnTo>
                <a:lnTo>
                  <a:pt x="2084" y="1432"/>
                </a:lnTo>
                <a:lnTo>
                  <a:pt x="2057" y="1422"/>
                </a:lnTo>
                <a:lnTo>
                  <a:pt x="2029" y="1410"/>
                </a:lnTo>
                <a:lnTo>
                  <a:pt x="1999" y="1400"/>
                </a:lnTo>
                <a:lnTo>
                  <a:pt x="1972" y="1390"/>
                </a:lnTo>
                <a:lnTo>
                  <a:pt x="1942" y="1382"/>
                </a:lnTo>
                <a:lnTo>
                  <a:pt x="1912" y="1372"/>
                </a:lnTo>
                <a:lnTo>
                  <a:pt x="1882" y="1365"/>
                </a:lnTo>
                <a:lnTo>
                  <a:pt x="1852" y="1360"/>
                </a:lnTo>
                <a:lnTo>
                  <a:pt x="1822" y="1352"/>
                </a:lnTo>
                <a:lnTo>
                  <a:pt x="1792" y="1347"/>
                </a:lnTo>
                <a:lnTo>
                  <a:pt x="1762" y="1345"/>
                </a:lnTo>
                <a:lnTo>
                  <a:pt x="1732" y="1342"/>
                </a:lnTo>
                <a:lnTo>
                  <a:pt x="1699" y="1340"/>
                </a:lnTo>
                <a:lnTo>
                  <a:pt x="1669" y="1340"/>
                </a:lnTo>
                <a:lnTo>
                  <a:pt x="1637" y="1340"/>
                </a:lnTo>
                <a:lnTo>
                  <a:pt x="1604" y="1342"/>
                </a:lnTo>
                <a:lnTo>
                  <a:pt x="1521" y="1347"/>
                </a:lnTo>
                <a:lnTo>
                  <a:pt x="1436" y="1357"/>
                </a:lnTo>
                <a:lnTo>
                  <a:pt x="1351" y="1367"/>
                </a:lnTo>
                <a:lnTo>
                  <a:pt x="1266" y="1385"/>
                </a:lnTo>
                <a:lnTo>
                  <a:pt x="1184" y="1402"/>
                </a:lnTo>
                <a:lnTo>
                  <a:pt x="1106" y="1427"/>
                </a:lnTo>
                <a:lnTo>
                  <a:pt x="1028" y="1455"/>
                </a:lnTo>
                <a:lnTo>
                  <a:pt x="958" y="1487"/>
                </a:lnTo>
                <a:lnTo>
                  <a:pt x="891" y="1525"/>
                </a:lnTo>
                <a:lnTo>
                  <a:pt x="831" y="1567"/>
                </a:lnTo>
                <a:lnTo>
                  <a:pt x="776" y="1615"/>
                </a:lnTo>
                <a:lnTo>
                  <a:pt x="731" y="1668"/>
                </a:lnTo>
                <a:lnTo>
                  <a:pt x="693" y="1728"/>
                </a:lnTo>
                <a:lnTo>
                  <a:pt x="663" y="1793"/>
                </a:lnTo>
                <a:lnTo>
                  <a:pt x="643" y="1865"/>
                </a:lnTo>
                <a:lnTo>
                  <a:pt x="636" y="1945"/>
                </a:lnTo>
                <a:lnTo>
                  <a:pt x="636" y="1950"/>
                </a:lnTo>
                <a:lnTo>
                  <a:pt x="636" y="1955"/>
                </a:lnTo>
                <a:lnTo>
                  <a:pt x="636" y="1963"/>
                </a:lnTo>
                <a:lnTo>
                  <a:pt x="638" y="1968"/>
                </a:lnTo>
                <a:lnTo>
                  <a:pt x="638" y="1973"/>
                </a:lnTo>
                <a:lnTo>
                  <a:pt x="638" y="1978"/>
                </a:lnTo>
                <a:lnTo>
                  <a:pt x="638" y="1983"/>
                </a:lnTo>
                <a:lnTo>
                  <a:pt x="641" y="1988"/>
                </a:lnTo>
                <a:lnTo>
                  <a:pt x="641" y="1996"/>
                </a:lnTo>
                <a:lnTo>
                  <a:pt x="643" y="2001"/>
                </a:lnTo>
                <a:lnTo>
                  <a:pt x="643" y="2006"/>
                </a:lnTo>
                <a:lnTo>
                  <a:pt x="646" y="2011"/>
                </a:lnTo>
                <a:lnTo>
                  <a:pt x="648" y="2016"/>
                </a:lnTo>
                <a:lnTo>
                  <a:pt x="648" y="2021"/>
                </a:lnTo>
                <a:lnTo>
                  <a:pt x="651" y="2028"/>
                </a:lnTo>
                <a:lnTo>
                  <a:pt x="653" y="2033"/>
                </a:lnTo>
                <a:lnTo>
                  <a:pt x="678" y="2016"/>
                </a:lnTo>
                <a:lnTo>
                  <a:pt x="701" y="1998"/>
                </a:lnTo>
                <a:lnTo>
                  <a:pt x="728" y="1983"/>
                </a:lnTo>
                <a:lnTo>
                  <a:pt x="753" y="1968"/>
                </a:lnTo>
                <a:lnTo>
                  <a:pt x="778" y="1953"/>
                </a:lnTo>
                <a:lnTo>
                  <a:pt x="803" y="1938"/>
                </a:lnTo>
                <a:lnTo>
                  <a:pt x="831" y="1923"/>
                </a:lnTo>
                <a:lnTo>
                  <a:pt x="856" y="1908"/>
                </a:lnTo>
                <a:lnTo>
                  <a:pt x="883" y="1895"/>
                </a:lnTo>
                <a:lnTo>
                  <a:pt x="908" y="1883"/>
                </a:lnTo>
                <a:lnTo>
                  <a:pt x="936" y="1873"/>
                </a:lnTo>
                <a:lnTo>
                  <a:pt x="961" y="1860"/>
                </a:lnTo>
                <a:lnTo>
                  <a:pt x="986" y="1850"/>
                </a:lnTo>
                <a:lnTo>
                  <a:pt x="1013" y="1843"/>
                </a:lnTo>
                <a:lnTo>
                  <a:pt x="1038" y="1833"/>
                </a:lnTo>
                <a:lnTo>
                  <a:pt x="1063" y="1825"/>
                </a:lnTo>
                <a:lnTo>
                  <a:pt x="1076" y="1790"/>
                </a:lnTo>
                <a:lnTo>
                  <a:pt x="1094" y="1755"/>
                </a:lnTo>
                <a:lnTo>
                  <a:pt x="1111" y="1725"/>
                </a:lnTo>
                <a:lnTo>
                  <a:pt x="1131" y="1700"/>
                </a:lnTo>
                <a:lnTo>
                  <a:pt x="1156" y="1675"/>
                </a:lnTo>
                <a:lnTo>
                  <a:pt x="1179" y="1653"/>
                </a:lnTo>
                <a:lnTo>
                  <a:pt x="1206" y="1632"/>
                </a:lnTo>
                <a:lnTo>
                  <a:pt x="1236" y="1615"/>
                </a:lnTo>
                <a:lnTo>
                  <a:pt x="1266" y="1600"/>
                </a:lnTo>
                <a:lnTo>
                  <a:pt x="1296" y="1585"/>
                </a:lnTo>
                <a:lnTo>
                  <a:pt x="1329" y="1572"/>
                </a:lnTo>
                <a:lnTo>
                  <a:pt x="1364" y="1562"/>
                </a:lnTo>
                <a:lnTo>
                  <a:pt x="1399" y="1550"/>
                </a:lnTo>
                <a:lnTo>
                  <a:pt x="1434" y="1540"/>
                </a:lnTo>
                <a:lnTo>
                  <a:pt x="1471" y="1532"/>
                </a:lnTo>
                <a:lnTo>
                  <a:pt x="1509" y="1525"/>
                </a:lnTo>
                <a:lnTo>
                  <a:pt x="1504" y="1517"/>
                </a:lnTo>
                <a:lnTo>
                  <a:pt x="1496" y="1510"/>
                </a:lnTo>
                <a:lnTo>
                  <a:pt x="1491" y="1505"/>
                </a:lnTo>
                <a:lnTo>
                  <a:pt x="1486" y="1497"/>
                </a:lnTo>
                <a:lnTo>
                  <a:pt x="1479" y="1492"/>
                </a:lnTo>
                <a:lnTo>
                  <a:pt x="1474" y="1487"/>
                </a:lnTo>
                <a:lnTo>
                  <a:pt x="1469" y="1485"/>
                </a:lnTo>
                <a:lnTo>
                  <a:pt x="1461" y="1480"/>
                </a:lnTo>
                <a:lnTo>
                  <a:pt x="1456" y="1475"/>
                </a:lnTo>
                <a:lnTo>
                  <a:pt x="1451" y="1472"/>
                </a:lnTo>
                <a:lnTo>
                  <a:pt x="1449" y="1467"/>
                </a:lnTo>
                <a:lnTo>
                  <a:pt x="1444" y="1465"/>
                </a:lnTo>
                <a:lnTo>
                  <a:pt x="1441" y="1460"/>
                </a:lnTo>
                <a:lnTo>
                  <a:pt x="1436" y="1457"/>
                </a:lnTo>
                <a:lnTo>
                  <a:pt x="1434" y="1455"/>
                </a:lnTo>
                <a:lnTo>
                  <a:pt x="1431" y="1452"/>
                </a:lnTo>
                <a:lnTo>
                  <a:pt x="1431" y="1447"/>
                </a:lnTo>
                <a:lnTo>
                  <a:pt x="1434" y="1442"/>
                </a:lnTo>
                <a:lnTo>
                  <a:pt x="1436" y="1437"/>
                </a:lnTo>
                <a:lnTo>
                  <a:pt x="1439" y="1430"/>
                </a:lnTo>
                <a:lnTo>
                  <a:pt x="1444" y="1422"/>
                </a:lnTo>
                <a:lnTo>
                  <a:pt x="1449" y="1417"/>
                </a:lnTo>
                <a:lnTo>
                  <a:pt x="1454" y="1410"/>
                </a:lnTo>
                <a:lnTo>
                  <a:pt x="1459" y="1402"/>
                </a:lnTo>
                <a:lnTo>
                  <a:pt x="1464" y="1397"/>
                </a:lnTo>
                <a:lnTo>
                  <a:pt x="1469" y="1390"/>
                </a:lnTo>
                <a:lnTo>
                  <a:pt x="1471" y="1385"/>
                </a:lnTo>
                <a:lnTo>
                  <a:pt x="1476" y="1380"/>
                </a:lnTo>
                <a:lnTo>
                  <a:pt x="1479" y="1375"/>
                </a:lnTo>
                <a:lnTo>
                  <a:pt x="1481" y="1372"/>
                </a:lnTo>
                <a:lnTo>
                  <a:pt x="1484" y="1372"/>
                </a:lnTo>
                <a:lnTo>
                  <a:pt x="1484" y="1370"/>
                </a:lnTo>
                <a:lnTo>
                  <a:pt x="1494" y="1377"/>
                </a:lnTo>
                <a:lnTo>
                  <a:pt x="1501" y="1382"/>
                </a:lnTo>
                <a:lnTo>
                  <a:pt x="1511" y="1390"/>
                </a:lnTo>
                <a:lnTo>
                  <a:pt x="1519" y="1397"/>
                </a:lnTo>
                <a:lnTo>
                  <a:pt x="1526" y="1405"/>
                </a:lnTo>
                <a:lnTo>
                  <a:pt x="1534" y="1412"/>
                </a:lnTo>
                <a:lnTo>
                  <a:pt x="1541" y="1420"/>
                </a:lnTo>
                <a:lnTo>
                  <a:pt x="1549" y="1427"/>
                </a:lnTo>
                <a:lnTo>
                  <a:pt x="1554" y="1437"/>
                </a:lnTo>
                <a:lnTo>
                  <a:pt x="1561" y="1445"/>
                </a:lnTo>
                <a:lnTo>
                  <a:pt x="1566" y="1455"/>
                </a:lnTo>
                <a:lnTo>
                  <a:pt x="1571" y="1465"/>
                </a:lnTo>
                <a:lnTo>
                  <a:pt x="1579" y="1475"/>
                </a:lnTo>
                <a:lnTo>
                  <a:pt x="1584" y="1485"/>
                </a:lnTo>
                <a:lnTo>
                  <a:pt x="1586" y="1495"/>
                </a:lnTo>
                <a:lnTo>
                  <a:pt x="1591" y="1507"/>
                </a:lnTo>
                <a:close/>
                <a:moveTo>
                  <a:pt x="2260" y="1760"/>
                </a:moveTo>
                <a:lnTo>
                  <a:pt x="2255" y="1758"/>
                </a:lnTo>
                <a:lnTo>
                  <a:pt x="2247" y="1755"/>
                </a:lnTo>
                <a:lnTo>
                  <a:pt x="2242" y="1753"/>
                </a:lnTo>
                <a:lnTo>
                  <a:pt x="2237" y="1750"/>
                </a:lnTo>
                <a:lnTo>
                  <a:pt x="2230" y="1748"/>
                </a:lnTo>
                <a:lnTo>
                  <a:pt x="2225" y="1745"/>
                </a:lnTo>
                <a:lnTo>
                  <a:pt x="2220" y="1740"/>
                </a:lnTo>
                <a:lnTo>
                  <a:pt x="2212" y="1738"/>
                </a:lnTo>
                <a:lnTo>
                  <a:pt x="2207" y="1735"/>
                </a:lnTo>
                <a:lnTo>
                  <a:pt x="2200" y="1733"/>
                </a:lnTo>
                <a:lnTo>
                  <a:pt x="2195" y="1730"/>
                </a:lnTo>
                <a:lnTo>
                  <a:pt x="2190" y="1725"/>
                </a:lnTo>
                <a:lnTo>
                  <a:pt x="2182" y="1723"/>
                </a:lnTo>
                <a:lnTo>
                  <a:pt x="2177" y="1720"/>
                </a:lnTo>
                <a:lnTo>
                  <a:pt x="2169" y="1718"/>
                </a:lnTo>
                <a:lnTo>
                  <a:pt x="2164" y="1715"/>
                </a:lnTo>
                <a:lnTo>
                  <a:pt x="2164" y="1718"/>
                </a:lnTo>
                <a:lnTo>
                  <a:pt x="2164" y="1720"/>
                </a:lnTo>
                <a:lnTo>
                  <a:pt x="2164" y="1723"/>
                </a:lnTo>
                <a:lnTo>
                  <a:pt x="2164" y="1725"/>
                </a:lnTo>
                <a:lnTo>
                  <a:pt x="2164" y="1730"/>
                </a:lnTo>
                <a:lnTo>
                  <a:pt x="2164" y="1733"/>
                </a:lnTo>
                <a:lnTo>
                  <a:pt x="2164" y="1735"/>
                </a:lnTo>
                <a:lnTo>
                  <a:pt x="2164" y="1738"/>
                </a:lnTo>
                <a:lnTo>
                  <a:pt x="2167" y="1740"/>
                </a:lnTo>
                <a:lnTo>
                  <a:pt x="2167" y="1745"/>
                </a:lnTo>
                <a:lnTo>
                  <a:pt x="2167" y="1748"/>
                </a:lnTo>
                <a:lnTo>
                  <a:pt x="2167" y="1750"/>
                </a:lnTo>
                <a:lnTo>
                  <a:pt x="2167" y="1753"/>
                </a:lnTo>
                <a:lnTo>
                  <a:pt x="2167" y="1755"/>
                </a:lnTo>
                <a:lnTo>
                  <a:pt x="2167" y="1758"/>
                </a:lnTo>
                <a:lnTo>
                  <a:pt x="2167" y="1760"/>
                </a:lnTo>
                <a:lnTo>
                  <a:pt x="2174" y="1760"/>
                </a:lnTo>
                <a:lnTo>
                  <a:pt x="2180" y="1760"/>
                </a:lnTo>
                <a:lnTo>
                  <a:pt x="2187" y="1760"/>
                </a:lnTo>
                <a:lnTo>
                  <a:pt x="2192" y="1763"/>
                </a:lnTo>
                <a:lnTo>
                  <a:pt x="2197" y="1763"/>
                </a:lnTo>
                <a:lnTo>
                  <a:pt x="2205" y="1763"/>
                </a:lnTo>
                <a:lnTo>
                  <a:pt x="2210" y="1763"/>
                </a:lnTo>
                <a:lnTo>
                  <a:pt x="2215" y="1763"/>
                </a:lnTo>
                <a:lnTo>
                  <a:pt x="2220" y="1763"/>
                </a:lnTo>
                <a:lnTo>
                  <a:pt x="2227" y="1763"/>
                </a:lnTo>
                <a:lnTo>
                  <a:pt x="2232" y="1763"/>
                </a:lnTo>
                <a:lnTo>
                  <a:pt x="2237" y="1763"/>
                </a:lnTo>
                <a:lnTo>
                  <a:pt x="2242" y="1760"/>
                </a:lnTo>
                <a:lnTo>
                  <a:pt x="2247" y="1760"/>
                </a:lnTo>
                <a:lnTo>
                  <a:pt x="2255" y="1760"/>
                </a:lnTo>
                <a:lnTo>
                  <a:pt x="2260" y="1760"/>
                </a:lnTo>
                <a:close/>
                <a:moveTo>
                  <a:pt x="1531" y="1557"/>
                </a:moveTo>
                <a:lnTo>
                  <a:pt x="1499" y="1562"/>
                </a:lnTo>
                <a:lnTo>
                  <a:pt x="1469" y="1570"/>
                </a:lnTo>
                <a:lnTo>
                  <a:pt x="1439" y="1577"/>
                </a:lnTo>
                <a:lnTo>
                  <a:pt x="1409" y="1585"/>
                </a:lnTo>
                <a:lnTo>
                  <a:pt x="1381" y="1595"/>
                </a:lnTo>
                <a:lnTo>
                  <a:pt x="1354" y="1605"/>
                </a:lnTo>
                <a:lnTo>
                  <a:pt x="1326" y="1617"/>
                </a:lnTo>
                <a:lnTo>
                  <a:pt x="1301" y="1630"/>
                </a:lnTo>
                <a:lnTo>
                  <a:pt x="1279" y="1645"/>
                </a:lnTo>
                <a:lnTo>
                  <a:pt x="1256" y="1663"/>
                </a:lnTo>
                <a:lnTo>
                  <a:pt x="1236" y="1680"/>
                </a:lnTo>
                <a:lnTo>
                  <a:pt x="1216" y="1700"/>
                </a:lnTo>
                <a:lnTo>
                  <a:pt x="1201" y="1723"/>
                </a:lnTo>
                <a:lnTo>
                  <a:pt x="1186" y="1748"/>
                </a:lnTo>
                <a:lnTo>
                  <a:pt x="1176" y="1775"/>
                </a:lnTo>
                <a:lnTo>
                  <a:pt x="1166" y="1805"/>
                </a:lnTo>
                <a:lnTo>
                  <a:pt x="1171" y="1805"/>
                </a:lnTo>
                <a:lnTo>
                  <a:pt x="1179" y="1803"/>
                </a:lnTo>
                <a:lnTo>
                  <a:pt x="1184" y="1803"/>
                </a:lnTo>
                <a:lnTo>
                  <a:pt x="1191" y="1803"/>
                </a:lnTo>
                <a:lnTo>
                  <a:pt x="1196" y="1803"/>
                </a:lnTo>
                <a:lnTo>
                  <a:pt x="1201" y="1803"/>
                </a:lnTo>
                <a:lnTo>
                  <a:pt x="1209" y="1803"/>
                </a:lnTo>
                <a:lnTo>
                  <a:pt x="1214" y="1803"/>
                </a:lnTo>
                <a:lnTo>
                  <a:pt x="1219" y="1805"/>
                </a:lnTo>
                <a:lnTo>
                  <a:pt x="1224" y="1805"/>
                </a:lnTo>
                <a:lnTo>
                  <a:pt x="1231" y="1805"/>
                </a:lnTo>
                <a:lnTo>
                  <a:pt x="1236" y="1805"/>
                </a:lnTo>
                <a:lnTo>
                  <a:pt x="1241" y="1808"/>
                </a:lnTo>
                <a:lnTo>
                  <a:pt x="1246" y="1808"/>
                </a:lnTo>
                <a:lnTo>
                  <a:pt x="1251" y="1808"/>
                </a:lnTo>
                <a:lnTo>
                  <a:pt x="1259" y="1810"/>
                </a:lnTo>
                <a:lnTo>
                  <a:pt x="1274" y="1813"/>
                </a:lnTo>
                <a:lnTo>
                  <a:pt x="1291" y="1818"/>
                </a:lnTo>
                <a:lnTo>
                  <a:pt x="1306" y="1820"/>
                </a:lnTo>
                <a:lnTo>
                  <a:pt x="1321" y="1825"/>
                </a:lnTo>
                <a:lnTo>
                  <a:pt x="1336" y="1830"/>
                </a:lnTo>
                <a:lnTo>
                  <a:pt x="1349" y="1833"/>
                </a:lnTo>
                <a:lnTo>
                  <a:pt x="1361" y="1840"/>
                </a:lnTo>
                <a:lnTo>
                  <a:pt x="1374" y="1845"/>
                </a:lnTo>
                <a:lnTo>
                  <a:pt x="1386" y="1853"/>
                </a:lnTo>
                <a:lnTo>
                  <a:pt x="1399" y="1863"/>
                </a:lnTo>
                <a:lnTo>
                  <a:pt x="1409" y="1873"/>
                </a:lnTo>
                <a:lnTo>
                  <a:pt x="1421" y="1883"/>
                </a:lnTo>
                <a:lnTo>
                  <a:pt x="1431" y="1895"/>
                </a:lnTo>
                <a:lnTo>
                  <a:pt x="1444" y="1910"/>
                </a:lnTo>
                <a:lnTo>
                  <a:pt x="1456" y="1928"/>
                </a:lnTo>
                <a:lnTo>
                  <a:pt x="1469" y="1945"/>
                </a:lnTo>
                <a:lnTo>
                  <a:pt x="1469" y="1935"/>
                </a:lnTo>
                <a:lnTo>
                  <a:pt x="1471" y="1923"/>
                </a:lnTo>
                <a:lnTo>
                  <a:pt x="1471" y="1910"/>
                </a:lnTo>
                <a:lnTo>
                  <a:pt x="1476" y="1898"/>
                </a:lnTo>
                <a:lnTo>
                  <a:pt x="1481" y="1883"/>
                </a:lnTo>
                <a:lnTo>
                  <a:pt x="1486" y="1868"/>
                </a:lnTo>
                <a:lnTo>
                  <a:pt x="1491" y="1855"/>
                </a:lnTo>
                <a:lnTo>
                  <a:pt x="1499" y="1840"/>
                </a:lnTo>
                <a:lnTo>
                  <a:pt x="1506" y="1828"/>
                </a:lnTo>
                <a:lnTo>
                  <a:pt x="1516" y="1815"/>
                </a:lnTo>
                <a:lnTo>
                  <a:pt x="1526" y="1805"/>
                </a:lnTo>
                <a:lnTo>
                  <a:pt x="1536" y="1795"/>
                </a:lnTo>
                <a:lnTo>
                  <a:pt x="1549" y="1785"/>
                </a:lnTo>
                <a:lnTo>
                  <a:pt x="1561" y="1780"/>
                </a:lnTo>
                <a:lnTo>
                  <a:pt x="1574" y="1775"/>
                </a:lnTo>
                <a:lnTo>
                  <a:pt x="1589" y="1773"/>
                </a:lnTo>
                <a:lnTo>
                  <a:pt x="1596" y="1773"/>
                </a:lnTo>
                <a:lnTo>
                  <a:pt x="1604" y="1773"/>
                </a:lnTo>
                <a:lnTo>
                  <a:pt x="1611" y="1778"/>
                </a:lnTo>
                <a:lnTo>
                  <a:pt x="1619" y="1780"/>
                </a:lnTo>
                <a:lnTo>
                  <a:pt x="1624" y="1788"/>
                </a:lnTo>
                <a:lnTo>
                  <a:pt x="1629" y="1793"/>
                </a:lnTo>
                <a:lnTo>
                  <a:pt x="1634" y="1800"/>
                </a:lnTo>
                <a:lnTo>
                  <a:pt x="1639" y="1808"/>
                </a:lnTo>
                <a:lnTo>
                  <a:pt x="1644" y="1815"/>
                </a:lnTo>
                <a:lnTo>
                  <a:pt x="1649" y="1823"/>
                </a:lnTo>
                <a:lnTo>
                  <a:pt x="1654" y="1830"/>
                </a:lnTo>
                <a:lnTo>
                  <a:pt x="1659" y="1838"/>
                </a:lnTo>
                <a:lnTo>
                  <a:pt x="1667" y="1845"/>
                </a:lnTo>
                <a:lnTo>
                  <a:pt x="1672" y="1850"/>
                </a:lnTo>
                <a:lnTo>
                  <a:pt x="1679" y="1855"/>
                </a:lnTo>
                <a:lnTo>
                  <a:pt x="1689" y="1858"/>
                </a:lnTo>
                <a:lnTo>
                  <a:pt x="1704" y="1865"/>
                </a:lnTo>
                <a:lnTo>
                  <a:pt x="1722" y="1868"/>
                </a:lnTo>
                <a:lnTo>
                  <a:pt x="1737" y="1870"/>
                </a:lnTo>
                <a:lnTo>
                  <a:pt x="1752" y="1873"/>
                </a:lnTo>
                <a:lnTo>
                  <a:pt x="1769" y="1873"/>
                </a:lnTo>
                <a:lnTo>
                  <a:pt x="1784" y="1873"/>
                </a:lnTo>
                <a:lnTo>
                  <a:pt x="1799" y="1870"/>
                </a:lnTo>
                <a:lnTo>
                  <a:pt x="1814" y="1865"/>
                </a:lnTo>
                <a:lnTo>
                  <a:pt x="1829" y="1863"/>
                </a:lnTo>
                <a:lnTo>
                  <a:pt x="1842" y="1855"/>
                </a:lnTo>
                <a:lnTo>
                  <a:pt x="1857" y="1848"/>
                </a:lnTo>
                <a:lnTo>
                  <a:pt x="1869" y="1840"/>
                </a:lnTo>
                <a:lnTo>
                  <a:pt x="1882" y="1830"/>
                </a:lnTo>
                <a:lnTo>
                  <a:pt x="1894" y="1820"/>
                </a:lnTo>
                <a:lnTo>
                  <a:pt x="1904" y="1810"/>
                </a:lnTo>
                <a:lnTo>
                  <a:pt x="1914" y="1798"/>
                </a:lnTo>
                <a:lnTo>
                  <a:pt x="1894" y="1793"/>
                </a:lnTo>
                <a:lnTo>
                  <a:pt x="1874" y="1788"/>
                </a:lnTo>
                <a:lnTo>
                  <a:pt x="1857" y="1783"/>
                </a:lnTo>
                <a:lnTo>
                  <a:pt x="1842" y="1778"/>
                </a:lnTo>
                <a:lnTo>
                  <a:pt x="1829" y="1775"/>
                </a:lnTo>
                <a:lnTo>
                  <a:pt x="1817" y="1770"/>
                </a:lnTo>
                <a:lnTo>
                  <a:pt x="1804" y="1765"/>
                </a:lnTo>
                <a:lnTo>
                  <a:pt x="1792" y="1763"/>
                </a:lnTo>
                <a:lnTo>
                  <a:pt x="1779" y="1760"/>
                </a:lnTo>
                <a:lnTo>
                  <a:pt x="1767" y="1758"/>
                </a:lnTo>
                <a:lnTo>
                  <a:pt x="1754" y="1758"/>
                </a:lnTo>
                <a:lnTo>
                  <a:pt x="1737" y="1758"/>
                </a:lnTo>
                <a:lnTo>
                  <a:pt x="1719" y="1758"/>
                </a:lnTo>
                <a:lnTo>
                  <a:pt x="1699" y="1760"/>
                </a:lnTo>
                <a:lnTo>
                  <a:pt x="1677" y="1765"/>
                </a:lnTo>
                <a:lnTo>
                  <a:pt x="1652" y="1773"/>
                </a:lnTo>
                <a:lnTo>
                  <a:pt x="1642" y="1735"/>
                </a:lnTo>
                <a:lnTo>
                  <a:pt x="1647" y="1728"/>
                </a:lnTo>
                <a:lnTo>
                  <a:pt x="1652" y="1720"/>
                </a:lnTo>
                <a:lnTo>
                  <a:pt x="1657" y="1715"/>
                </a:lnTo>
                <a:lnTo>
                  <a:pt x="1664" y="1708"/>
                </a:lnTo>
                <a:lnTo>
                  <a:pt x="1672" y="1700"/>
                </a:lnTo>
                <a:lnTo>
                  <a:pt x="1679" y="1695"/>
                </a:lnTo>
                <a:lnTo>
                  <a:pt x="1687" y="1688"/>
                </a:lnTo>
                <a:lnTo>
                  <a:pt x="1697" y="1680"/>
                </a:lnTo>
                <a:lnTo>
                  <a:pt x="1707" y="1675"/>
                </a:lnTo>
                <a:lnTo>
                  <a:pt x="1717" y="1670"/>
                </a:lnTo>
                <a:lnTo>
                  <a:pt x="1727" y="1665"/>
                </a:lnTo>
                <a:lnTo>
                  <a:pt x="1737" y="1663"/>
                </a:lnTo>
                <a:lnTo>
                  <a:pt x="1749" y="1660"/>
                </a:lnTo>
                <a:lnTo>
                  <a:pt x="1759" y="1658"/>
                </a:lnTo>
                <a:lnTo>
                  <a:pt x="1772" y="1655"/>
                </a:lnTo>
                <a:lnTo>
                  <a:pt x="1784" y="1655"/>
                </a:lnTo>
                <a:lnTo>
                  <a:pt x="1809" y="1658"/>
                </a:lnTo>
                <a:lnTo>
                  <a:pt x="1832" y="1663"/>
                </a:lnTo>
                <a:lnTo>
                  <a:pt x="1854" y="1668"/>
                </a:lnTo>
                <a:lnTo>
                  <a:pt x="1877" y="1673"/>
                </a:lnTo>
                <a:lnTo>
                  <a:pt x="1897" y="1680"/>
                </a:lnTo>
                <a:lnTo>
                  <a:pt x="1917" y="1690"/>
                </a:lnTo>
                <a:lnTo>
                  <a:pt x="1937" y="1698"/>
                </a:lnTo>
                <a:lnTo>
                  <a:pt x="1957" y="1705"/>
                </a:lnTo>
                <a:lnTo>
                  <a:pt x="1974" y="1715"/>
                </a:lnTo>
                <a:lnTo>
                  <a:pt x="1994" y="1723"/>
                </a:lnTo>
                <a:lnTo>
                  <a:pt x="2014" y="1733"/>
                </a:lnTo>
                <a:lnTo>
                  <a:pt x="2034" y="1740"/>
                </a:lnTo>
                <a:lnTo>
                  <a:pt x="2057" y="1745"/>
                </a:lnTo>
                <a:lnTo>
                  <a:pt x="2079" y="1753"/>
                </a:lnTo>
                <a:lnTo>
                  <a:pt x="2102" y="1755"/>
                </a:lnTo>
                <a:lnTo>
                  <a:pt x="2127" y="1760"/>
                </a:lnTo>
                <a:lnTo>
                  <a:pt x="2127" y="1755"/>
                </a:lnTo>
                <a:lnTo>
                  <a:pt x="2127" y="1750"/>
                </a:lnTo>
                <a:lnTo>
                  <a:pt x="2127" y="1745"/>
                </a:lnTo>
                <a:lnTo>
                  <a:pt x="2124" y="1743"/>
                </a:lnTo>
                <a:lnTo>
                  <a:pt x="2124" y="1738"/>
                </a:lnTo>
                <a:lnTo>
                  <a:pt x="2124" y="1733"/>
                </a:lnTo>
                <a:lnTo>
                  <a:pt x="2124" y="1728"/>
                </a:lnTo>
                <a:lnTo>
                  <a:pt x="2124" y="1725"/>
                </a:lnTo>
                <a:lnTo>
                  <a:pt x="2124" y="1720"/>
                </a:lnTo>
                <a:lnTo>
                  <a:pt x="2124" y="1718"/>
                </a:lnTo>
                <a:lnTo>
                  <a:pt x="2124" y="1713"/>
                </a:lnTo>
                <a:lnTo>
                  <a:pt x="2122" y="1708"/>
                </a:lnTo>
                <a:lnTo>
                  <a:pt x="2122" y="1705"/>
                </a:lnTo>
                <a:lnTo>
                  <a:pt x="2122" y="1700"/>
                </a:lnTo>
                <a:lnTo>
                  <a:pt x="2122" y="1698"/>
                </a:lnTo>
                <a:lnTo>
                  <a:pt x="2122" y="1693"/>
                </a:lnTo>
                <a:lnTo>
                  <a:pt x="2089" y="1680"/>
                </a:lnTo>
                <a:lnTo>
                  <a:pt x="2054" y="1665"/>
                </a:lnTo>
                <a:lnTo>
                  <a:pt x="2019" y="1653"/>
                </a:lnTo>
                <a:lnTo>
                  <a:pt x="1984" y="1638"/>
                </a:lnTo>
                <a:lnTo>
                  <a:pt x="1949" y="1625"/>
                </a:lnTo>
                <a:lnTo>
                  <a:pt x="1914" y="1612"/>
                </a:lnTo>
                <a:lnTo>
                  <a:pt x="1882" y="1600"/>
                </a:lnTo>
                <a:lnTo>
                  <a:pt x="1847" y="1590"/>
                </a:lnTo>
                <a:lnTo>
                  <a:pt x="1814" y="1580"/>
                </a:lnTo>
                <a:lnTo>
                  <a:pt x="1779" y="1570"/>
                </a:lnTo>
                <a:lnTo>
                  <a:pt x="1747" y="1562"/>
                </a:lnTo>
                <a:lnTo>
                  <a:pt x="1717" y="1555"/>
                </a:lnTo>
                <a:lnTo>
                  <a:pt x="1687" y="1550"/>
                </a:lnTo>
                <a:lnTo>
                  <a:pt x="1659" y="1547"/>
                </a:lnTo>
                <a:lnTo>
                  <a:pt x="1631" y="1545"/>
                </a:lnTo>
                <a:lnTo>
                  <a:pt x="1604" y="1545"/>
                </a:lnTo>
                <a:lnTo>
                  <a:pt x="1606" y="1557"/>
                </a:lnTo>
                <a:lnTo>
                  <a:pt x="1609" y="1570"/>
                </a:lnTo>
                <a:lnTo>
                  <a:pt x="1611" y="1580"/>
                </a:lnTo>
                <a:lnTo>
                  <a:pt x="1611" y="1592"/>
                </a:lnTo>
                <a:lnTo>
                  <a:pt x="1614" y="1605"/>
                </a:lnTo>
                <a:lnTo>
                  <a:pt x="1614" y="1617"/>
                </a:lnTo>
                <a:lnTo>
                  <a:pt x="1614" y="1627"/>
                </a:lnTo>
                <a:lnTo>
                  <a:pt x="1611" y="1640"/>
                </a:lnTo>
                <a:lnTo>
                  <a:pt x="1611" y="1650"/>
                </a:lnTo>
                <a:lnTo>
                  <a:pt x="1609" y="1660"/>
                </a:lnTo>
                <a:lnTo>
                  <a:pt x="1609" y="1670"/>
                </a:lnTo>
                <a:lnTo>
                  <a:pt x="1606" y="1680"/>
                </a:lnTo>
                <a:lnTo>
                  <a:pt x="1606" y="1690"/>
                </a:lnTo>
                <a:lnTo>
                  <a:pt x="1604" y="1700"/>
                </a:lnTo>
                <a:lnTo>
                  <a:pt x="1601" y="1710"/>
                </a:lnTo>
                <a:lnTo>
                  <a:pt x="1601" y="1718"/>
                </a:lnTo>
                <a:lnTo>
                  <a:pt x="1599" y="1718"/>
                </a:lnTo>
                <a:lnTo>
                  <a:pt x="1599" y="1720"/>
                </a:lnTo>
                <a:lnTo>
                  <a:pt x="1596" y="1723"/>
                </a:lnTo>
                <a:lnTo>
                  <a:pt x="1596" y="1725"/>
                </a:lnTo>
                <a:lnTo>
                  <a:pt x="1594" y="1728"/>
                </a:lnTo>
                <a:lnTo>
                  <a:pt x="1591" y="1730"/>
                </a:lnTo>
                <a:lnTo>
                  <a:pt x="1591" y="1733"/>
                </a:lnTo>
                <a:lnTo>
                  <a:pt x="1589" y="1735"/>
                </a:lnTo>
                <a:lnTo>
                  <a:pt x="1586" y="1738"/>
                </a:lnTo>
                <a:lnTo>
                  <a:pt x="1584" y="1740"/>
                </a:lnTo>
                <a:lnTo>
                  <a:pt x="1581" y="1740"/>
                </a:lnTo>
                <a:lnTo>
                  <a:pt x="1579" y="1743"/>
                </a:lnTo>
                <a:lnTo>
                  <a:pt x="1574" y="1745"/>
                </a:lnTo>
                <a:lnTo>
                  <a:pt x="1571" y="1748"/>
                </a:lnTo>
                <a:lnTo>
                  <a:pt x="1574" y="1730"/>
                </a:lnTo>
                <a:lnTo>
                  <a:pt x="1574" y="1715"/>
                </a:lnTo>
                <a:lnTo>
                  <a:pt x="1574" y="1700"/>
                </a:lnTo>
                <a:lnTo>
                  <a:pt x="1574" y="1688"/>
                </a:lnTo>
                <a:lnTo>
                  <a:pt x="1571" y="1673"/>
                </a:lnTo>
                <a:lnTo>
                  <a:pt x="1569" y="1660"/>
                </a:lnTo>
                <a:lnTo>
                  <a:pt x="1569" y="1648"/>
                </a:lnTo>
                <a:lnTo>
                  <a:pt x="1564" y="1635"/>
                </a:lnTo>
                <a:lnTo>
                  <a:pt x="1561" y="1622"/>
                </a:lnTo>
                <a:lnTo>
                  <a:pt x="1559" y="1612"/>
                </a:lnTo>
                <a:lnTo>
                  <a:pt x="1554" y="1602"/>
                </a:lnTo>
                <a:lnTo>
                  <a:pt x="1549" y="1592"/>
                </a:lnTo>
                <a:lnTo>
                  <a:pt x="1546" y="1582"/>
                </a:lnTo>
                <a:lnTo>
                  <a:pt x="1541" y="1572"/>
                </a:lnTo>
                <a:lnTo>
                  <a:pt x="1536" y="1565"/>
                </a:lnTo>
                <a:lnTo>
                  <a:pt x="1531" y="1557"/>
                </a:lnTo>
                <a:close/>
                <a:moveTo>
                  <a:pt x="2778" y="2156"/>
                </a:moveTo>
                <a:lnTo>
                  <a:pt x="2770" y="2148"/>
                </a:lnTo>
                <a:lnTo>
                  <a:pt x="2763" y="2141"/>
                </a:lnTo>
                <a:lnTo>
                  <a:pt x="2755" y="2133"/>
                </a:lnTo>
                <a:lnTo>
                  <a:pt x="2748" y="2126"/>
                </a:lnTo>
                <a:lnTo>
                  <a:pt x="2740" y="2118"/>
                </a:lnTo>
                <a:lnTo>
                  <a:pt x="2733" y="2111"/>
                </a:lnTo>
                <a:lnTo>
                  <a:pt x="2725" y="2103"/>
                </a:lnTo>
                <a:lnTo>
                  <a:pt x="2717" y="2098"/>
                </a:lnTo>
                <a:lnTo>
                  <a:pt x="2710" y="2091"/>
                </a:lnTo>
                <a:lnTo>
                  <a:pt x="2705" y="2083"/>
                </a:lnTo>
                <a:lnTo>
                  <a:pt x="2697" y="2076"/>
                </a:lnTo>
                <a:lnTo>
                  <a:pt x="2690" y="2068"/>
                </a:lnTo>
                <a:lnTo>
                  <a:pt x="2682" y="2061"/>
                </a:lnTo>
                <a:lnTo>
                  <a:pt x="2675" y="2056"/>
                </a:lnTo>
                <a:lnTo>
                  <a:pt x="2667" y="2048"/>
                </a:lnTo>
                <a:lnTo>
                  <a:pt x="2660" y="2041"/>
                </a:lnTo>
                <a:lnTo>
                  <a:pt x="2660" y="2046"/>
                </a:lnTo>
                <a:lnTo>
                  <a:pt x="2662" y="2051"/>
                </a:lnTo>
                <a:lnTo>
                  <a:pt x="2662" y="2056"/>
                </a:lnTo>
                <a:lnTo>
                  <a:pt x="2662" y="2061"/>
                </a:lnTo>
                <a:lnTo>
                  <a:pt x="2665" y="2068"/>
                </a:lnTo>
                <a:lnTo>
                  <a:pt x="2665" y="2073"/>
                </a:lnTo>
                <a:lnTo>
                  <a:pt x="2665" y="2078"/>
                </a:lnTo>
                <a:lnTo>
                  <a:pt x="2665" y="2081"/>
                </a:lnTo>
                <a:lnTo>
                  <a:pt x="2667" y="2086"/>
                </a:lnTo>
                <a:lnTo>
                  <a:pt x="2667" y="2091"/>
                </a:lnTo>
                <a:lnTo>
                  <a:pt x="2667" y="2096"/>
                </a:lnTo>
                <a:lnTo>
                  <a:pt x="2667" y="2101"/>
                </a:lnTo>
                <a:lnTo>
                  <a:pt x="2667" y="2106"/>
                </a:lnTo>
                <a:lnTo>
                  <a:pt x="2667" y="2111"/>
                </a:lnTo>
                <a:lnTo>
                  <a:pt x="2667" y="2116"/>
                </a:lnTo>
                <a:lnTo>
                  <a:pt x="2667" y="2121"/>
                </a:lnTo>
                <a:lnTo>
                  <a:pt x="2675" y="2121"/>
                </a:lnTo>
                <a:lnTo>
                  <a:pt x="2680" y="2123"/>
                </a:lnTo>
                <a:lnTo>
                  <a:pt x="2687" y="2126"/>
                </a:lnTo>
                <a:lnTo>
                  <a:pt x="2695" y="2128"/>
                </a:lnTo>
                <a:lnTo>
                  <a:pt x="2700" y="2131"/>
                </a:lnTo>
                <a:lnTo>
                  <a:pt x="2707" y="2133"/>
                </a:lnTo>
                <a:lnTo>
                  <a:pt x="2715" y="2133"/>
                </a:lnTo>
                <a:lnTo>
                  <a:pt x="2720" y="2136"/>
                </a:lnTo>
                <a:lnTo>
                  <a:pt x="2728" y="2138"/>
                </a:lnTo>
                <a:lnTo>
                  <a:pt x="2735" y="2141"/>
                </a:lnTo>
                <a:lnTo>
                  <a:pt x="2743" y="2143"/>
                </a:lnTo>
                <a:lnTo>
                  <a:pt x="2748" y="2146"/>
                </a:lnTo>
                <a:lnTo>
                  <a:pt x="2755" y="2148"/>
                </a:lnTo>
                <a:lnTo>
                  <a:pt x="2763" y="2151"/>
                </a:lnTo>
                <a:lnTo>
                  <a:pt x="2770" y="2153"/>
                </a:lnTo>
                <a:lnTo>
                  <a:pt x="2778" y="2156"/>
                </a:lnTo>
                <a:close/>
                <a:moveTo>
                  <a:pt x="1977" y="1868"/>
                </a:moveTo>
                <a:lnTo>
                  <a:pt x="1979" y="1873"/>
                </a:lnTo>
                <a:lnTo>
                  <a:pt x="1979" y="1875"/>
                </a:lnTo>
                <a:lnTo>
                  <a:pt x="1982" y="1880"/>
                </a:lnTo>
                <a:lnTo>
                  <a:pt x="1984" y="1885"/>
                </a:lnTo>
                <a:lnTo>
                  <a:pt x="1984" y="1888"/>
                </a:lnTo>
                <a:lnTo>
                  <a:pt x="1987" y="1893"/>
                </a:lnTo>
                <a:lnTo>
                  <a:pt x="1987" y="1898"/>
                </a:lnTo>
                <a:lnTo>
                  <a:pt x="1989" y="1900"/>
                </a:lnTo>
                <a:lnTo>
                  <a:pt x="1992" y="1905"/>
                </a:lnTo>
                <a:lnTo>
                  <a:pt x="1994" y="1908"/>
                </a:lnTo>
                <a:lnTo>
                  <a:pt x="1997" y="1910"/>
                </a:lnTo>
                <a:lnTo>
                  <a:pt x="1999" y="1915"/>
                </a:lnTo>
                <a:lnTo>
                  <a:pt x="2002" y="1918"/>
                </a:lnTo>
                <a:lnTo>
                  <a:pt x="2007" y="1920"/>
                </a:lnTo>
                <a:lnTo>
                  <a:pt x="2009" y="1923"/>
                </a:lnTo>
                <a:lnTo>
                  <a:pt x="2014" y="1925"/>
                </a:lnTo>
                <a:lnTo>
                  <a:pt x="2022" y="1928"/>
                </a:lnTo>
                <a:lnTo>
                  <a:pt x="2032" y="1930"/>
                </a:lnTo>
                <a:lnTo>
                  <a:pt x="2039" y="1930"/>
                </a:lnTo>
                <a:lnTo>
                  <a:pt x="2049" y="1930"/>
                </a:lnTo>
                <a:lnTo>
                  <a:pt x="2057" y="1930"/>
                </a:lnTo>
                <a:lnTo>
                  <a:pt x="2067" y="1928"/>
                </a:lnTo>
                <a:lnTo>
                  <a:pt x="2074" y="1925"/>
                </a:lnTo>
                <a:lnTo>
                  <a:pt x="2084" y="1923"/>
                </a:lnTo>
                <a:lnTo>
                  <a:pt x="2092" y="1920"/>
                </a:lnTo>
                <a:lnTo>
                  <a:pt x="2099" y="1915"/>
                </a:lnTo>
                <a:lnTo>
                  <a:pt x="2104" y="1910"/>
                </a:lnTo>
                <a:lnTo>
                  <a:pt x="2112" y="1908"/>
                </a:lnTo>
                <a:lnTo>
                  <a:pt x="2117" y="1903"/>
                </a:lnTo>
                <a:lnTo>
                  <a:pt x="2119" y="1898"/>
                </a:lnTo>
                <a:lnTo>
                  <a:pt x="2122" y="1893"/>
                </a:lnTo>
                <a:lnTo>
                  <a:pt x="2122" y="1888"/>
                </a:lnTo>
                <a:lnTo>
                  <a:pt x="2122" y="1885"/>
                </a:lnTo>
                <a:lnTo>
                  <a:pt x="2122" y="1883"/>
                </a:lnTo>
                <a:lnTo>
                  <a:pt x="2122" y="1880"/>
                </a:lnTo>
                <a:lnTo>
                  <a:pt x="2122" y="1878"/>
                </a:lnTo>
                <a:lnTo>
                  <a:pt x="2122" y="1875"/>
                </a:lnTo>
                <a:lnTo>
                  <a:pt x="2122" y="1873"/>
                </a:lnTo>
                <a:lnTo>
                  <a:pt x="2122" y="1870"/>
                </a:lnTo>
                <a:lnTo>
                  <a:pt x="2122" y="1868"/>
                </a:lnTo>
                <a:lnTo>
                  <a:pt x="2122" y="1865"/>
                </a:lnTo>
                <a:lnTo>
                  <a:pt x="2122" y="1863"/>
                </a:lnTo>
                <a:lnTo>
                  <a:pt x="2122" y="1858"/>
                </a:lnTo>
                <a:lnTo>
                  <a:pt x="2122" y="1855"/>
                </a:lnTo>
                <a:lnTo>
                  <a:pt x="2122" y="1853"/>
                </a:lnTo>
                <a:lnTo>
                  <a:pt x="2122" y="1850"/>
                </a:lnTo>
                <a:lnTo>
                  <a:pt x="2122" y="1848"/>
                </a:lnTo>
                <a:lnTo>
                  <a:pt x="2122" y="1845"/>
                </a:lnTo>
                <a:lnTo>
                  <a:pt x="2119" y="1845"/>
                </a:lnTo>
                <a:lnTo>
                  <a:pt x="2117" y="1845"/>
                </a:lnTo>
                <a:lnTo>
                  <a:pt x="2112" y="1845"/>
                </a:lnTo>
                <a:lnTo>
                  <a:pt x="2109" y="1845"/>
                </a:lnTo>
                <a:lnTo>
                  <a:pt x="2107" y="1845"/>
                </a:lnTo>
                <a:lnTo>
                  <a:pt x="2104" y="1845"/>
                </a:lnTo>
                <a:lnTo>
                  <a:pt x="2099" y="1845"/>
                </a:lnTo>
                <a:lnTo>
                  <a:pt x="2097" y="1845"/>
                </a:lnTo>
                <a:lnTo>
                  <a:pt x="2094" y="1845"/>
                </a:lnTo>
                <a:lnTo>
                  <a:pt x="2089" y="1845"/>
                </a:lnTo>
                <a:lnTo>
                  <a:pt x="2087" y="1845"/>
                </a:lnTo>
                <a:lnTo>
                  <a:pt x="2084" y="1845"/>
                </a:lnTo>
                <a:lnTo>
                  <a:pt x="2079" y="1845"/>
                </a:lnTo>
                <a:lnTo>
                  <a:pt x="2077" y="1845"/>
                </a:lnTo>
                <a:lnTo>
                  <a:pt x="2072" y="1845"/>
                </a:lnTo>
                <a:lnTo>
                  <a:pt x="2069" y="1845"/>
                </a:lnTo>
                <a:lnTo>
                  <a:pt x="2062" y="1845"/>
                </a:lnTo>
                <a:lnTo>
                  <a:pt x="2057" y="1848"/>
                </a:lnTo>
                <a:lnTo>
                  <a:pt x="2049" y="1848"/>
                </a:lnTo>
                <a:lnTo>
                  <a:pt x="2044" y="1848"/>
                </a:lnTo>
                <a:lnTo>
                  <a:pt x="2039" y="1848"/>
                </a:lnTo>
                <a:lnTo>
                  <a:pt x="2032" y="1850"/>
                </a:lnTo>
                <a:lnTo>
                  <a:pt x="2027" y="1850"/>
                </a:lnTo>
                <a:lnTo>
                  <a:pt x="2022" y="1853"/>
                </a:lnTo>
                <a:lnTo>
                  <a:pt x="2017" y="1853"/>
                </a:lnTo>
                <a:lnTo>
                  <a:pt x="2009" y="1855"/>
                </a:lnTo>
                <a:lnTo>
                  <a:pt x="2004" y="1858"/>
                </a:lnTo>
                <a:lnTo>
                  <a:pt x="1999" y="1858"/>
                </a:lnTo>
                <a:lnTo>
                  <a:pt x="1994" y="1860"/>
                </a:lnTo>
                <a:lnTo>
                  <a:pt x="1989" y="1863"/>
                </a:lnTo>
                <a:lnTo>
                  <a:pt x="1982" y="1865"/>
                </a:lnTo>
                <a:lnTo>
                  <a:pt x="1977" y="1868"/>
                </a:lnTo>
                <a:close/>
                <a:moveTo>
                  <a:pt x="1804" y="2096"/>
                </a:moveTo>
                <a:lnTo>
                  <a:pt x="1754" y="2151"/>
                </a:lnTo>
                <a:lnTo>
                  <a:pt x="1692" y="2088"/>
                </a:lnTo>
                <a:lnTo>
                  <a:pt x="1754" y="2016"/>
                </a:lnTo>
                <a:lnTo>
                  <a:pt x="1804" y="2058"/>
                </a:lnTo>
                <a:lnTo>
                  <a:pt x="1849" y="2001"/>
                </a:lnTo>
                <a:lnTo>
                  <a:pt x="1914" y="2058"/>
                </a:lnTo>
                <a:lnTo>
                  <a:pt x="1849" y="2141"/>
                </a:lnTo>
                <a:lnTo>
                  <a:pt x="1804" y="2096"/>
                </a:lnTo>
                <a:close/>
                <a:moveTo>
                  <a:pt x="2512" y="1187"/>
                </a:moveTo>
                <a:lnTo>
                  <a:pt x="2492" y="1174"/>
                </a:lnTo>
                <a:lnTo>
                  <a:pt x="2475" y="1162"/>
                </a:lnTo>
                <a:lnTo>
                  <a:pt x="2457" y="1147"/>
                </a:lnTo>
                <a:lnTo>
                  <a:pt x="2442" y="1134"/>
                </a:lnTo>
                <a:lnTo>
                  <a:pt x="2425" y="1122"/>
                </a:lnTo>
                <a:lnTo>
                  <a:pt x="2410" y="1112"/>
                </a:lnTo>
                <a:lnTo>
                  <a:pt x="2395" y="1099"/>
                </a:lnTo>
                <a:lnTo>
                  <a:pt x="2382" y="1087"/>
                </a:lnTo>
                <a:lnTo>
                  <a:pt x="2370" y="1077"/>
                </a:lnTo>
                <a:lnTo>
                  <a:pt x="2357" y="1067"/>
                </a:lnTo>
                <a:lnTo>
                  <a:pt x="2345" y="1054"/>
                </a:lnTo>
                <a:lnTo>
                  <a:pt x="2335" y="1044"/>
                </a:lnTo>
                <a:lnTo>
                  <a:pt x="2327" y="1034"/>
                </a:lnTo>
                <a:lnTo>
                  <a:pt x="2317" y="1024"/>
                </a:lnTo>
                <a:lnTo>
                  <a:pt x="2310" y="1014"/>
                </a:lnTo>
                <a:lnTo>
                  <a:pt x="2305" y="1007"/>
                </a:lnTo>
                <a:lnTo>
                  <a:pt x="2307" y="1022"/>
                </a:lnTo>
                <a:lnTo>
                  <a:pt x="2310" y="1037"/>
                </a:lnTo>
                <a:lnTo>
                  <a:pt x="2312" y="1052"/>
                </a:lnTo>
                <a:lnTo>
                  <a:pt x="2315" y="1067"/>
                </a:lnTo>
                <a:lnTo>
                  <a:pt x="2317" y="1082"/>
                </a:lnTo>
                <a:lnTo>
                  <a:pt x="2317" y="1097"/>
                </a:lnTo>
                <a:lnTo>
                  <a:pt x="2320" y="1112"/>
                </a:lnTo>
                <a:lnTo>
                  <a:pt x="2322" y="1127"/>
                </a:lnTo>
                <a:lnTo>
                  <a:pt x="2325" y="1142"/>
                </a:lnTo>
                <a:lnTo>
                  <a:pt x="2327" y="1154"/>
                </a:lnTo>
                <a:lnTo>
                  <a:pt x="2330" y="1169"/>
                </a:lnTo>
                <a:lnTo>
                  <a:pt x="2330" y="1184"/>
                </a:lnTo>
                <a:lnTo>
                  <a:pt x="2332" y="1197"/>
                </a:lnTo>
                <a:lnTo>
                  <a:pt x="2335" y="1212"/>
                </a:lnTo>
                <a:lnTo>
                  <a:pt x="2335" y="1224"/>
                </a:lnTo>
                <a:lnTo>
                  <a:pt x="2337" y="1237"/>
                </a:lnTo>
                <a:lnTo>
                  <a:pt x="2352" y="1252"/>
                </a:lnTo>
                <a:lnTo>
                  <a:pt x="2370" y="1264"/>
                </a:lnTo>
                <a:lnTo>
                  <a:pt x="2385" y="1277"/>
                </a:lnTo>
                <a:lnTo>
                  <a:pt x="2400" y="1292"/>
                </a:lnTo>
                <a:lnTo>
                  <a:pt x="2415" y="1304"/>
                </a:lnTo>
                <a:lnTo>
                  <a:pt x="2430" y="1320"/>
                </a:lnTo>
                <a:lnTo>
                  <a:pt x="2445" y="1332"/>
                </a:lnTo>
                <a:lnTo>
                  <a:pt x="2460" y="1347"/>
                </a:lnTo>
                <a:lnTo>
                  <a:pt x="2472" y="1360"/>
                </a:lnTo>
                <a:lnTo>
                  <a:pt x="2487" y="1375"/>
                </a:lnTo>
                <a:lnTo>
                  <a:pt x="2500" y="1387"/>
                </a:lnTo>
                <a:lnTo>
                  <a:pt x="2512" y="1402"/>
                </a:lnTo>
                <a:lnTo>
                  <a:pt x="2522" y="1415"/>
                </a:lnTo>
                <a:lnTo>
                  <a:pt x="2535" y="1430"/>
                </a:lnTo>
                <a:lnTo>
                  <a:pt x="2545" y="1442"/>
                </a:lnTo>
                <a:lnTo>
                  <a:pt x="2552" y="1457"/>
                </a:lnTo>
                <a:lnTo>
                  <a:pt x="2550" y="1440"/>
                </a:lnTo>
                <a:lnTo>
                  <a:pt x="2547" y="1425"/>
                </a:lnTo>
                <a:lnTo>
                  <a:pt x="2545" y="1407"/>
                </a:lnTo>
                <a:lnTo>
                  <a:pt x="2542" y="1392"/>
                </a:lnTo>
                <a:lnTo>
                  <a:pt x="2540" y="1375"/>
                </a:lnTo>
                <a:lnTo>
                  <a:pt x="2537" y="1357"/>
                </a:lnTo>
                <a:lnTo>
                  <a:pt x="2535" y="1342"/>
                </a:lnTo>
                <a:lnTo>
                  <a:pt x="2532" y="1325"/>
                </a:lnTo>
                <a:lnTo>
                  <a:pt x="2530" y="1307"/>
                </a:lnTo>
                <a:lnTo>
                  <a:pt x="2527" y="1289"/>
                </a:lnTo>
                <a:lnTo>
                  <a:pt x="2525" y="1272"/>
                </a:lnTo>
                <a:lnTo>
                  <a:pt x="2522" y="1257"/>
                </a:lnTo>
                <a:lnTo>
                  <a:pt x="2520" y="1239"/>
                </a:lnTo>
                <a:lnTo>
                  <a:pt x="2517" y="1222"/>
                </a:lnTo>
                <a:lnTo>
                  <a:pt x="2515" y="1204"/>
                </a:lnTo>
                <a:lnTo>
                  <a:pt x="2512" y="1187"/>
                </a:lnTo>
                <a:close/>
                <a:moveTo>
                  <a:pt x="2440" y="699"/>
                </a:moveTo>
                <a:lnTo>
                  <a:pt x="2432" y="714"/>
                </a:lnTo>
                <a:lnTo>
                  <a:pt x="2425" y="726"/>
                </a:lnTo>
                <a:lnTo>
                  <a:pt x="2415" y="741"/>
                </a:lnTo>
                <a:lnTo>
                  <a:pt x="2407" y="756"/>
                </a:lnTo>
                <a:lnTo>
                  <a:pt x="2397" y="769"/>
                </a:lnTo>
                <a:lnTo>
                  <a:pt x="2390" y="784"/>
                </a:lnTo>
                <a:lnTo>
                  <a:pt x="2380" y="799"/>
                </a:lnTo>
                <a:lnTo>
                  <a:pt x="2375" y="814"/>
                </a:lnTo>
                <a:lnTo>
                  <a:pt x="2367" y="829"/>
                </a:lnTo>
                <a:lnTo>
                  <a:pt x="2362" y="841"/>
                </a:lnTo>
                <a:lnTo>
                  <a:pt x="2357" y="856"/>
                </a:lnTo>
                <a:lnTo>
                  <a:pt x="2355" y="871"/>
                </a:lnTo>
                <a:lnTo>
                  <a:pt x="2355" y="884"/>
                </a:lnTo>
                <a:lnTo>
                  <a:pt x="2355" y="896"/>
                </a:lnTo>
                <a:lnTo>
                  <a:pt x="2357" y="909"/>
                </a:lnTo>
                <a:lnTo>
                  <a:pt x="2362" y="919"/>
                </a:lnTo>
                <a:lnTo>
                  <a:pt x="2365" y="924"/>
                </a:lnTo>
                <a:lnTo>
                  <a:pt x="2370" y="929"/>
                </a:lnTo>
                <a:lnTo>
                  <a:pt x="2372" y="936"/>
                </a:lnTo>
                <a:lnTo>
                  <a:pt x="2377" y="941"/>
                </a:lnTo>
                <a:lnTo>
                  <a:pt x="2385" y="949"/>
                </a:lnTo>
                <a:lnTo>
                  <a:pt x="2390" y="954"/>
                </a:lnTo>
                <a:lnTo>
                  <a:pt x="2397" y="961"/>
                </a:lnTo>
                <a:lnTo>
                  <a:pt x="2407" y="966"/>
                </a:lnTo>
                <a:lnTo>
                  <a:pt x="2415" y="974"/>
                </a:lnTo>
                <a:lnTo>
                  <a:pt x="2425" y="981"/>
                </a:lnTo>
                <a:lnTo>
                  <a:pt x="2435" y="989"/>
                </a:lnTo>
                <a:lnTo>
                  <a:pt x="2445" y="997"/>
                </a:lnTo>
                <a:lnTo>
                  <a:pt x="2455" y="1004"/>
                </a:lnTo>
                <a:lnTo>
                  <a:pt x="2467" y="1014"/>
                </a:lnTo>
                <a:lnTo>
                  <a:pt x="2477" y="1022"/>
                </a:lnTo>
                <a:lnTo>
                  <a:pt x="2490" y="1032"/>
                </a:lnTo>
                <a:lnTo>
                  <a:pt x="2487" y="1009"/>
                </a:lnTo>
                <a:lnTo>
                  <a:pt x="2485" y="989"/>
                </a:lnTo>
                <a:lnTo>
                  <a:pt x="2482" y="969"/>
                </a:lnTo>
                <a:lnTo>
                  <a:pt x="2477" y="946"/>
                </a:lnTo>
                <a:lnTo>
                  <a:pt x="2475" y="926"/>
                </a:lnTo>
                <a:lnTo>
                  <a:pt x="2472" y="906"/>
                </a:lnTo>
                <a:lnTo>
                  <a:pt x="2470" y="884"/>
                </a:lnTo>
                <a:lnTo>
                  <a:pt x="2465" y="864"/>
                </a:lnTo>
                <a:lnTo>
                  <a:pt x="2462" y="844"/>
                </a:lnTo>
                <a:lnTo>
                  <a:pt x="2460" y="821"/>
                </a:lnTo>
                <a:lnTo>
                  <a:pt x="2457" y="801"/>
                </a:lnTo>
                <a:lnTo>
                  <a:pt x="2452" y="781"/>
                </a:lnTo>
                <a:lnTo>
                  <a:pt x="2450" y="761"/>
                </a:lnTo>
                <a:lnTo>
                  <a:pt x="2447" y="741"/>
                </a:lnTo>
                <a:lnTo>
                  <a:pt x="2445" y="719"/>
                </a:lnTo>
                <a:lnTo>
                  <a:pt x="2440" y="699"/>
                </a:lnTo>
                <a:close/>
                <a:moveTo>
                  <a:pt x="3120" y="2121"/>
                </a:moveTo>
                <a:lnTo>
                  <a:pt x="3128" y="2101"/>
                </a:lnTo>
                <a:lnTo>
                  <a:pt x="3135" y="2083"/>
                </a:lnTo>
                <a:lnTo>
                  <a:pt x="3143" y="2063"/>
                </a:lnTo>
                <a:lnTo>
                  <a:pt x="3148" y="2046"/>
                </a:lnTo>
                <a:lnTo>
                  <a:pt x="3153" y="2026"/>
                </a:lnTo>
                <a:lnTo>
                  <a:pt x="3158" y="2008"/>
                </a:lnTo>
                <a:lnTo>
                  <a:pt x="3163" y="1991"/>
                </a:lnTo>
                <a:lnTo>
                  <a:pt x="3165" y="1973"/>
                </a:lnTo>
                <a:lnTo>
                  <a:pt x="3170" y="1955"/>
                </a:lnTo>
                <a:lnTo>
                  <a:pt x="3170" y="1940"/>
                </a:lnTo>
                <a:lnTo>
                  <a:pt x="3173" y="1925"/>
                </a:lnTo>
                <a:lnTo>
                  <a:pt x="3173" y="1913"/>
                </a:lnTo>
                <a:lnTo>
                  <a:pt x="3173" y="1898"/>
                </a:lnTo>
                <a:lnTo>
                  <a:pt x="3173" y="1888"/>
                </a:lnTo>
                <a:lnTo>
                  <a:pt x="3170" y="1875"/>
                </a:lnTo>
                <a:lnTo>
                  <a:pt x="3170" y="1868"/>
                </a:lnTo>
                <a:lnTo>
                  <a:pt x="3155" y="1818"/>
                </a:lnTo>
                <a:lnTo>
                  <a:pt x="3135" y="1768"/>
                </a:lnTo>
                <a:lnTo>
                  <a:pt x="3110" y="1723"/>
                </a:lnTo>
                <a:lnTo>
                  <a:pt x="3080" y="1675"/>
                </a:lnTo>
                <a:lnTo>
                  <a:pt x="3048" y="1632"/>
                </a:lnTo>
                <a:lnTo>
                  <a:pt x="3013" y="1587"/>
                </a:lnTo>
                <a:lnTo>
                  <a:pt x="2973" y="1547"/>
                </a:lnTo>
                <a:lnTo>
                  <a:pt x="2933" y="1505"/>
                </a:lnTo>
                <a:lnTo>
                  <a:pt x="2888" y="1467"/>
                </a:lnTo>
                <a:lnTo>
                  <a:pt x="2843" y="1430"/>
                </a:lnTo>
                <a:lnTo>
                  <a:pt x="2798" y="1392"/>
                </a:lnTo>
                <a:lnTo>
                  <a:pt x="2753" y="1355"/>
                </a:lnTo>
                <a:lnTo>
                  <a:pt x="2705" y="1322"/>
                </a:lnTo>
                <a:lnTo>
                  <a:pt x="2660" y="1287"/>
                </a:lnTo>
                <a:lnTo>
                  <a:pt x="2612" y="1257"/>
                </a:lnTo>
                <a:lnTo>
                  <a:pt x="2570" y="1224"/>
                </a:lnTo>
                <a:lnTo>
                  <a:pt x="2570" y="1234"/>
                </a:lnTo>
                <a:lnTo>
                  <a:pt x="2572" y="1244"/>
                </a:lnTo>
                <a:lnTo>
                  <a:pt x="2572" y="1254"/>
                </a:lnTo>
                <a:lnTo>
                  <a:pt x="2575" y="1264"/>
                </a:lnTo>
                <a:lnTo>
                  <a:pt x="2575" y="1272"/>
                </a:lnTo>
                <a:lnTo>
                  <a:pt x="2577" y="1279"/>
                </a:lnTo>
                <a:lnTo>
                  <a:pt x="2577" y="1289"/>
                </a:lnTo>
                <a:lnTo>
                  <a:pt x="2580" y="1297"/>
                </a:lnTo>
                <a:lnTo>
                  <a:pt x="2580" y="1304"/>
                </a:lnTo>
                <a:lnTo>
                  <a:pt x="2580" y="1312"/>
                </a:lnTo>
                <a:lnTo>
                  <a:pt x="2582" y="1317"/>
                </a:lnTo>
                <a:lnTo>
                  <a:pt x="2582" y="1325"/>
                </a:lnTo>
                <a:lnTo>
                  <a:pt x="2582" y="1330"/>
                </a:lnTo>
                <a:lnTo>
                  <a:pt x="2585" y="1335"/>
                </a:lnTo>
                <a:lnTo>
                  <a:pt x="2585" y="1340"/>
                </a:lnTo>
                <a:lnTo>
                  <a:pt x="2585" y="1345"/>
                </a:lnTo>
                <a:lnTo>
                  <a:pt x="2587" y="1362"/>
                </a:lnTo>
                <a:lnTo>
                  <a:pt x="2590" y="1382"/>
                </a:lnTo>
                <a:lnTo>
                  <a:pt x="2592" y="1400"/>
                </a:lnTo>
                <a:lnTo>
                  <a:pt x="2595" y="1417"/>
                </a:lnTo>
                <a:lnTo>
                  <a:pt x="2597" y="1437"/>
                </a:lnTo>
                <a:lnTo>
                  <a:pt x="2600" y="1455"/>
                </a:lnTo>
                <a:lnTo>
                  <a:pt x="2602" y="1475"/>
                </a:lnTo>
                <a:lnTo>
                  <a:pt x="2605" y="1492"/>
                </a:lnTo>
                <a:lnTo>
                  <a:pt x="2607" y="1512"/>
                </a:lnTo>
                <a:lnTo>
                  <a:pt x="2610" y="1530"/>
                </a:lnTo>
                <a:lnTo>
                  <a:pt x="2612" y="1550"/>
                </a:lnTo>
                <a:lnTo>
                  <a:pt x="2615" y="1567"/>
                </a:lnTo>
                <a:lnTo>
                  <a:pt x="2615" y="1587"/>
                </a:lnTo>
                <a:lnTo>
                  <a:pt x="2617" y="1605"/>
                </a:lnTo>
                <a:lnTo>
                  <a:pt x="2620" y="1625"/>
                </a:lnTo>
                <a:lnTo>
                  <a:pt x="2622" y="1643"/>
                </a:lnTo>
                <a:lnTo>
                  <a:pt x="2657" y="1670"/>
                </a:lnTo>
                <a:lnTo>
                  <a:pt x="2692" y="1698"/>
                </a:lnTo>
                <a:lnTo>
                  <a:pt x="2725" y="1725"/>
                </a:lnTo>
                <a:lnTo>
                  <a:pt x="2758" y="1755"/>
                </a:lnTo>
                <a:lnTo>
                  <a:pt x="2790" y="1783"/>
                </a:lnTo>
                <a:lnTo>
                  <a:pt x="2823" y="1813"/>
                </a:lnTo>
                <a:lnTo>
                  <a:pt x="2853" y="1843"/>
                </a:lnTo>
                <a:lnTo>
                  <a:pt x="2885" y="1873"/>
                </a:lnTo>
                <a:lnTo>
                  <a:pt x="2915" y="1905"/>
                </a:lnTo>
                <a:lnTo>
                  <a:pt x="2945" y="1935"/>
                </a:lnTo>
                <a:lnTo>
                  <a:pt x="2975" y="1966"/>
                </a:lnTo>
                <a:lnTo>
                  <a:pt x="3003" y="1998"/>
                </a:lnTo>
                <a:lnTo>
                  <a:pt x="3033" y="2028"/>
                </a:lnTo>
                <a:lnTo>
                  <a:pt x="3063" y="2058"/>
                </a:lnTo>
                <a:lnTo>
                  <a:pt x="3090" y="2088"/>
                </a:lnTo>
                <a:lnTo>
                  <a:pt x="3120" y="2121"/>
                </a:lnTo>
                <a:close/>
                <a:moveTo>
                  <a:pt x="3025" y="2256"/>
                </a:moveTo>
                <a:lnTo>
                  <a:pt x="3028" y="2253"/>
                </a:lnTo>
                <a:lnTo>
                  <a:pt x="3030" y="2251"/>
                </a:lnTo>
                <a:lnTo>
                  <a:pt x="3030" y="2248"/>
                </a:lnTo>
                <a:lnTo>
                  <a:pt x="3033" y="2246"/>
                </a:lnTo>
                <a:lnTo>
                  <a:pt x="3035" y="2243"/>
                </a:lnTo>
                <a:lnTo>
                  <a:pt x="3038" y="2243"/>
                </a:lnTo>
                <a:lnTo>
                  <a:pt x="3040" y="2241"/>
                </a:lnTo>
                <a:lnTo>
                  <a:pt x="3043" y="2238"/>
                </a:lnTo>
                <a:lnTo>
                  <a:pt x="3045" y="2236"/>
                </a:lnTo>
                <a:lnTo>
                  <a:pt x="3048" y="2233"/>
                </a:lnTo>
                <a:lnTo>
                  <a:pt x="3050" y="2231"/>
                </a:lnTo>
                <a:lnTo>
                  <a:pt x="3053" y="2228"/>
                </a:lnTo>
                <a:lnTo>
                  <a:pt x="3055" y="2226"/>
                </a:lnTo>
                <a:lnTo>
                  <a:pt x="3058" y="2223"/>
                </a:lnTo>
                <a:lnTo>
                  <a:pt x="3060" y="2221"/>
                </a:lnTo>
                <a:lnTo>
                  <a:pt x="3063" y="2218"/>
                </a:lnTo>
                <a:lnTo>
                  <a:pt x="3040" y="2196"/>
                </a:lnTo>
                <a:lnTo>
                  <a:pt x="3018" y="2173"/>
                </a:lnTo>
                <a:lnTo>
                  <a:pt x="2995" y="2148"/>
                </a:lnTo>
                <a:lnTo>
                  <a:pt x="2973" y="2123"/>
                </a:lnTo>
                <a:lnTo>
                  <a:pt x="2948" y="2098"/>
                </a:lnTo>
                <a:lnTo>
                  <a:pt x="2923" y="2071"/>
                </a:lnTo>
                <a:lnTo>
                  <a:pt x="2898" y="2046"/>
                </a:lnTo>
                <a:lnTo>
                  <a:pt x="2870" y="2018"/>
                </a:lnTo>
                <a:lnTo>
                  <a:pt x="2845" y="1991"/>
                </a:lnTo>
                <a:lnTo>
                  <a:pt x="2818" y="1963"/>
                </a:lnTo>
                <a:lnTo>
                  <a:pt x="2788" y="1935"/>
                </a:lnTo>
                <a:lnTo>
                  <a:pt x="2760" y="1908"/>
                </a:lnTo>
                <a:lnTo>
                  <a:pt x="2730" y="1880"/>
                </a:lnTo>
                <a:lnTo>
                  <a:pt x="2700" y="1855"/>
                </a:lnTo>
                <a:lnTo>
                  <a:pt x="2670" y="1828"/>
                </a:lnTo>
                <a:lnTo>
                  <a:pt x="2640" y="1800"/>
                </a:lnTo>
                <a:lnTo>
                  <a:pt x="2640" y="1808"/>
                </a:lnTo>
                <a:lnTo>
                  <a:pt x="2640" y="1813"/>
                </a:lnTo>
                <a:lnTo>
                  <a:pt x="2642" y="1820"/>
                </a:lnTo>
                <a:lnTo>
                  <a:pt x="2642" y="1825"/>
                </a:lnTo>
                <a:lnTo>
                  <a:pt x="2642" y="1833"/>
                </a:lnTo>
                <a:lnTo>
                  <a:pt x="2645" y="1838"/>
                </a:lnTo>
                <a:lnTo>
                  <a:pt x="2645" y="1845"/>
                </a:lnTo>
                <a:lnTo>
                  <a:pt x="2645" y="1850"/>
                </a:lnTo>
                <a:lnTo>
                  <a:pt x="2647" y="1858"/>
                </a:lnTo>
                <a:lnTo>
                  <a:pt x="2647" y="1863"/>
                </a:lnTo>
                <a:lnTo>
                  <a:pt x="2647" y="1870"/>
                </a:lnTo>
                <a:lnTo>
                  <a:pt x="2650" y="1875"/>
                </a:lnTo>
                <a:lnTo>
                  <a:pt x="2650" y="1880"/>
                </a:lnTo>
                <a:lnTo>
                  <a:pt x="2650" y="1888"/>
                </a:lnTo>
                <a:lnTo>
                  <a:pt x="2652" y="1893"/>
                </a:lnTo>
                <a:lnTo>
                  <a:pt x="2652" y="1900"/>
                </a:lnTo>
                <a:lnTo>
                  <a:pt x="2680" y="1923"/>
                </a:lnTo>
                <a:lnTo>
                  <a:pt x="2705" y="1943"/>
                </a:lnTo>
                <a:lnTo>
                  <a:pt x="2730" y="1966"/>
                </a:lnTo>
                <a:lnTo>
                  <a:pt x="2755" y="1988"/>
                </a:lnTo>
                <a:lnTo>
                  <a:pt x="2780" y="2011"/>
                </a:lnTo>
                <a:lnTo>
                  <a:pt x="2805" y="2033"/>
                </a:lnTo>
                <a:lnTo>
                  <a:pt x="2830" y="2056"/>
                </a:lnTo>
                <a:lnTo>
                  <a:pt x="2853" y="2081"/>
                </a:lnTo>
                <a:lnTo>
                  <a:pt x="2875" y="2103"/>
                </a:lnTo>
                <a:lnTo>
                  <a:pt x="2898" y="2126"/>
                </a:lnTo>
                <a:lnTo>
                  <a:pt x="2920" y="2148"/>
                </a:lnTo>
                <a:lnTo>
                  <a:pt x="2940" y="2171"/>
                </a:lnTo>
                <a:lnTo>
                  <a:pt x="2963" y="2191"/>
                </a:lnTo>
                <a:lnTo>
                  <a:pt x="2983" y="2213"/>
                </a:lnTo>
                <a:lnTo>
                  <a:pt x="3005" y="2236"/>
                </a:lnTo>
                <a:lnTo>
                  <a:pt x="3025" y="2256"/>
                </a:lnTo>
                <a:close/>
                <a:moveTo>
                  <a:pt x="2117" y="1317"/>
                </a:moveTo>
                <a:lnTo>
                  <a:pt x="2129" y="1325"/>
                </a:lnTo>
                <a:lnTo>
                  <a:pt x="2139" y="1332"/>
                </a:lnTo>
                <a:lnTo>
                  <a:pt x="2152" y="1340"/>
                </a:lnTo>
                <a:lnTo>
                  <a:pt x="2162" y="1350"/>
                </a:lnTo>
                <a:lnTo>
                  <a:pt x="2174" y="1357"/>
                </a:lnTo>
                <a:lnTo>
                  <a:pt x="2185" y="1365"/>
                </a:lnTo>
                <a:lnTo>
                  <a:pt x="2197" y="1372"/>
                </a:lnTo>
                <a:lnTo>
                  <a:pt x="2207" y="1382"/>
                </a:lnTo>
                <a:lnTo>
                  <a:pt x="2220" y="1390"/>
                </a:lnTo>
                <a:lnTo>
                  <a:pt x="2230" y="1400"/>
                </a:lnTo>
                <a:lnTo>
                  <a:pt x="2242" y="1407"/>
                </a:lnTo>
                <a:lnTo>
                  <a:pt x="2252" y="1417"/>
                </a:lnTo>
                <a:lnTo>
                  <a:pt x="2262" y="1425"/>
                </a:lnTo>
                <a:lnTo>
                  <a:pt x="2272" y="1435"/>
                </a:lnTo>
                <a:lnTo>
                  <a:pt x="2282" y="1445"/>
                </a:lnTo>
                <a:lnTo>
                  <a:pt x="2292" y="1452"/>
                </a:lnTo>
                <a:lnTo>
                  <a:pt x="2295" y="1455"/>
                </a:lnTo>
                <a:lnTo>
                  <a:pt x="2297" y="1455"/>
                </a:lnTo>
                <a:lnTo>
                  <a:pt x="2300" y="1455"/>
                </a:lnTo>
                <a:lnTo>
                  <a:pt x="2300" y="1457"/>
                </a:lnTo>
                <a:lnTo>
                  <a:pt x="2302" y="1457"/>
                </a:lnTo>
                <a:lnTo>
                  <a:pt x="2305" y="1457"/>
                </a:lnTo>
                <a:lnTo>
                  <a:pt x="2307" y="1460"/>
                </a:lnTo>
                <a:lnTo>
                  <a:pt x="2310" y="1460"/>
                </a:lnTo>
                <a:lnTo>
                  <a:pt x="2312" y="1460"/>
                </a:lnTo>
                <a:lnTo>
                  <a:pt x="2312" y="1462"/>
                </a:lnTo>
                <a:lnTo>
                  <a:pt x="2312" y="1455"/>
                </a:lnTo>
                <a:lnTo>
                  <a:pt x="2312" y="1447"/>
                </a:lnTo>
                <a:lnTo>
                  <a:pt x="2310" y="1440"/>
                </a:lnTo>
                <a:lnTo>
                  <a:pt x="2310" y="1432"/>
                </a:lnTo>
                <a:lnTo>
                  <a:pt x="2307" y="1425"/>
                </a:lnTo>
                <a:lnTo>
                  <a:pt x="2307" y="1417"/>
                </a:lnTo>
                <a:lnTo>
                  <a:pt x="2305" y="1410"/>
                </a:lnTo>
                <a:lnTo>
                  <a:pt x="2305" y="1402"/>
                </a:lnTo>
                <a:lnTo>
                  <a:pt x="2302" y="1395"/>
                </a:lnTo>
                <a:lnTo>
                  <a:pt x="2302" y="1390"/>
                </a:lnTo>
                <a:lnTo>
                  <a:pt x="2302" y="1382"/>
                </a:lnTo>
                <a:lnTo>
                  <a:pt x="2300" y="1375"/>
                </a:lnTo>
                <a:lnTo>
                  <a:pt x="2300" y="1367"/>
                </a:lnTo>
                <a:lnTo>
                  <a:pt x="2297" y="1360"/>
                </a:lnTo>
                <a:lnTo>
                  <a:pt x="2297" y="1352"/>
                </a:lnTo>
                <a:lnTo>
                  <a:pt x="2297" y="1345"/>
                </a:lnTo>
                <a:lnTo>
                  <a:pt x="2282" y="1332"/>
                </a:lnTo>
                <a:lnTo>
                  <a:pt x="2267" y="1320"/>
                </a:lnTo>
                <a:lnTo>
                  <a:pt x="2252" y="1307"/>
                </a:lnTo>
                <a:lnTo>
                  <a:pt x="2237" y="1294"/>
                </a:lnTo>
                <a:lnTo>
                  <a:pt x="2222" y="1282"/>
                </a:lnTo>
                <a:lnTo>
                  <a:pt x="2210" y="1269"/>
                </a:lnTo>
                <a:lnTo>
                  <a:pt x="2195" y="1257"/>
                </a:lnTo>
                <a:lnTo>
                  <a:pt x="2182" y="1247"/>
                </a:lnTo>
                <a:lnTo>
                  <a:pt x="2169" y="1234"/>
                </a:lnTo>
                <a:lnTo>
                  <a:pt x="2157" y="1224"/>
                </a:lnTo>
                <a:lnTo>
                  <a:pt x="2144" y="1212"/>
                </a:lnTo>
                <a:lnTo>
                  <a:pt x="2134" y="1202"/>
                </a:lnTo>
                <a:lnTo>
                  <a:pt x="2122" y="1189"/>
                </a:lnTo>
                <a:lnTo>
                  <a:pt x="2114" y="1179"/>
                </a:lnTo>
                <a:lnTo>
                  <a:pt x="2104" y="1169"/>
                </a:lnTo>
                <a:lnTo>
                  <a:pt x="2097" y="1159"/>
                </a:lnTo>
                <a:lnTo>
                  <a:pt x="2099" y="1169"/>
                </a:lnTo>
                <a:lnTo>
                  <a:pt x="2099" y="1177"/>
                </a:lnTo>
                <a:lnTo>
                  <a:pt x="2099" y="1187"/>
                </a:lnTo>
                <a:lnTo>
                  <a:pt x="2102" y="1197"/>
                </a:lnTo>
                <a:lnTo>
                  <a:pt x="2102" y="1207"/>
                </a:lnTo>
                <a:lnTo>
                  <a:pt x="2104" y="1217"/>
                </a:lnTo>
                <a:lnTo>
                  <a:pt x="2104" y="1227"/>
                </a:lnTo>
                <a:lnTo>
                  <a:pt x="2107" y="1237"/>
                </a:lnTo>
                <a:lnTo>
                  <a:pt x="2107" y="1247"/>
                </a:lnTo>
                <a:lnTo>
                  <a:pt x="2109" y="1257"/>
                </a:lnTo>
                <a:lnTo>
                  <a:pt x="2109" y="1267"/>
                </a:lnTo>
                <a:lnTo>
                  <a:pt x="2112" y="1277"/>
                </a:lnTo>
                <a:lnTo>
                  <a:pt x="2114" y="1287"/>
                </a:lnTo>
                <a:lnTo>
                  <a:pt x="2114" y="1297"/>
                </a:lnTo>
                <a:lnTo>
                  <a:pt x="2117" y="1307"/>
                </a:lnTo>
                <a:lnTo>
                  <a:pt x="2117" y="1317"/>
                </a:lnTo>
                <a:close/>
                <a:moveTo>
                  <a:pt x="2202" y="2078"/>
                </a:moveTo>
                <a:lnTo>
                  <a:pt x="2192" y="2086"/>
                </a:lnTo>
                <a:lnTo>
                  <a:pt x="2182" y="2096"/>
                </a:lnTo>
                <a:lnTo>
                  <a:pt x="2172" y="2103"/>
                </a:lnTo>
                <a:lnTo>
                  <a:pt x="2162" y="2111"/>
                </a:lnTo>
                <a:lnTo>
                  <a:pt x="2154" y="2118"/>
                </a:lnTo>
                <a:lnTo>
                  <a:pt x="2144" y="2126"/>
                </a:lnTo>
                <a:lnTo>
                  <a:pt x="2134" y="2133"/>
                </a:lnTo>
                <a:lnTo>
                  <a:pt x="2124" y="2141"/>
                </a:lnTo>
                <a:lnTo>
                  <a:pt x="2114" y="2146"/>
                </a:lnTo>
                <a:lnTo>
                  <a:pt x="2104" y="2153"/>
                </a:lnTo>
                <a:lnTo>
                  <a:pt x="2094" y="2158"/>
                </a:lnTo>
                <a:lnTo>
                  <a:pt x="2087" y="2166"/>
                </a:lnTo>
                <a:lnTo>
                  <a:pt x="2077" y="2171"/>
                </a:lnTo>
                <a:lnTo>
                  <a:pt x="2067" y="2176"/>
                </a:lnTo>
                <a:lnTo>
                  <a:pt x="2057" y="2181"/>
                </a:lnTo>
                <a:lnTo>
                  <a:pt x="2049" y="2186"/>
                </a:lnTo>
                <a:lnTo>
                  <a:pt x="2027" y="2173"/>
                </a:lnTo>
                <a:lnTo>
                  <a:pt x="2054" y="2156"/>
                </a:lnTo>
                <a:lnTo>
                  <a:pt x="2082" y="2136"/>
                </a:lnTo>
                <a:lnTo>
                  <a:pt x="2107" y="2113"/>
                </a:lnTo>
                <a:lnTo>
                  <a:pt x="2134" y="2091"/>
                </a:lnTo>
                <a:lnTo>
                  <a:pt x="2157" y="2066"/>
                </a:lnTo>
                <a:lnTo>
                  <a:pt x="2182" y="2041"/>
                </a:lnTo>
                <a:lnTo>
                  <a:pt x="2205" y="2013"/>
                </a:lnTo>
                <a:lnTo>
                  <a:pt x="2225" y="1988"/>
                </a:lnTo>
                <a:lnTo>
                  <a:pt x="2242" y="1960"/>
                </a:lnTo>
                <a:lnTo>
                  <a:pt x="2262" y="1933"/>
                </a:lnTo>
                <a:lnTo>
                  <a:pt x="2277" y="1905"/>
                </a:lnTo>
                <a:lnTo>
                  <a:pt x="2290" y="1880"/>
                </a:lnTo>
                <a:lnTo>
                  <a:pt x="2302" y="1855"/>
                </a:lnTo>
                <a:lnTo>
                  <a:pt x="2312" y="1830"/>
                </a:lnTo>
                <a:lnTo>
                  <a:pt x="2320" y="1808"/>
                </a:lnTo>
                <a:lnTo>
                  <a:pt x="2325" y="1788"/>
                </a:lnTo>
                <a:lnTo>
                  <a:pt x="2322" y="1788"/>
                </a:lnTo>
                <a:lnTo>
                  <a:pt x="2320" y="1785"/>
                </a:lnTo>
                <a:lnTo>
                  <a:pt x="2317" y="1785"/>
                </a:lnTo>
                <a:lnTo>
                  <a:pt x="2312" y="1783"/>
                </a:lnTo>
                <a:lnTo>
                  <a:pt x="2310" y="1783"/>
                </a:lnTo>
                <a:lnTo>
                  <a:pt x="2307" y="1780"/>
                </a:lnTo>
                <a:lnTo>
                  <a:pt x="2305" y="1780"/>
                </a:lnTo>
                <a:lnTo>
                  <a:pt x="2302" y="1778"/>
                </a:lnTo>
                <a:lnTo>
                  <a:pt x="2300" y="1778"/>
                </a:lnTo>
                <a:lnTo>
                  <a:pt x="2297" y="1775"/>
                </a:lnTo>
                <a:lnTo>
                  <a:pt x="2295" y="1775"/>
                </a:lnTo>
                <a:lnTo>
                  <a:pt x="2292" y="1773"/>
                </a:lnTo>
                <a:lnTo>
                  <a:pt x="2287" y="1773"/>
                </a:lnTo>
                <a:lnTo>
                  <a:pt x="2285" y="1770"/>
                </a:lnTo>
                <a:lnTo>
                  <a:pt x="2282" y="1770"/>
                </a:lnTo>
                <a:lnTo>
                  <a:pt x="2280" y="1768"/>
                </a:lnTo>
                <a:lnTo>
                  <a:pt x="2215" y="1858"/>
                </a:lnTo>
                <a:lnTo>
                  <a:pt x="2210" y="1858"/>
                </a:lnTo>
                <a:lnTo>
                  <a:pt x="2207" y="1858"/>
                </a:lnTo>
                <a:lnTo>
                  <a:pt x="2205" y="1858"/>
                </a:lnTo>
                <a:lnTo>
                  <a:pt x="2202" y="1855"/>
                </a:lnTo>
                <a:lnTo>
                  <a:pt x="2200" y="1855"/>
                </a:lnTo>
                <a:lnTo>
                  <a:pt x="2197" y="1855"/>
                </a:lnTo>
                <a:lnTo>
                  <a:pt x="2195" y="1855"/>
                </a:lnTo>
                <a:lnTo>
                  <a:pt x="2192" y="1855"/>
                </a:lnTo>
                <a:lnTo>
                  <a:pt x="2190" y="1853"/>
                </a:lnTo>
                <a:lnTo>
                  <a:pt x="2187" y="1853"/>
                </a:lnTo>
                <a:lnTo>
                  <a:pt x="2185" y="1853"/>
                </a:lnTo>
                <a:lnTo>
                  <a:pt x="2182" y="1853"/>
                </a:lnTo>
                <a:lnTo>
                  <a:pt x="2180" y="1853"/>
                </a:lnTo>
                <a:lnTo>
                  <a:pt x="2177" y="1853"/>
                </a:lnTo>
                <a:lnTo>
                  <a:pt x="2174" y="1850"/>
                </a:lnTo>
                <a:lnTo>
                  <a:pt x="2172" y="1850"/>
                </a:lnTo>
                <a:lnTo>
                  <a:pt x="2172" y="1855"/>
                </a:lnTo>
                <a:lnTo>
                  <a:pt x="2172" y="1858"/>
                </a:lnTo>
                <a:lnTo>
                  <a:pt x="2172" y="1863"/>
                </a:lnTo>
                <a:lnTo>
                  <a:pt x="2172" y="1868"/>
                </a:lnTo>
                <a:lnTo>
                  <a:pt x="2172" y="1870"/>
                </a:lnTo>
                <a:lnTo>
                  <a:pt x="2172" y="1875"/>
                </a:lnTo>
                <a:lnTo>
                  <a:pt x="2172" y="1880"/>
                </a:lnTo>
                <a:lnTo>
                  <a:pt x="2172" y="1883"/>
                </a:lnTo>
                <a:lnTo>
                  <a:pt x="2172" y="1888"/>
                </a:lnTo>
                <a:lnTo>
                  <a:pt x="2172" y="1893"/>
                </a:lnTo>
                <a:lnTo>
                  <a:pt x="2172" y="1895"/>
                </a:lnTo>
                <a:lnTo>
                  <a:pt x="2172" y="1900"/>
                </a:lnTo>
                <a:lnTo>
                  <a:pt x="2172" y="1905"/>
                </a:lnTo>
                <a:lnTo>
                  <a:pt x="2172" y="1908"/>
                </a:lnTo>
                <a:lnTo>
                  <a:pt x="2172" y="1913"/>
                </a:lnTo>
                <a:lnTo>
                  <a:pt x="2172" y="1918"/>
                </a:lnTo>
                <a:lnTo>
                  <a:pt x="2172" y="1923"/>
                </a:lnTo>
                <a:lnTo>
                  <a:pt x="2172" y="1928"/>
                </a:lnTo>
                <a:lnTo>
                  <a:pt x="2169" y="1935"/>
                </a:lnTo>
                <a:lnTo>
                  <a:pt x="2167" y="1945"/>
                </a:lnTo>
                <a:lnTo>
                  <a:pt x="2164" y="1953"/>
                </a:lnTo>
                <a:lnTo>
                  <a:pt x="2162" y="1963"/>
                </a:lnTo>
                <a:lnTo>
                  <a:pt x="2157" y="1973"/>
                </a:lnTo>
                <a:lnTo>
                  <a:pt x="2152" y="1981"/>
                </a:lnTo>
                <a:lnTo>
                  <a:pt x="2147" y="1991"/>
                </a:lnTo>
                <a:lnTo>
                  <a:pt x="2142" y="2001"/>
                </a:lnTo>
                <a:lnTo>
                  <a:pt x="2134" y="2011"/>
                </a:lnTo>
                <a:lnTo>
                  <a:pt x="2129" y="2018"/>
                </a:lnTo>
                <a:lnTo>
                  <a:pt x="2119" y="2026"/>
                </a:lnTo>
                <a:lnTo>
                  <a:pt x="2112" y="2031"/>
                </a:lnTo>
                <a:lnTo>
                  <a:pt x="2102" y="2038"/>
                </a:lnTo>
                <a:lnTo>
                  <a:pt x="2094" y="2041"/>
                </a:lnTo>
                <a:lnTo>
                  <a:pt x="2087" y="2043"/>
                </a:lnTo>
                <a:lnTo>
                  <a:pt x="2082" y="2043"/>
                </a:lnTo>
                <a:lnTo>
                  <a:pt x="2077" y="2046"/>
                </a:lnTo>
                <a:lnTo>
                  <a:pt x="2069" y="2046"/>
                </a:lnTo>
                <a:lnTo>
                  <a:pt x="2064" y="2046"/>
                </a:lnTo>
                <a:lnTo>
                  <a:pt x="2059" y="2046"/>
                </a:lnTo>
                <a:lnTo>
                  <a:pt x="2054" y="2046"/>
                </a:lnTo>
                <a:lnTo>
                  <a:pt x="2049" y="2046"/>
                </a:lnTo>
                <a:lnTo>
                  <a:pt x="2044" y="2046"/>
                </a:lnTo>
                <a:lnTo>
                  <a:pt x="2042" y="2046"/>
                </a:lnTo>
                <a:lnTo>
                  <a:pt x="2037" y="2046"/>
                </a:lnTo>
                <a:lnTo>
                  <a:pt x="2032" y="2043"/>
                </a:lnTo>
                <a:lnTo>
                  <a:pt x="2027" y="2043"/>
                </a:lnTo>
                <a:lnTo>
                  <a:pt x="2022" y="2041"/>
                </a:lnTo>
                <a:lnTo>
                  <a:pt x="2017" y="2038"/>
                </a:lnTo>
                <a:lnTo>
                  <a:pt x="2012" y="2038"/>
                </a:lnTo>
                <a:lnTo>
                  <a:pt x="2009" y="2043"/>
                </a:lnTo>
                <a:lnTo>
                  <a:pt x="2009" y="2048"/>
                </a:lnTo>
                <a:lnTo>
                  <a:pt x="2009" y="2053"/>
                </a:lnTo>
                <a:lnTo>
                  <a:pt x="2009" y="2058"/>
                </a:lnTo>
                <a:lnTo>
                  <a:pt x="2009" y="2063"/>
                </a:lnTo>
                <a:lnTo>
                  <a:pt x="2009" y="2066"/>
                </a:lnTo>
                <a:lnTo>
                  <a:pt x="2009" y="2071"/>
                </a:lnTo>
                <a:lnTo>
                  <a:pt x="2007" y="2076"/>
                </a:lnTo>
                <a:lnTo>
                  <a:pt x="2007" y="2081"/>
                </a:lnTo>
                <a:lnTo>
                  <a:pt x="2007" y="2086"/>
                </a:lnTo>
                <a:lnTo>
                  <a:pt x="2007" y="2091"/>
                </a:lnTo>
                <a:lnTo>
                  <a:pt x="2007" y="2096"/>
                </a:lnTo>
                <a:lnTo>
                  <a:pt x="2007" y="2101"/>
                </a:lnTo>
                <a:lnTo>
                  <a:pt x="2004" y="2106"/>
                </a:lnTo>
                <a:lnTo>
                  <a:pt x="2004" y="2111"/>
                </a:lnTo>
                <a:lnTo>
                  <a:pt x="2002" y="2116"/>
                </a:lnTo>
                <a:lnTo>
                  <a:pt x="1994" y="2143"/>
                </a:lnTo>
                <a:lnTo>
                  <a:pt x="1982" y="2171"/>
                </a:lnTo>
                <a:lnTo>
                  <a:pt x="1967" y="2193"/>
                </a:lnTo>
                <a:lnTo>
                  <a:pt x="1952" y="2213"/>
                </a:lnTo>
                <a:lnTo>
                  <a:pt x="1932" y="2231"/>
                </a:lnTo>
                <a:lnTo>
                  <a:pt x="1909" y="2248"/>
                </a:lnTo>
                <a:lnTo>
                  <a:pt x="1887" y="2261"/>
                </a:lnTo>
                <a:lnTo>
                  <a:pt x="1862" y="2273"/>
                </a:lnTo>
                <a:lnTo>
                  <a:pt x="1834" y="2283"/>
                </a:lnTo>
                <a:lnTo>
                  <a:pt x="1807" y="2291"/>
                </a:lnTo>
                <a:lnTo>
                  <a:pt x="1779" y="2299"/>
                </a:lnTo>
                <a:lnTo>
                  <a:pt x="1749" y="2304"/>
                </a:lnTo>
                <a:lnTo>
                  <a:pt x="1719" y="2309"/>
                </a:lnTo>
                <a:lnTo>
                  <a:pt x="1687" y="2314"/>
                </a:lnTo>
                <a:lnTo>
                  <a:pt x="1657" y="2316"/>
                </a:lnTo>
                <a:lnTo>
                  <a:pt x="1626" y="2319"/>
                </a:lnTo>
                <a:lnTo>
                  <a:pt x="1584" y="2319"/>
                </a:lnTo>
                <a:lnTo>
                  <a:pt x="1539" y="2316"/>
                </a:lnTo>
                <a:lnTo>
                  <a:pt x="1494" y="2309"/>
                </a:lnTo>
                <a:lnTo>
                  <a:pt x="1446" y="2299"/>
                </a:lnTo>
                <a:lnTo>
                  <a:pt x="1399" y="2283"/>
                </a:lnTo>
                <a:lnTo>
                  <a:pt x="1351" y="2263"/>
                </a:lnTo>
                <a:lnTo>
                  <a:pt x="1304" y="2243"/>
                </a:lnTo>
                <a:lnTo>
                  <a:pt x="1259" y="2218"/>
                </a:lnTo>
                <a:lnTo>
                  <a:pt x="1216" y="2188"/>
                </a:lnTo>
                <a:lnTo>
                  <a:pt x="1176" y="2158"/>
                </a:lnTo>
                <a:lnTo>
                  <a:pt x="1139" y="2126"/>
                </a:lnTo>
                <a:lnTo>
                  <a:pt x="1109" y="2088"/>
                </a:lnTo>
                <a:lnTo>
                  <a:pt x="1083" y="2051"/>
                </a:lnTo>
                <a:lnTo>
                  <a:pt x="1063" y="2008"/>
                </a:lnTo>
                <a:lnTo>
                  <a:pt x="1051" y="1966"/>
                </a:lnTo>
                <a:lnTo>
                  <a:pt x="1046" y="1920"/>
                </a:lnTo>
                <a:lnTo>
                  <a:pt x="1023" y="1925"/>
                </a:lnTo>
                <a:lnTo>
                  <a:pt x="1001" y="1930"/>
                </a:lnTo>
                <a:lnTo>
                  <a:pt x="978" y="1938"/>
                </a:lnTo>
                <a:lnTo>
                  <a:pt x="953" y="1945"/>
                </a:lnTo>
                <a:lnTo>
                  <a:pt x="931" y="1953"/>
                </a:lnTo>
                <a:lnTo>
                  <a:pt x="908" y="1960"/>
                </a:lnTo>
                <a:lnTo>
                  <a:pt x="883" y="1971"/>
                </a:lnTo>
                <a:lnTo>
                  <a:pt x="861" y="1978"/>
                </a:lnTo>
                <a:lnTo>
                  <a:pt x="836" y="1991"/>
                </a:lnTo>
                <a:lnTo>
                  <a:pt x="813" y="2001"/>
                </a:lnTo>
                <a:lnTo>
                  <a:pt x="788" y="2011"/>
                </a:lnTo>
                <a:lnTo>
                  <a:pt x="766" y="2023"/>
                </a:lnTo>
                <a:lnTo>
                  <a:pt x="743" y="2036"/>
                </a:lnTo>
                <a:lnTo>
                  <a:pt x="718" y="2051"/>
                </a:lnTo>
                <a:lnTo>
                  <a:pt x="696" y="2063"/>
                </a:lnTo>
                <a:lnTo>
                  <a:pt x="673" y="2078"/>
                </a:lnTo>
                <a:lnTo>
                  <a:pt x="698" y="2121"/>
                </a:lnTo>
                <a:lnTo>
                  <a:pt x="731" y="2166"/>
                </a:lnTo>
                <a:lnTo>
                  <a:pt x="768" y="2208"/>
                </a:lnTo>
                <a:lnTo>
                  <a:pt x="811" y="2251"/>
                </a:lnTo>
                <a:lnTo>
                  <a:pt x="858" y="2294"/>
                </a:lnTo>
                <a:lnTo>
                  <a:pt x="911" y="2336"/>
                </a:lnTo>
                <a:lnTo>
                  <a:pt x="971" y="2374"/>
                </a:lnTo>
                <a:lnTo>
                  <a:pt x="1031" y="2411"/>
                </a:lnTo>
                <a:lnTo>
                  <a:pt x="1099" y="2446"/>
                </a:lnTo>
                <a:lnTo>
                  <a:pt x="1169" y="2479"/>
                </a:lnTo>
                <a:lnTo>
                  <a:pt x="1241" y="2506"/>
                </a:lnTo>
                <a:lnTo>
                  <a:pt x="1316" y="2529"/>
                </a:lnTo>
                <a:lnTo>
                  <a:pt x="1396" y="2549"/>
                </a:lnTo>
                <a:lnTo>
                  <a:pt x="1476" y="2564"/>
                </a:lnTo>
                <a:lnTo>
                  <a:pt x="1559" y="2571"/>
                </a:lnTo>
                <a:lnTo>
                  <a:pt x="1642" y="2576"/>
                </a:lnTo>
                <a:lnTo>
                  <a:pt x="1669" y="2574"/>
                </a:lnTo>
                <a:lnTo>
                  <a:pt x="1694" y="2574"/>
                </a:lnTo>
                <a:lnTo>
                  <a:pt x="1724" y="2571"/>
                </a:lnTo>
                <a:lnTo>
                  <a:pt x="1752" y="2566"/>
                </a:lnTo>
                <a:lnTo>
                  <a:pt x="1777" y="2564"/>
                </a:lnTo>
                <a:lnTo>
                  <a:pt x="1804" y="2559"/>
                </a:lnTo>
                <a:lnTo>
                  <a:pt x="1832" y="2551"/>
                </a:lnTo>
                <a:lnTo>
                  <a:pt x="1857" y="2546"/>
                </a:lnTo>
                <a:lnTo>
                  <a:pt x="1879" y="2539"/>
                </a:lnTo>
                <a:lnTo>
                  <a:pt x="1902" y="2531"/>
                </a:lnTo>
                <a:lnTo>
                  <a:pt x="1922" y="2521"/>
                </a:lnTo>
                <a:lnTo>
                  <a:pt x="1939" y="2514"/>
                </a:lnTo>
                <a:lnTo>
                  <a:pt x="1954" y="2504"/>
                </a:lnTo>
                <a:lnTo>
                  <a:pt x="1964" y="2496"/>
                </a:lnTo>
                <a:lnTo>
                  <a:pt x="1974" y="2486"/>
                </a:lnTo>
                <a:lnTo>
                  <a:pt x="1977" y="2476"/>
                </a:lnTo>
                <a:lnTo>
                  <a:pt x="1979" y="2464"/>
                </a:lnTo>
                <a:lnTo>
                  <a:pt x="1982" y="2449"/>
                </a:lnTo>
                <a:lnTo>
                  <a:pt x="1984" y="2436"/>
                </a:lnTo>
                <a:lnTo>
                  <a:pt x="1984" y="2426"/>
                </a:lnTo>
                <a:lnTo>
                  <a:pt x="1984" y="2414"/>
                </a:lnTo>
                <a:lnTo>
                  <a:pt x="1984" y="2401"/>
                </a:lnTo>
                <a:lnTo>
                  <a:pt x="1984" y="2389"/>
                </a:lnTo>
                <a:lnTo>
                  <a:pt x="1982" y="2379"/>
                </a:lnTo>
                <a:lnTo>
                  <a:pt x="1979" y="2366"/>
                </a:lnTo>
                <a:lnTo>
                  <a:pt x="1974" y="2356"/>
                </a:lnTo>
                <a:lnTo>
                  <a:pt x="1972" y="2344"/>
                </a:lnTo>
                <a:lnTo>
                  <a:pt x="1967" y="2334"/>
                </a:lnTo>
                <a:lnTo>
                  <a:pt x="1959" y="2321"/>
                </a:lnTo>
                <a:lnTo>
                  <a:pt x="1952" y="2311"/>
                </a:lnTo>
                <a:lnTo>
                  <a:pt x="1944" y="2301"/>
                </a:lnTo>
                <a:lnTo>
                  <a:pt x="1937" y="2288"/>
                </a:lnTo>
                <a:lnTo>
                  <a:pt x="1937" y="2286"/>
                </a:lnTo>
                <a:lnTo>
                  <a:pt x="1937" y="2283"/>
                </a:lnTo>
                <a:lnTo>
                  <a:pt x="1937" y="2278"/>
                </a:lnTo>
                <a:lnTo>
                  <a:pt x="1939" y="2276"/>
                </a:lnTo>
                <a:lnTo>
                  <a:pt x="1939" y="2268"/>
                </a:lnTo>
                <a:lnTo>
                  <a:pt x="1942" y="2263"/>
                </a:lnTo>
                <a:lnTo>
                  <a:pt x="1942" y="2258"/>
                </a:lnTo>
                <a:lnTo>
                  <a:pt x="1944" y="2251"/>
                </a:lnTo>
                <a:lnTo>
                  <a:pt x="1949" y="2243"/>
                </a:lnTo>
                <a:lnTo>
                  <a:pt x="1952" y="2236"/>
                </a:lnTo>
                <a:lnTo>
                  <a:pt x="1954" y="2231"/>
                </a:lnTo>
                <a:lnTo>
                  <a:pt x="1959" y="2223"/>
                </a:lnTo>
                <a:lnTo>
                  <a:pt x="1964" y="2218"/>
                </a:lnTo>
                <a:lnTo>
                  <a:pt x="1972" y="2211"/>
                </a:lnTo>
                <a:lnTo>
                  <a:pt x="1977" y="2206"/>
                </a:lnTo>
                <a:lnTo>
                  <a:pt x="1979" y="2213"/>
                </a:lnTo>
                <a:lnTo>
                  <a:pt x="1982" y="2221"/>
                </a:lnTo>
                <a:lnTo>
                  <a:pt x="1984" y="2228"/>
                </a:lnTo>
                <a:lnTo>
                  <a:pt x="1989" y="2236"/>
                </a:lnTo>
                <a:lnTo>
                  <a:pt x="1992" y="2243"/>
                </a:lnTo>
                <a:lnTo>
                  <a:pt x="1994" y="2248"/>
                </a:lnTo>
                <a:lnTo>
                  <a:pt x="1997" y="2256"/>
                </a:lnTo>
                <a:lnTo>
                  <a:pt x="2002" y="2261"/>
                </a:lnTo>
                <a:lnTo>
                  <a:pt x="2004" y="2266"/>
                </a:lnTo>
                <a:lnTo>
                  <a:pt x="2007" y="2271"/>
                </a:lnTo>
                <a:lnTo>
                  <a:pt x="2012" y="2273"/>
                </a:lnTo>
                <a:lnTo>
                  <a:pt x="2014" y="2278"/>
                </a:lnTo>
                <a:lnTo>
                  <a:pt x="2017" y="2281"/>
                </a:lnTo>
                <a:lnTo>
                  <a:pt x="2022" y="2286"/>
                </a:lnTo>
                <a:lnTo>
                  <a:pt x="2024" y="2288"/>
                </a:lnTo>
                <a:lnTo>
                  <a:pt x="2027" y="2288"/>
                </a:lnTo>
                <a:lnTo>
                  <a:pt x="2029" y="2291"/>
                </a:lnTo>
                <a:lnTo>
                  <a:pt x="2034" y="2291"/>
                </a:lnTo>
                <a:lnTo>
                  <a:pt x="2039" y="2294"/>
                </a:lnTo>
                <a:lnTo>
                  <a:pt x="2044" y="2294"/>
                </a:lnTo>
                <a:lnTo>
                  <a:pt x="2049" y="2294"/>
                </a:lnTo>
                <a:lnTo>
                  <a:pt x="2057" y="2294"/>
                </a:lnTo>
                <a:lnTo>
                  <a:pt x="2062" y="2294"/>
                </a:lnTo>
                <a:lnTo>
                  <a:pt x="2069" y="2294"/>
                </a:lnTo>
                <a:lnTo>
                  <a:pt x="2077" y="2294"/>
                </a:lnTo>
                <a:lnTo>
                  <a:pt x="2082" y="2294"/>
                </a:lnTo>
                <a:lnTo>
                  <a:pt x="2089" y="2291"/>
                </a:lnTo>
                <a:lnTo>
                  <a:pt x="2097" y="2291"/>
                </a:lnTo>
                <a:lnTo>
                  <a:pt x="2104" y="2288"/>
                </a:lnTo>
                <a:lnTo>
                  <a:pt x="2112" y="2286"/>
                </a:lnTo>
                <a:lnTo>
                  <a:pt x="2119" y="2283"/>
                </a:lnTo>
                <a:lnTo>
                  <a:pt x="2127" y="2281"/>
                </a:lnTo>
                <a:lnTo>
                  <a:pt x="2132" y="2278"/>
                </a:lnTo>
                <a:lnTo>
                  <a:pt x="2137" y="2273"/>
                </a:lnTo>
                <a:lnTo>
                  <a:pt x="2142" y="2268"/>
                </a:lnTo>
                <a:lnTo>
                  <a:pt x="2149" y="2261"/>
                </a:lnTo>
                <a:lnTo>
                  <a:pt x="2154" y="2256"/>
                </a:lnTo>
                <a:lnTo>
                  <a:pt x="2162" y="2246"/>
                </a:lnTo>
                <a:lnTo>
                  <a:pt x="2169" y="2238"/>
                </a:lnTo>
                <a:lnTo>
                  <a:pt x="2177" y="2231"/>
                </a:lnTo>
                <a:lnTo>
                  <a:pt x="2185" y="2223"/>
                </a:lnTo>
                <a:lnTo>
                  <a:pt x="2195" y="2213"/>
                </a:lnTo>
                <a:lnTo>
                  <a:pt x="2205" y="2206"/>
                </a:lnTo>
                <a:lnTo>
                  <a:pt x="2215" y="2198"/>
                </a:lnTo>
                <a:lnTo>
                  <a:pt x="2227" y="2191"/>
                </a:lnTo>
                <a:lnTo>
                  <a:pt x="2237" y="2186"/>
                </a:lnTo>
                <a:lnTo>
                  <a:pt x="2252" y="2181"/>
                </a:lnTo>
                <a:lnTo>
                  <a:pt x="2267" y="2178"/>
                </a:lnTo>
                <a:lnTo>
                  <a:pt x="2280" y="2176"/>
                </a:lnTo>
                <a:lnTo>
                  <a:pt x="2292" y="2173"/>
                </a:lnTo>
                <a:lnTo>
                  <a:pt x="2307" y="2171"/>
                </a:lnTo>
                <a:lnTo>
                  <a:pt x="2322" y="2168"/>
                </a:lnTo>
                <a:lnTo>
                  <a:pt x="2337" y="2166"/>
                </a:lnTo>
                <a:lnTo>
                  <a:pt x="2355" y="2166"/>
                </a:lnTo>
                <a:lnTo>
                  <a:pt x="2372" y="2163"/>
                </a:lnTo>
                <a:lnTo>
                  <a:pt x="2387" y="2161"/>
                </a:lnTo>
                <a:lnTo>
                  <a:pt x="2405" y="2161"/>
                </a:lnTo>
                <a:lnTo>
                  <a:pt x="2422" y="2158"/>
                </a:lnTo>
                <a:lnTo>
                  <a:pt x="2437" y="2156"/>
                </a:lnTo>
                <a:lnTo>
                  <a:pt x="2455" y="2156"/>
                </a:lnTo>
                <a:lnTo>
                  <a:pt x="2467" y="2153"/>
                </a:lnTo>
                <a:lnTo>
                  <a:pt x="2482" y="2151"/>
                </a:lnTo>
                <a:lnTo>
                  <a:pt x="2492" y="2151"/>
                </a:lnTo>
                <a:lnTo>
                  <a:pt x="2502" y="2148"/>
                </a:lnTo>
                <a:lnTo>
                  <a:pt x="2482" y="2138"/>
                </a:lnTo>
                <a:lnTo>
                  <a:pt x="2462" y="2131"/>
                </a:lnTo>
                <a:lnTo>
                  <a:pt x="2442" y="2121"/>
                </a:lnTo>
                <a:lnTo>
                  <a:pt x="2422" y="2113"/>
                </a:lnTo>
                <a:lnTo>
                  <a:pt x="2405" y="2106"/>
                </a:lnTo>
                <a:lnTo>
                  <a:pt x="2387" y="2101"/>
                </a:lnTo>
                <a:lnTo>
                  <a:pt x="2367" y="2096"/>
                </a:lnTo>
                <a:lnTo>
                  <a:pt x="2350" y="2091"/>
                </a:lnTo>
                <a:lnTo>
                  <a:pt x="2332" y="2086"/>
                </a:lnTo>
                <a:lnTo>
                  <a:pt x="2315" y="2083"/>
                </a:lnTo>
                <a:lnTo>
                  <a:pt x="2297" y="2081"/>
                </a:lnTo>
                <a:lnTo>
                  <a:pt x="2280" y="2078"/>
                </a:lnTo>
                <a:lnTo>
                  <a:pt x="2260" y="2078"/>
                </a:lnTo>
                <a:lnTo>
                  <a:pt x="2242" y="2076"/>
                </a:lnTo>
                <a:lnTo>
                  <a:pt x="2222" y="2078"/>
                </a:lnTo>
                <a:lnTo>
                  <a:pt x="2202" y="2078"/>
                </a:lnTo>
                <a:close/>
                <a:moveTo>
                  <a:pt x="2375" y="1813"/>
                </a:moveTo>
                <a:lnTo>
                  <a:pt x="2370" y="1825"/>
                </a:lnTo>
                <a:lnTo>
                  <a:pt x="2367" y="1840"/>
                </a:lnTo>
                <a:lnTo>
                  <a:pt x="2362" y="1853"/>
                </a:lnTo>
                <a:lnTo>
                  <a:pt x="2355" y="1865"/>
                </a:lnTo>
                <a:lnTo>
                  <a:pt x="2350" y="1878"/>
                </a:lnTo>
                <a:lnTo>
                  <a:pt x="2342" y="1893"/>
                </a:lnTo>
                <a:lnTo>
                  <a:pt x="2337" y="1905"/>
                </a:lnTo>
                <a:lnTo>
                  <a:pt x="2330" y="1918"/>
                </a:lnTo>
                <a:lnTo>
                  <a:pt x="2322" y="1930"/>
                </a:lnTo>
                <a:lnTo>
                  <a:pt x="2315" y="1943"/>
                </a:lnTo>
                <a:lnTo>
                  <a:pt x="2307" y="1955"/>
                </a:lnTo>
                <a:lnTo>
                  <a:pt x="2300" y="1966"/>
                </a:lnTo>
                <a:lnTo>
                  <a:pt x="2290" y="1978"/>
                </a:lnTo>
                <a:lnTo>
                  <a:pt x="2282" y="1991"/>
                </a:lnTo>
                <a:lnTo>
                  <a:pt x="2272" y="2001"/>
                </a:lnTo>
                <a:lnTo>
                  <a:pt x="2262" y="2013"/>
                </a:lnTo>
                <a:lnTo>
                  <a:pt x="2270" y="2011"/>
                </a:lnTo>
                <a:lnTo>
                  <a:pt x="2275" y="2008"/>
                </a:lnTo>
                <a:lnTo>
                  <a:pt x="2282" y="2008"/>
                </a:lnTo>
                <a:lnTo>
                  <a:pt x="2287" y="2006"/>
                </a:lnTo>
                <a:lnTo>
                  <a:pt x="2295" y="2006"/>
                </a:lnTo>
                <a:lnTo>
                  <a:pt x="2302" y="2003"/>
                </a:lnTo>
                <a:lnTo>
                  <a:pt x="2310" y="2003"/>
                </a:lnTo>
                <a:lnTo>
                  <a:pt x="2317" y="2001"/>
                </a:lnTo>
                <a:lnTo>
                  <a:pt x="2325" y="2001"/>
                </a:lnTo>
                <a:lnTo>
                  <a:pt x="2335" y="1998"/>
                </a:lnTo>
                <a:lnTo>
                  <a:pt x="2342" y="1998"/>
                </a:lnTo>
                <a:lnTo>
                  <a:pt x="2352" y="1998"/>
                </a:lnTo>
                <a:lnTo>
                  <a:pt x="2362" y="1996"/>
                </a:lnTo>
                <a:lnTo>
                  <a:pt x="2372" y="1996"/>
                </a:lnTo>
                <a:lnTo>
                  <a:pt x="2385" y="1996"/>
                </a:lnTo>
                <a:lnTo>
                  <a:pt x="2395" y="1996"/>
                </a:lnTo>
                <a:lnTo>
                  <a:pt x="2407" y="2001"/>
                </a:lnTo>
                <a:lnTo>
                  <a:pt x="2420" y="2003"/>
                </a:lnTo>
                <a:lnTo>
                  <a:pt x="2430" y="2008"/>
                </a:lnTo>
                <a:lnTo>
                  <a:pt x="2440" y="2013"/>
                </a:lnTo>
                <a:lnTo>
                  <a:pt x="2450" y="2018"/>
                </a:lnTo>
                <a:lnTo>
                  <a:pt x="2460" y="2023"/>
                </a:lnTo>
                <a:lnTo>
                  <a:pt x="2470" y="2031"/>
                </a:lnTo>
                <a:lnTo>
                  <a:pt x="2482" y="2036"/>
                </a:lnTo>
                <a:lnTo>
                  <a:pt x="2495" y="2043"/>
                </a:lnTo>
                <a:lnTo>
                  <a:pt x="2507" y="2051"/>
                </a:lnTo>
                <a:lnTo>
                  <a:pt x="2522" y="2056"/>
                </a:lnTo>
                <a:lnTo>
                  <a:pt x="2537" y="2066"/>
                </a:lnTo>
                <a:lnTo>
                  <a:pt x="2555" y="2073"/>
                </a:lnTo>
                <a:lnTo>
                  <a:pt x="2575" y="2081"/>
                </a:lnTo>
                <a:lnTo>
                  <a:pt x="2595" y="2091"/>
                </a:lnTo>
                <a:lnTo>
                  <a:pt x="2620" y="2098"/>
                </a:lnTo>
                <a:lnTo>
                  <a:pt x="2620" y="2093"/>
                </a:lnTo>
                <a:lnTo>
                  <a:pt x="2620" y="2086"/>
                </a:lnTo>
                <a:lnTo>
                  <a:pt x="2617" y="2081"/>
                </a:lnTo>
                <a:lnTo>
                  <a:pt x="2617" y="2073"/>
                </a:lnTo>
                <a:lnTo>
                  <a:pt x="2617" y="2068"/>
                </a:lnTo>
                <a:lnTo>
                  <a:pt x="2617" y="2061"/>
                </a:lnTo>
                <a:lnTo>
                  <a:pt x="2617" y="2056"/>
                </a:lnTo>
                <a:lnTo>
                  <a:pt x="2617" y="2048"/>
                </a:lnTo>
                <a:lnTo>
                  <a:pt x="2615" y="2043"/>
                </a:lnTo>
                <a:lnTo>
                  <a:pt x="2615" y="2036"/>
                </a:lnTo>
                <a:lnTo>
                  <a:pt x="2615" y="2028"/>
                </a:lnTo>
                <a:lnTo>
                  <a:pt x="2615" y="2023"/>
                </a:lnTo>
                <a:lnTo>
                  <a:pt x="2612" y="2016"/>
                </a:lnTo>
                <a:lnTo>
                  <a:pt x="2612" y="2011"/>
                </a:lnTo>
                <a:lnTo>
                  <a:pt x="2612" y="2003"/>
                </a:lnTo>
                <a:lnTo>
                  <a:pt x="2610" y="1996"/>
                </a:lnTo>
                <a:lnTo>
                  <a:pt x="2597" y="1983"/>
                </a:lnTo>
                <a:lnTo>
                  <a:pt x="2585" y="1971"/>
                </a:lnTo>
                <a:lnTo>
                  <a:pt x="2570" y="1958"/>
                </a:lnTo>
                <a:lnTo>
                  <a:pt x="2557" y="1948"/>
                </a:lnTo>
                <a:lnTo>
                  <a:pt x="2542" y="1935"/>
                </a:lnTo>
                <a:lnTo>
                  <a:pt x="2530" y="1923"/>
                </a:lnTo>
                <a:lnTo>
                  <a:pt x="2517" y="1913"/>
                </a:lnTo>
                <a:lnTo>
                  <a:pt x="2502" y="1903"/>
                </a:lnTo>
                <a:lnTo>
                  <a:pt x="2490" y="1893"/>
                </a:lnTo>
                <a:lnTo>
                  <a:pt x="2477" y="1883"/>
                </a:lnTo>
                <a:lnTo>
                  <a:pt x="2465" y="1873"/>
                </a:lnTo>
                <a:lnTo>
                  <a:pt x="2452" y="1863"/>
                </a:lnTo>
                <a:lnTo>
                  <a:pt x="2440" y="1855"/>
                </a:lnTo>
                <a:lnTo>
                  <a:pt x="2430" y="1848"/>
                </a:lnTo>
                <a:lnTo>
                  <a:pt x="2420" y="1840"/>
                </a:lnTo>
                <a:lnTo>
                  <a:pt x="2407" y="1833"/>
                </a:lnTo>
                <a:lnTo>
                  <a:pt x="2405" y="1833"/>
                </a:lnTo>
                <a:lnTo>
                  <a:pt x="2402" y="1830"/>
                </a:lnTo>
                <a:lnTo>
                  <a:pt x="2400" y="1830"/>
                </a:lnTo>
                <a:lnTo>
                  <a:pt x="2397" y="1828"/>
                </a:lnTo>
                <a:lnTo>
                  <a:pt x="2395" y="1825"/>
                </a:lnTo>
                <a:lnTo>
                  <a:pt x="2392" y="1823"/>
                </a:lnTo>
                <a:lnTo>
                  <a:pt x="2390" y="1823"/>
                </a:lnTo>
                <a:lnTo>
                  <a:pt x="2387" y="1820"/>
                </a:lnTo>
                <a:lnTo>
                  <a:pt x="2385" y="1820"/>
                </a:lnTo>
                <a:lnTo>
                  <a:pt x="2382" y="1818"/>
                </a:lnTo>
                <a:lnTo>
                  <a:pt x="2380" y="1815"/>
                </a:lnTo>
                <a:lnTo>
                  <a:pt x="2377" y="1815"/>
                </a:lnTo>
                <a:lnTo>
                  <a:pt x="2375" y="1813"/>
                </a:lnTo>
                <a:close/>
                <a:moveTo>
                  <a:pt x="2382" y="1602"/>
                </a:moveTo>
                <a:lnTo>
                  <a:pt x="2385" y="1610"/>
                </a:lnTo>
                <a:lnTo>
                  <a:pt x="2387" y="1617"/>
                </a:lnTo>
                <a:lnTo>
                  <a:pt x="2390" y="1625"/>
                </a:lnTo>
                <a:lnTo>
                  <a:pt x="2390" y="1635"/>
                </a:lnTo>
                <a:lnTo>
                  <a:pt x="2392" y="1643"/>
                </a:lnTo>
                <a:lnTo>
                  <a:pt x="2392" y="1650"/>
                </a:lnTo>
                <a:lnTo>
                  <a:pt x="2395" y="1658"/>
                </a:lnTo>
                <a:lnTo>
                  <a:pt x="2395" y="1668"/>
                </a:lnTo>
                <a:lnTo>
                  <a:pt x="2395" y="1675"/>
                </a:lnTo>
                <a:lnTo>
                  <a:pt x="2395" y="1683"/>
                </a:lnTo>
                <a:lnTo>
                  <a:pt x="2395" y="1693"/>
                </a:lnTo>
                <a:lnTo>
                  <a:pt x="2395" y="1700"/>
                </a:lnTo>
                <a:lnTo>
                  <a:pt x="2395" y="1708"/>
                </a:lnTo>
                <a:lnTo>
                  <a:pt x="2395" y="1718"/>
                </a:lnTo>
                <a:lnTo>
                  <a:pt x="2392" y="1725"/>
                </a:lnTo>
                <a:lnTo>
                  <a:pt x="2392" y="1735"/>
                </a:lnTo>
                <a:lnTo>
                  <a:pt x="2395" y="1735"/>
                </a:lnTo>
                <a:lnTo>
                  <a:pt x="2400" y="1738"/>
                </a:lnTo>
                <a:lnTo>
                  <a:pt x="2402" y="1740"/>
                </a:lnTo>
                <a:lnTo>
                  <a:pt x="2407" y="1740"/>
                </a:lnTo>
                <a:lnTo>
                  <a:pt x="2410" y="1743"/>
                </a:lnTo>
                <a:lnTo>
                  <a:pt x="2412" y="1745"/>
                </a:lnTo>
                <a:lnTo>
                  <a:pt x="2417" y="1748"/>
                </a:lnTo>
                <a:lnTo>
                  <a:pt x="2420" y="1748"/>
                </a:lnTo>
                <a:lnTo>
                  <a:pt x="2422" y="1750"/>
                </a:lnTo>
                <a:lnTo>
                  <a:pt x="2427" y="1753"/>
                </a:lnTo>
                <a:lnTo>
                  <a:pt x="2430" y="1755"/>
                </a:lnTo>
                <a:lnTo>
                  <a:pt x="2432" y="1758"/>
                </a:lnTo>
                <a:lnTo>
                  <a:pt x="2435" y="1758"/>
                </a:lnTo>
                <a:lnTo>
                  <a:pt x="2440" y="1760"/>
                </a:lnTo>
                <a:lnTo>
                  <a:pt x="2442" y="1763"/>
                </a:lnTo>
                <a:lnTo>
                  <a:pt x="2445" y="1763"/>
                </a:lnTo>
                <a:lnTo>
                  <a:pt x="2455" y="1768"/>
                </a:lnTo>
                <a:lnTo>
                  <a:pt x="2465" y="1775"/>
                </a:lnTo>
                <a:lnTo>
                  <a:pt x="2475" y="1780"/>
                </a:lnTo>
                <a:lnTo>
                  <a:pt x="2485" y="1785"/>
                </a:lnTo>
                <a:lnTo>
                  <a:pt x="2495" y="1793"/>
                </a:lnTo>
                <a:lnTo>
                  <a:pt x="2505" y="1798"/>
                </a:lnTo>
                <a:lnTo>
                  <a:pt x="2515" y="1803"/>
                </a:lnTo>
                <a:lnTo>
                  <a:pt x="2522" y="1810"/>
                </a:lnTo>
                <a:lnTo>
                  <a:pt x="2532" y="1815"/>
                </a:lnTo>
                <a:lnTo>
                  <a:pt x="2542" y="1823"/>
                </a:lnTo>
                <a:lnTo>
                  <a:pt x="2552" y="1830"/>
                </a:lnTo>
                <a:lnTo>
                  <a:pt x="2560" y="1835"/>
                </a:lnTo>
                <a:lnTo>
                  <a:pt x="2570" y="1843"/>
                </a:lnTo>
                <a:lnTo>
                  <a:pt x="2580" y="1850"/>
                </a:lnTo>
                <a:lnTo>
                  <a:pt x="2590" y="1855"/>
                </a:lnTo>
                <a:lnTo>
                  <a:pt x="2597" y="1863"/>
                </a:lnTo>
                <a:lnTo>
                  <a:pt x="2597" y="1855"/>
                </a:lnTo>
                <a:lnTo>
                  <a:pt x="2597" y="1850"/>
                </a:lnTo>
                <a:lnTo>
                  <a:pt x="2595" y="1843"/>
                </a:lnTo>
                <a:lnTo>
                  <a:pt x="2595" y="1835"/>
                </a:lnTo>
                <a:lnTo>
                  <a:pt x="2595" y="1828"/>
                </a:lnTo>
                <a:lnTo>
                  <a:pt x="2592" y="1820"/>
                </a:lnTo>
                <a:lnTo>
                  <a:pt x="2592" y="1815"/>
                </a:lnTo>
                <a:lnTo>
                  <a:pt x="2592" y="1808"/>
                </a:lnTo>
                <a:lnTo>
                  <a:pt x="2592" y="1800"/>
                </a:lnTo>
                <a:lnTo>
                  <a:pt x="2590" y="1795"/>
                </a:lnTo>
                <a:lnTo>
                  <a:pt x="2590" y="1788"/>
                </a:lnTo>
                <a:lnTo>
                  <a:pt x="2590" y="1780"/>
                </a:lnTo>
                <a:lnTo>
                  <a:pt x="2587" y="1775"/>
                </a:lnTo>
                <a:lnTo>
                  <a:pt x="2587" y="1768"/>
                </a:lnTo>
                <a:lnTo>
                  <a:pt x="2587" y="1763"/>
                </a:lnTo>
                <a:lnTo>
                  <a:pt x="2585" y="1755"/>
                </a:lnTo>
                <a:lnTo>
                  <a:pt x="2575" y="1745"/>
                </a:lnTo>
                <a:lnTo>
                  <a:pt x="2562" y="1735"/>
                </a:lnTo>
                <a:lnTo>
                  <a:pt x="2550" y="1725"/>
                </a:lnTo>
                <a:lnTo>
                  <a:pt x="2537" y="1715"/>
                </a:lnTo>
                <a:lnTo>
                  <a:pt x="2525" y="1705"/>
                </a:lnTo>
                <a:lnTo>
                  <a:pt x="2512" y="1695"/>
                </a:lnTo>
                <a:lnTo>
                  <a:pt x="2500" y="1685"/>
                </a:lnTo>
                <a:lnTo>
                  <a:pt x="2487" y="1675"/>
                </a:lnTo>
                <a:lnTo>
                  <a:pt x="2475" y="1665"/>
                </a:lnTo>
                <a:lnTo>
                  <a:pt x="2462" y="1658"/>
                </a:lnTo>
                <a:lnTo>
                  <a:pt x="2450" y="1648"/>
                </a:lnTo>
                <a:lnTo>
                  <a:pt x="2435" y="1638"/>
                </a:lnTo>
                <a:lnTo>
                  <a:pt x="2422" y="1627"/>
                </a:lnTo>
                <a:lnTo>
                  <a:pt x="2410" y="1620"/>
                </a:lnTo>
                <a:lnTo>
                  <a:pt x="2397" y="1610"/>
                </a:lnTo>
                <a:lnTo>
                  <a:pt x="2382" y="1602"/>
                </a:lnTo>
                <a:close/>
                <a:moveTo>
                  <a:pt x="2312" y="1693"/>
                </a:moveTo>
                <a:lnTo>
                  <a:pt x="2307" y="1673"/>
                </a:lnTo>
                <a:lnTo>
                  <a:pt x="2300" y="1655"/>
                </a:lnTo>
                <a:lnTo>
                  <a:pt x="2290" y="1638"/>
                </a:lnTo>
                <a:lnTo>
                  <a:pt x="2282" y="1620"/>
                </a:lnTo>
                <a:lnTo>
                  <a:pt x="2272" y="1602"/>
                </a:lnTo>
                <a:lnTo>
                  <a:pt x="2262" y="1587"/>
                </a:lnTo>
                <a:lnTo>
                  <a:pt x="2252" y="1572"/>
                </a:lnTo>
                <a:lnTo>
                  <a:pt x="2242" y="1557"/>
                </a:lnTo>
                <a:lnTo>
                  <a:pt x="2232" y="1542"/>
                </a:lnTo>
                <a:lnTo>
                  <a:pt x="2220" y="1530"/>
                </a:lnTo>
                <a:lnTo>
                  <a:pt x="2207" y="1517"/>
                </a:lnTo>
                <a:lnTo>
                  <a:pt x="2197" y="1505"/>
                </a:lnTo>
                <a:lnTo>
                  <a:pt x="2185" y="1492"/>
                </a:lnTo>
                <a:lnTo>
                  <a:pt x="2172" y="1482"/>
                </a:lnTo>
                <a:lnTo>
                  <a:pt x="2159" y="1472"/>
                </a:lnTo>
                <a:lnTo>
                  <a:pt x="2147" y="1462"/>
                </a:lnTo>
                <a:lnTo>
                  <a:pt x="2147" y="1460"/>
                </a:lnTo>
                <a:lnTo>
                  <a:pt x="2144" y="1460"/>
                </a:lnTo>
                <a:lnTo>
                  <a:pt x="2142" y="1457"/>
                </a:lnTo>
                <a:lnTo>
                  <a:pt x="2139" y="1457"/>
                </a:lnTo>
                <a:lnTo>
                  <a:pt x="2139" y="1455"/>
                </a:lnTo>
                <a:lnTo>
                  <a:pt x="2137" y="1455"/>
                </a:lnTo>
                <a:lnTo>
                  <a:pt x="2134" y="1455"/>
                </a:lnTo>
                <a:lnTo>
                  <a:pt x="2134" y="1452"/>
                </a:lnTo>
                <a:lnTo>
                  <a:pt x="2137" y="1465"/>
                </a:lnTo>
                <a:lnTo>
                  <a:pt x="2137" y="1475"/>
                </a:lnTo>
                <a:lnTo>
                  <a:pt x="2139" y="1487"/>
                </a:lnTo>
                <a:lnTo>
                  <a:pt x="2139" y="1497"/>
                </a:lnTo>
                <a:lnTo>
                  <a:pt x="2142" y="1510"/>
                </a:lnTo>
                <a:lnTo>
                  <a:pt x="2142" y="1520"/>
                </a:lnTo>
                <a:lnTo>
                  <a:pt x="2144" y="1530"/>
                </a:lnTo>
                <a:lnTo>
                  <a:pt x="2144" y="1540"/>
                </a:lnTo>
                <a:lnTo>
                  <a:pt x="2147" y="1552"/>
                </a:lnTo>
                <a:lnTo>
                  <a:pt x="2147" y="1562"/>
                </a:lnTo>
                <a:lnTo>
                  <a:pt x="2149" y="1572"/>
                </a:lnTo>
                <a:lnTo>
                  <a:pt x="2149" y="1582"/>
                </a:lnTo>
                <a:lnTo>
                  <a:pt x="2152" y="1592"/>
                </a:lnTo>
                <a:lnTo>
                  <a:pt x="2152" y="1602"/>
                </a:lnTo>
                <a:lnTo>
                  <a:pt x="2154" y="1612"/>
                </a:lnTo>
                <a:lnTo>
                  <a:pt x="2154" y="1622"/>
                </a:lnTo>
                <a:lnTo>
                  <a:pt x="2164" y="1627"/>
                </a:lnTo>
                <a:lnTo>
                  <a:pt x="2174" y="1630"/>
                </a:lnTo>
                <a:lnTo>
                  <a:pt x="2185" y="1635"/>
                </a:lnTo>
                <a:lnTo>
                  <a:pt x="2192" y="1640"/>
                </a:lnTo>
                <a:lnTo>
                  <a:pt x="2202" y="1643"/>
                </a:lnTo>
                <a:lnTo>
                  <a:pt x="2212" y="1648"/>
                </a:lnTo>
                <a:lnTo>
                  <a:pt x="2222" y="1653"/>
                </a:lnTo>
                <a:lnTo>
                  <a:pt x="2232" y="1658"/>
                </a:lnTo>
                <a:lnTo>
                  <a:pt x="2242" y="1660"/>
                </a:lnTo>
                <a:lnTo>
                  <a:pt x="2252" y="1665"/>
                </a:lnTo>
                <a:lnTo>
                  <a:pt x="2262" y="1670"/>
                </a:lnTo>
                <a:lnTo>
                  <a:pt x="2272" y="1675"/>
                </a:lnTo>
                <a:lnTo>
                  <a:pt x="2282" y="1680"/>
                </a:lnTo>
                <a:lnTo>
                  <a:pt x="2292" y="1685"/>
                </a:lnTo>
                <a:lnTo>
                  <a:pt x="2302" y="1688"/>
                </a:lnTo>
                <a:lnTo>
                  <a:pt x="2312" y="1693"/>
                </a:lnTo>
                <a:close/>
                <a:moveTo>
                  <a:pt x="2014" y="969"/>
                </a:moveTo>
                <a:lnTo>
                  <a:pt x="2007" y="981"/>
                </a:lnTo>
                <a:lnTo>
                  <a:pt x="1999" y="994"/>
                </a:lnTo>
                <a:lnTo>
                  <a:pt x="1992" y="1007"/>
                </a:lnTo>
                <a:lnTo>
                  <a:pt x="1982" y="1019"/>
                </a:lnTo>
                <a:lnTo>
                  <a:pt x="1974" y="1032"/>
                </a:lnTo>
                <a:lnTo>
                  <a:pt x="1967" y="1047"/>
                </a:lnTo>
                <a:lnTo>
                  <a:pt x="1962" y="1059"/>
                </a:lnTo>
                <a:lnTo>
                  <a:pt x="1954" y="1074"/>
                </a:lnTo>
                <a:lnTo>
                  <a:pt x="1949" y="1087"/>
                </a:lnTo>
                <a:lnTo>
                  <a:pt x="1947" y="1099"/>
                </a:lnTo>
                <a:lnTo>
                  <a:pt x="1942" y="1114"/>
                </a:lnTo>
                <a:lnTo>
                  <a:pt x="1942" y="1127"/>
                </a:lnTo>
                <a:lnTo>
                  <a:pt x="1939" y="1137"/>
                </a:lnTo>
                <a:lnTo>
                  <a:pt x="1942" y="1149"/>
                </a:lnTo>
                <a:lnTo>
                  <a:pt x="1944" y="1162"/>
                </a:lnTo>
                <a:lnTo>
                  <a:pt x="1949" y="1172"/>
                </a:lnTo>
                <a:lnTo>
                  <a:pt x="1952" y="1179"/>
                </a:lnTo>
                <a:lnTo>
                  <a:pt x="1957" y="1184"/>
                </a:lnTo>
                <a:lnTo>
                  <a:pt x="1959" y="1192"/>
                </a:lnTo>
                <a:lnTo>
                  <a:pt x="1967" y="1199"/>
                </a:lnTo>
                <a:lnTo>
                  <a:pt x="1972" y="1204"/>
                </a:lnTo>
                <a:lnTo>
                  <a:pt x="1979" y="1212"/>
                </a:lnTo>
                <a:lnTo>
                  <a:pt x="1984" y="1219"/>
                </a:lnTo>
                <a:lnTo>
                  <a:pt x="1992" y="1224"/>
                </a:lnTo>
                <a:lnTo>
                  <a:pt x="1999" y="1232"/>
                </a:lnTo>
                <a:lnTo>
                  <a:pt x="2009" y="1239"/>
                </a:lnTo>
                <a:lnTo>
                  <a:pt x="2017" y="1244"/>
                </a:lnTo>
                <a:lnTo>
                  <a:pt x="2027" y="1252"/>
                </a:lnTo>
                <a:lnTo>
                  <a:pt x="2034" y="1259"/>
                </a:lnTo>
                <a:lnTo>
                  <a:pt x="2044" y="1264"/>
                </a:lnTo>
                <a:lnTo>
                  <a:pt x="2054" y="1272"/>
                </a:lnTo>
                <a:lnTo>
                  <a:pt x="2064" y="1279"/>
                </a:lnTo>
                <a:lnTo>
                  <a:pt x="2062" y="1257"/>
                </a:lnTo>
                <a:lnTo>
                  <a:pt x="2059" y="1237"/>
                </a:lnTo>
                <a:lnTo>
                  <a:pt x="2054" y="1217"/>
                </a:lnTo>
                <a:lnTo>
                  <a:pt x="2052" y="1194"/>
                </a:lnTo>
                <a:lnTo>
                  <a:pt x="2049" y="1174"/>
                </a:lnTo>
                <a:lnTo>
                  <a:pt x="2047" y="1154"/>
                </a:lnTo>
                <a:lnTo>
                  <a:pt x="2042" y="1137"/>
                </a:lnTo>
                <a:lnTo>
                  <a:pt x="2039" y="1117"/>
                </a:lnTo>
                <a:lnTo>
                  <a:pt x="2037" y="1097"/>
                </a:lnTo>
                <a:lnTo>
                  <a:pt x="2034" y="1079"/>
                </a:lnTo>
                <a:lnTo>
                  <a:pt x="2029" y="1059"/>
                </a:lnTo>
                <a:lnTo>
                  <a:pt x="2027" y="1042"/>
                </a:lnTo>
                <a:lnTo>
                  <a:pt x="2024" y="1022"/>
                </a:lnTo>
                <a:lnTo>
                  <a:pt x="2022" y="1004"/>
                </a:lnTo>
                <a:lnTo>
                  <a:pt x="2017" y="987"/>
                </a:lnTo>
                <a:lnTo>
                  <a:pt x="2014" y="969"/>
                </a:lnTo>
                <a:close/>
                <a:moveTo>
                  <a:pt x="2805" y="3042"/>
                </a:moveTo>
                <a:lnTo>
                  <a:pt x="2873" y="3100"/>
                </a:lnTo>
                <a:lnTo>
                  <a:pt x="2805" y="3185"/>
                </a:lnTo>
                <a:lnTo>
                  <a:pt x="2743" y="3122"/>
                </a:lnTo>
                <a:lnTo>
                  <a:pt x="2805" y="3042"/>
                </a:lnTo>
                <a:close/>
                <a:moveTo>
                  <a:pt x="1749" y="2346"/>
                </a:moveTo>
                <a:lnTo>
                  <a:pt x="1817" y="2406"/>
                </a:lnTo>
                <a:lnTo>
                  <a:pt x="1749" y="2489"/>
                </a:lnTo>
                <a:lnTo>
                  <a:pt x="1689" y="2426"/>
                </a:lnTo>
                <a:lnTo>
                  <a:pt x="1749" y="2346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 advTm="5000"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74638"/>
            <a:ext cx="7315200" cy="868362"/>
          </a:xfrm>
        </p:spPr>
        <p:txBody>
          <a:bodyPr>
            <a:normAutofit fontScale="90000"/>
          </a:bodyPr>
          <a:lstStyle/>
          <a:p>
            <a:r>
              <a:rPr lang="fa-IR" dirty="0" smtClean="0">
                <a:latin typeface="Arial" pitchFamily="34" charset="0"/>
                <a:cs typeface="B Nazanin" pitchFamily="2" charset="-78"/>
              </a:rPr>
              <a:t>انرژی و پروتئین مورد نیاز بر حسب گروه سنی </a:t>
            </a:r>
            <a:endParaRPr lang="fa-IR" dirty="0">
              <a:latin typeface="Arial" pitchFamily="34" charset="0"/>
              <a:cs typeface="B Nazanin" pitchFamily="2" charset="-78"/>
            </a:endParaRPr>
          </a:p>
        </p:txBody>
      </p:sp>
      <p:graphicFrame>
        <p:nvGraphicFramePr>
          <p:cNvPr id="4" name="Group 59"/>
          <p:cNvGraphicFramePr>
            <a:graphicFrameLocks noGrp="1"/>
          </p:cNvGraphicFramePr>
          <p:nvPr/>
        </p:nvGraphicFramePr>
        <p:xfrm>
          <a:off x="1066800" y="1295400"/>
          <a:ext cx="7391400" cy="5368931"/>
        </p:xfrm>
        <a:graphic>
          <a:graphicData uri="http://schemas.openxmlformats.org/drawingml/2006/table">
            <a:tbl>
              <a:tblPr/>
              <a:tblGrid>
                <a:gridCol w="2788705"/>
                <a:gridCol w="2224095"/>
                <a:gridCol w="2378600"/>
              </a:tblGrid>
              <a:tr h="44861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گروه سنی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 بر حسب سال</a:t>
                      </a:r>
                      <a:endParaRPr kumimoji="0" lang="en-GB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زن و مرد </a:t>
                      </a:r>
                      <a:endParaRPr kumimoji="0" lang="en-GB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</a:tr>
              <a:tr h="801090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پروتئین  مورد نیازروزانه </a:t>
                      </a:r>
                      <a:r>
                        <a:rPr kumimoji="0" lang="ar-S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(گرم )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انرژی مورد نیازروزانه</a:t>
                      </a:r>
                      <a:endParaRPr kumimoji="0" lang="en-GB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86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4-0</a:t>
                      </a:r>
                      <a:endParaRPr kumimoji="0" lang="en-GB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15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1290</a:t>
                      </a:r>
                      <a:endParaRPr kumimoji="0" lang="en-GB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86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9-5</a:t>
                      </a:r>
                      <a:endParaRPr kumimoji="0" lang="en-GB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24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1860</a:t>
                      </a:r>
                      <a:endParaRPr kumimoji="0" lang="en-GB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55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14-10</a:t>
                      </a:r>
                      <a:endParaRPr kumimoji="0" lang="en-GB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30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2210</a:t>
                      </a:r>
                      <a:endParaRPr kumimoji="0" lang="en-GB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58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19-15</a:t>
                      </a:r>
                      <a:endParaRPr kumimoji="0" lang="en-GB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48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2420</a:t>
                      </a:r>
                      <a:endParaRPr kumimoji="0" lang="en-GB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1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59-20</a:t>
                      </a:r>
                      <a:endParaRPr kumimoji="0" lang="en-GB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42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2230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86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60+</a:t>
                      </a:r>
                      <a:endParaRPr kumimoji="0" lang="en-GB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42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1890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86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زنان باردار</a:t>
                      </a:r>
                      <a:endParaRPr kumimoji="0" lang="en-GB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60% اضافی 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285+</a:t>
                      </a:r>
                      <a:endParaRPr kumimoji="0" lang="en-GB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86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مادران شیرده</a:t>
                      </a:r>
                      <a:endParaRPr kumimoji="0" lang="en-GB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60% اضافی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500+</a:t>
                      </a:r>
                      <a:endParaRPr kumimoji="0" lang="en-GB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86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کل جمعیت</a:t>
                      </a:r>
                      <a:endParaRPr kumimoji="0" lang="en-GB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46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2070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 advClick="0" advTm="5000"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274638"/>
            <a:ext cx="8001000" cy="1143000"/>
          </a:xfrm>
        </p:spPr>
        <p:txBody>
          <a:bodyPr>
            <a:normAutofit fontScale="90000"/>
          </a:bodyPr>
          <a:lstStyle/>
          <a:p>
            <a:r>
              <a:rPr lang="fa-IR" dirty="0" smtClean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محاسبه انرژی مورد نیاز، بستگی به شرایط زیر دارد </a:t>
            </a:r>
            <a:endParaRPr lang="fa-IR" dirty="0">
              <a:solidFill>
                <a:schemeClr val="tx1"/>
              </a:solidFill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733800" y="1066800"/>
            <a:ext cx="4343400" cy="4648200"/>
          </a:xfrm>
        </p:spPr>
        <p:txBody>
          <a:bodyPr>
            <a:normAutofit/>
          </a:bodyPr>
          <a:lstStyle/>
          <a:p>
            <a:pPr>
              <a:lnSpc>
                <a:spcPct val="250000"/>
              </a:lnSpc>
              <a:buClr>
                <a:schemeClr val="hlink"/>
              </a:buClr>
              <a:buSzTx/>
              <a:buFont typeface="Courier New" pitchFamily="49" charset="0"/>
              <a:buChar char="o"/>
              <a:defRPr/>
            </a:pPr>
            <a:r>
              <a:rPr lang="fa-IR" sz="2600" dirty="0" smtClean="0">
                <a:latin typeface="Arial" pitchFamily="34" charset="0"/>
                <a:cs typeface="B Nazanin" pitchFamily="2" charset="-78"/>
              </a:rPr>
              <a:t>دمای محیط</a:t>
            </a:r>
          </a:p>
          <a:p>
            <a:pPr>
              <a:lnSpc>
                <a:spcPct val="250000"/>
              </a:lnSpc>
              <a:buClr>
                <a:schemeClr val="hlink"/>
              </a:buClr>
              <a:buSzTx/>
              <a:buFont typeface="Courier New" pitchFamily="49" charset="0"/>
              <a:buChar char="o"/>
              <a:defRPr/>
            </a:pPr>
            <a:r>
              <a:rPr lang="fa-IR" sz="2600" dirty="0" smtClean="0">
                <a:latin typeface="Arial" pitchFamily="34" charset="0"/>
                <a:cs typeface="B Nazanin" pitchFamily="2" charset="-78"/>
              </a:rPr>
              <a:t>وضعیت بهداشت و تغذیه جمعیت </a:t>
            </a:r>
          </a:p>
          <a:p>
            <a:pPr>
              <a:lnSpc>
                <a:spcPct val="250000"/>
              </a:lnSpc>
              <a:buClr>
                <a:schemeClr val="hlink"/>
              </a:buClr>
              <a:buSzTx/>
              <a:buFont typeface="Courier New" pitchFamily="49" charset="0"/>
              <a:buChar char="o"/>
              <a:defRPr/>
            </a:pPr>
            <a:r>
              <a:rPr lang="fa-IR" sz="2600" dirty="0" smtClean="0">
                <a:latin typeface="Arial" pitchFamily="34" charset="0"/>
                <a:cs typeface="B Nazanin" pitchFamily="2" charset="-78"/>
              </a:rPr>
              <a:t>فعالیت فیزیکی </a:t>
            </a:r>
          </a:p>
          <a:p>
            <a:pPr>
              <a:lnSpc>
                <a:spcPct val="250000"/>
              </a:lnSpc>
              <a:buClr>
                <a:schemeClr val="hlink"/>
              </a:buClr>
              <a:buSzTx/>
              <a:buFont typeface="Courier New" pitchFamily="49" charset="0"/>
              <a:buChar char="o"/>
              <a:defRPr/>
            </a:pPr>
            <a:r>
              <a:rPr lang="fa-IR" sz="2600" dirty="0" smtClean="0">
                <a:latin typeface="Arial" pitchFamily="34" charset="0"/>
                <a:cs typeface="B Nazanin" pitchFamily="2" charset="-78"/>
              </a:rPr>
              <a:t>توزیع دموگرافی جمعیت </a:t>
            </a:r>
          </a:p>
          <a:p>
            <a:pPr>
              <a:buNone/>
            </a:pPr>
            <a:endParaRPr lang="fa-IR" dirty="0"/>
          </a:p>
        </p:txBody>
      </p:sp>
      <p:graphicFrame>
        <p:nvGraphicFramePr>
          <p:cNvPr id="390149" name="Object 2"/>
          <p:cNvGraphicFramePr>
            <a:graphicFrameLocks noChangeAspect="1"/>
          </p:cNvGraphicFramePr>
          <p:nvPr/>
        </p:nvGraphicFramePr>
        <p:xfrm>
          <a:off x="4532586" y="3403600"/>
          <a:ext cx="1030014" cy="1244600"/>
        </p:xfrm>
        <a:graphic>
          <a:graphicData uri="http://schemas.openxmlformats.org/presentationml/2006/ole">
            <p:oleObj spid="_x0000_s70658" name="Clip" r:id="rId4" imgW="3740400" imgH="4456080" progId="">
              <p:embed/>
            </p:oleObj>
          </a:graphicData>
        </a:graphic>
      </p:graphicFrame>
      <p:graphicFrame>
        <p:nvGraphicFramePr>
          <p:cNvPr id="404484" name="Object 6"/>
          <p:cNvGraphicFramePr>
            <a:graphicFrameLocks noChangeAspect="1"/>
          </p:cNvGraphicFramePr>
          <p:nvPr/>
        </p:nvGraphicFramePr>
        <p:xfrm>
          <a:off x="2590800" y="4724400"/>
          <a:ext cx="2438400" cy="1828800"/>
        </p:xfrm>
        <a:graphic>
          <a:graphicData uri="http://schemas.openxmlformats.org/presentationml/2006/ole">
            <p:oleObj spid="_x0000_s70659" name="Clip" r:id="rId5" imgW="4278960" imgH="4016520" progId="">
              <p:embed/>
            </p:oleObj>
          </a:graphicData>
        </a:graphic>
      </p:graphicFrame>
      <p:graphicFrame>
        <p:nvGraphicFramePr>
          <p:cNvPr id="472067" name="Object 3"/>
          <p:cNvGraphicFramePr>
            <a:graphicFrameLocks noChangeAspect="1"/>
          </p:cNvGraphicFramePr>
          <p:nvPr/>
        </p:nvGraphicFramePr>
        <p:xfrm>
          <a:off x="4419600" y="1524000"/>
          <a:ext cx="1447800" cy="739775"/>
        </p:xfrm>
        <a:graphic>
          <a:graphicData uri="http://schemas.openxmlformats.org/presentationml/2006/ole">
            <p:oleObj spid="_x0000_s70660" name="Clip" r:id="rId6" imgW="1109880" imgH="818280" progId="">
              <p:embed/>
            </p:oleObj>
          </a:graphicData>
        </a:graphic>
      </p:graphicFrame>
      <p:graphicFrame>
        <p:nvGraphicFramePr>
          <p:cNvPr id="20484" name="Object 4"/>
          <p:cNvGraphicFramePr>
            <a:graphicFrameLocks noChangeAspect="1"/>
          </p:cNvGraphicFramePr>
          <p:nvPr/>
        </p:nvGraphicFramePr>
        <p:xfrm>
          <a:off x="2819400" y="2286000"/>
          <a:ext cx="769105" cy="1295400"/>
        </p:xfrm>
        <a:graphic>
          <a:graphicData uri="http://schemas.openxmlformats.org/presentationml/2006/ole">
            <p:oleObj spid="_x0000_s70661" name="Clip" r:id="rId7" imgW="2492280" imgH="3303720" progId="">
              <p:embed/>
            </p:oleObj>
          </a:graphicData>
        </a:graphic>
      </p:graphicFrame>
    </p:spTree>
  </p:cSld>
  <p:clrMapOvr>
    <a:masterClrMapping/>
  </p:clrMapOvr>
  <p:transition spd="med" advClick="0" advTm="5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72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72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90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90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04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04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2362200" y="0"/>
            <a:ext cx="5867400" cy="1295400"/>
          </a:xfrm>
        </p:spPr>
        <p:txBody>
          <a:bodyPr/>
          <a:lstStyle/>
          <a:p>
            <a:pPr algn="ctr" eaLnBrk="1" hangingPunct="1">
              <a:defRPr/>
            </a:pPr>
            <a:r>
              <a:rPr lang="fa-IR" sz="4000" b="0" dirty="0" smtClean="0">
                <a:solidFill>
                  <a:schemeClr val="accent1">
                    <a:lumMod val="75000"/>
                  </a:schemeClr>
                </a:solidFill>
                <a:cs typeface="2  Nazanin" pitchFamily="2" charset="-78"/>
              </a:rPr>
              <a:t>دمای محیط</a:t>
            </a:r>
            <a:r>
              <a:rPr lang="fa-IR" b="0" dirty="0" smtClean="0">
                <a:solidFill>
                  <a:schemeClr val="accent1">
                    <a:lumMod val="75000"/>
                  </a:schemeClr>
                </a:solidFill>
                <a:cs typeface="2  Nazanin" pitchFamily="2" charset="-78"/>
              </a:rPr>
              <a:t/>
            </a:r>
            <a:br>
              <a:rPr lang="fa-IR" b="0" dirty="0" smtClean="0">
                <a:solidFill>
                  <a:schemeClr val="accent1">
                    <a:lumMod val="75000"/>
                  </a:schemeClr>
                </a:solidFill>
                <a:cs typeface="2  Nazanin" pitchFamily="2" charset="-78"/>
              </a:rPr>
            </a:br>
            <a:endParaRPr lang="en-US" sz="2200" dirty="0" smtClean="0">
              <a:solidFill>
                <a:schemeClr val="accent1">
                  <a:lumMod val="75000"/>
                </a:schemeClr>
              </a:solidFill>
              <a:cs typeface="2  Nazanin" pitchFamily="2" charset="-78"/>
            </a:endParaRPr>
          </a:p>
        </p:txBody>
      </p:sp>
      <p:graphicFrame>
        <p:nvGraphicFramePr>
          <p:cNvPr id="472067" name="Object 3"/>
          <p:cNvGraphicFramePr>
            <a:graphicFrameLocks noChangeAspect="1"/>
          </p:cNvGraphicFramePr>
          <p:nvPr>
            <p:ph type="clipArt" sz="half" idx="1"/>
          </p:nvPr>
        </p:nvGraphicFramePr>
        <p:xfrm>
          <a:off x="1447800" y="1295400"/>
          <a:ext cx="1447800" cy="739775"/>
        </p:xfrm>
        <a:graphic>
          <a:graphicData uri="http://schemas.openxmlformats.org/presentationml/2006/ole">
            <p:oleObj spid="_x0000_s48130" name="Clip" r:id="rId4" imgW="1109880" imgH="818280" progId="">
              <p:embed/>
            </p:oleObj>
          </a:graphicData>
        </a:graphic>
      </p:graphicFrame>
      <p:sp>
        <p:nvSpPr>
          <p:cNvPr id="47206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1295400" y="2514600"/>
            <a:ext cx="7391400" cy="3581400"/>
          </a:xfrm>
        </p:spPr>
        <p:txBody>
          <a:bodyPr>
            <a:normAutofit fontScale="92500" lnSpcReduction="10000"/>
          </a:bodyPr>
          <a:lstStyle/>
          <a:p>
            <a:pPr algn="ctr" eaLnBrk="1" hangingPunct="1">
              <a:buFont typeface="Wingdings" pitchFamily="2" charset="2"/>
              <a:buNone/>
            </a:pPr>
            <a:r>
              <a:rPr lang="fa-IR" sz="3500" b="1" dirty="0" smtClean="0">
                <a:solidFill>
                  <a:srgbClr val="FF3300"/>
                </a:solidFill>
                <a:cs typeface="2  Nazanin" pitchFamily="2" charset="-78"/>
              </a:rPr>
              <a:t>دمای مبنا = </a:t>
            </a:r>
            <a:r>
              <a:rPr lang="en-US" sz="3500" b="1" dirty="0" smtClean="0">
                <a:solidFill>
                  <a:srgbClr val="FF3300"/>
                </a:solidFill>
                <a:cs typeface="2  Nazanin" pitchFamily="2" charset="-78"/>
              </a:rPr>
              <a:t>20</a:t>
            </a:r>
            <a:r>
              <a:rPr lang="en-US" sz="3500" b="1" baseline="30000" dirty="0" smtClean="0">
                <a:solidFill>
                  <a:srgbClr val="FF3300"/>
                </a:solidFill>
                <a:cs typeface="2  Nazanin" pitchFamily="2" charset="-78"/>
              </a:rPr>
              <a:t>o</a:t>
            </a:r>
            <a:r>
              <a:rPr lang="en-US" sz="3500" b="1" dirty="0" smtClean="0">
                <a:solidFill>
                  <a:srgbClr val="FF3300"/>
                </a:solidFill>
                <a:cs typeface="2  Nazanin" pitchFamily="2" charset="-78"/>
              </a:rPr>
              <a:t>C</a:t>
            </a:r>
            <a:endParaRPr lang="fa-IR" sz="3500" b="1" dirty="0" smtClean="0">
              <a:solidFill>
                <a:srgbClr val="FF3300"/>
              </a:solidFill>
              <a:cs typeface="2  Nazanin" pitchFamily="2" charset="-78"/>
            </a:endParaRPr>
          </a:p>
          <a:p>
            <a:pPr eaLnBrk="1" hangingPunct="1">
              <a:buFont typeface="Wingdings" pitchFamily="2" charset="2"/>
              <a:buNone/>
            </a:pPr>
            <a:endParaRPr lang="fa-IR" sz="3500" b="1" dirty="0" smtClean="0">
              <a:solidFill>
                <a:srgbClr val="FF3300"/>
              </a:solidFill>
              <a:cs typeface="2  Nazanin" pitchFamily="2" charset="-78"/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fa-IR" sz="3900" b="1" dirty="0" smtClean="0">
                <a:cs typeface="2  Nazanin" pitchFamily="2" charset="-78"/>
              </a:rPr>
              <a:t>در دمای کمتر از 20 درجه سانتی  به ازای هر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fa-IR" sz="3900" b="1" dirty="0" smtClean="0">
                <a:solidFill>
                  <a:srgbClr val="FF3300"/>
                </a:solidFill>
                <a:cs typeface="2  Nazanin" pitchFamily="2" charset="-78"/>
              </a:rPr>
              <a:t>5 درجه سانتی گراد</a:t>
            </a:r>
            <a:r>
              <a:rPr lang="fa-IR" sz="3900" b="1" dirty="0" smtClean="0">
                <a:solidFill>
                  <a:schemeClr val="hlink"/>
                </a:solidFill>
                <a:cs typeface="2  Nazanin" pitchFamily="2" charset="-78"/>
              </a:rPr>
              <a:t> </a:t>
            </a:r>
            <a:r>
              <a:rPr lang="fa-IR" sz="3900" b="1" dirty="0" smtClean="0">
                <a:cs typeface="2  Nazanin" pitchFamily="2" charset="-78"/>
              </a:rPr>
              <a:t>زیر 20 درجه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fa-IR" sz="3900" b="1" dirty="0" smtClean="0">
                <a:solidFill>
                  <a:srgbClr val="FF3300"/>
                </a:solidFill>
                <a:cs typeface="2  Nazanin" pitchFamily="2" charset="-78"/>
              </a:rPr>
              <a:t>100 کیلو کالری</a:t>
            </a:r>
            <a:r>
              <a:rPr lang="fa-IR" sz="3900" b="1" dirty="0" smtClean="0">
                <a:solidFill>
                  <a:schemeClr val="hlink"/>
                </a:solidFill>
                <a:cs typeface="2  Nazanin" pitchFamily="2" charset="-78"/>
              </a:rPr>
              <a:t> </a:t>
            </a:r>
            <a:r>
              <a:rPr lang="fa-IR" sz="3900" b="1" dirty="0" smtClean="0">
                <a:cs typeface="2  Nazanin" pitchFamily="2" charset="-78"/>
              </a:rPr>
              <a:t>به انرژی پایه اضافه می گردد.</a:t>
            </a:r>
          </a:p>
          <a:p>
            <a:pPr eaLnBrk="1" hangingPunct="1">
              <a:buFont typeface="Wingdings" pitchFamily="2" charset="2"/>
              <a:buNone/>
            </a:pPr>
            <a:r>
              <a:rPr lang="fa-IR" sz="3900" b="1" u="sng" dirty="0" smtClean="0">
                <a:solidFill>
                  <a:schemeClr val="hlink"/>
                </a:solidFill>
                <a:cs typeface="2  Nazanin" pitchFamily="2" charset="-78"/>
              </a:rPr>
              <a:t>  </a:t>
            </a:r>
            <a:endParaRPr lang="fa-IR" sz="3900" b="1" dirty="0" smtClean="0">
              <a:solidFill>
                <a:schemeClr val="hlink"/>
              </a:solidFill>
              <a:cs typeface="2  Nazanin" pitchFamily="2" charset="-78"/>
            </a:endParaRPr>
          </a:p>
          <a:p>
            <a:pPr algn="ctr" eaLnBrk="1" hangingPunct="1">
              <a:buFont typeface="Wingdings" pitchFamily="2" charset="2"/>
              <a:buNone/>
            </a:pPr>
            <a:endParaRPr lang="en-US" sz="3900" dirty="0" smtClean="0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20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20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20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20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20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2068" grpId="0" build="p" bldLvl="2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609600"/>
            <a:ext cx="7851775" cy="53340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fa-IR" sz="4800" b="1" u="sng" dirty="0" smtClean="0">
                <a:solidFill>
                  <a:schemeClr val="accent1">
                    <a:lumMod val="75000"/>
                  </a:schemeClr>
                </a:solidFill>
                <a:cs typeface="2  Nazanin" pitchFamily="2" charset="-78"/>
              </a:rPr>
              <a:t>دما					کالری</a:t>
            </a:r>
            <a:r>
              <a:rPr lang="fa-IR" sz="4800" b="1" dirty="0" smtClean="0">
                <a:solidFill>
                  <a:schemeClr val="accent1">
                    <a:lumMod val="75000"/>
                  </a:schemeClr>
                </a:solidFill>
                <a:cs typeface="2  Nazanin" pitchFamily="2" charset="-78"/>
              </a:rPr>
              <a:t> </a:t>
            </a:r>
          </a:p>
          <a:p>
            <a:pPr algn="ctr" eaLnBrk="1" hangingPunct="1"/>
            <a:r>
              <a:rPr lang="fa-IR" sz="4800" b="1" dirty="0" smtClean="0"/>
              <a:t>20</a:t>
            </a:r>
            <a:r>
              <a:rPr lang="fa-IR" sz="4800" b="1" dirty="0" smtClean="0">
                <a:cs typeface="2  Nazanin" pitchFamily="2" charset="-78"/>
              </a:rPr>
              <a:t> </a:t>
            </a:r>
            <a:r>
              <a:rPr lang="fa-IR" sz="2600" b="1" dirty="0" smtClean="0">
                <a:cs typeface="2  Nazanin" pitchFamily="2" charset="-78"/>
              </a:rPr>
              <a:t>درجه سانتی گراد	</a:t>
            </a:r>
            <a:r>
              <a:rPr lang="fa-IR" sz="4800" b="1" dirty="0" smtClean="0">
                <a:cs typeface="2  Nazanin" pitchFamily="2" charset="-78"/>
              </a:rPr>
              <a:t>2100</a:t>
            </a:r>
            <a:r>
              <a:rPr lang="fa-IR" sz="2600" b="1" dirty="0" smtClean="0">
                <a:cs typeface="2  Nazanin" pitchFamily="2" charset="-78"/>
              </a:rPr>
              <a:t> کیلوکالری </a:t>
            </a:r>
          </a:p>
          <a:p>
            <a:pPr algn="ctr" eaLnBrk="1" hangingPunct="1"/>
            <a:r>
              <a:rPr lang="fa-IR" sz="4800" b="1" dirty="0" smtClean="0">
                <a:cs typeface="2  Nazanin" pitchFamily="2" charset="-78"/>
              </a:rPr>
              <a:t>15</a:t>
            </a:r>
            <a:r>
              <a:rPr lang="fa-IR" sz="2600" b="1" dirty="0" smtClean="0">
                <a:cs typeface="2  Nazanin" pitchFamily="2" charset="-78"/>
              </a:rPr>
              <a:t>درجه سانتی گراد	</a:t>
            </a:r>
            <a:r>
              <a:rPr lang="fa-IR" sz="4800" b="1" dirty="0" smtClean="0">
                <a:cs typeface="2  Nazanin" pitchFamily="2" charset="-78"/>
              </a:rPr>
              <a:t>100+</a:t>
            </a:r>
            <a:r>
              <a:rPr lang="fa-IR" sz="2600" b="1" dirty="0" smtClean="0">
                <a:cs typeface="2  Nazanin" pitchFamily="2" charset="-78"/>
              </a:rPr>
              <a:t> کیلوکالری </a:t>
            </a:r>
          </a:p>
          <a:p>
            <a:pPr algn="ctr" eaLnBrk="1" hangingPunct="1"/>
            <a:r>
              <a:rPr lang="fa-IR" sz="4800" b="1" dirty="0" smtClean="0">
                <a:cs typeface="2  Nazanin" pitchFamily="2" charset="-78"/>
              </a:rPr>
              <a:t>10</a:t>
            </a:r>
            <a:r>
              <a:rPr lang="fa-IR" sz="2600" b="1" dirty="0" smtClean="0">
                <a:cs typeface="2  Nazanin" pitchFamily="2" charset="-78"/>
              </a:rPr>
              <a:t>درجه سانتی گراد 	</a:t>
            </a:r>
            <a:r>
              <a:rPr lang="fa-IR" sz="4800" b="1" dirty="0" smtClean="0">
                <a:cs typeface="2  Nazanin" pitchFamily="2" charset="-78"/>
              </a:rPr>
              <a:t>200+</a:t>
            </a:r>
            <a:r>
              <a:rPr lang="fa-IR" sz="2600" b="1" dirty="0" smtClean="0">
                <a:cs typeface="2  Nazanin" pitchFamily="2" charset="-78"/>
              </a:rPr>
              <a:t> کیلوکالری </a:t>
            </a:r>
          </a:p>
          <a:p>
            <a:pPr algn="ctr" eaLnBrk="1" hangingPunct="1"/>
            <a:r>
              <a:rPr lang="fa-IR" sz="4800" b="1" dirty="0" smtClean="0">
                <a:cs typeface="2  Nazanin" pitchFamily="2" charset="-78"/>
              </a:rPr>
              <a:t>5</a:t>
            </a:r>
            <a:r>
              <a:rPr lang="fa-IR" sz="2600" b="1" dirty="0" smtClean="0">
                <a:cs typeface="2  Nazanin" pitchFamily="2" charset="-78"/>
              </a:rPr>
              <a:t>درجه سانتی گراد	             </a:t>
            </a:r>
            <a:r>
              <a:rPr lang="fa-IR" sz="4800" b="1" dirty="0" smtClean="0">
                <a:cs typeface="2  Nazanin" pitchFamily="2" charset="-78"/>
              </a:rPr>
              <a:t>300+</a:t>
            </a:r>
            <a:r>
              <a:rPr lang="fa-IR" sz="2600" b="1" dirty="0" smtClean="0">
                <a:cs typeface="2  Nazanin" pitchFamily="2" charset="-78"/>
              </a:rPr>
              <a:t> کیلوکالری </a:t>
            </a:r>
          </a:p>
          <a:p>
            <a:pPr algn="ctr" eaLnBrk="1" hangingPunct="1"/>
            <a:r>
              <a:rPr lang="fa-IR" sz="4800" b="1" dirty="0" smtClean="0">
                <a:cs typeface="2  Nazanin" pitchFamily="2" charset="-78"/>
              </a:rPr>
              <a:t>0</a:t>
            </a:r>
            <a:r>
              <a:rPr lang="fa-IR" sz="2600" b="1" dirty="0" smtClean="0">
                <a:cs typeface="2  Nazanin" pitchFamily="2" charset="-78"/>
              </a:rPr>
              <a:t>درجه سانتی گراد	          </a:t>
            </a:r>
            <a:r>
              <a:rPr lang="fa-IR" sz="5200" b="1" dirty="0" smtClean="0">
                <a:cs typeface="2  Nazanin" pitchFamily="2" charset="-78"/>
              </a:rPr>
              <a:t>400+</a:t>
            </a:r>
            <a:r>
              <a:rPr lang="fa-IR" sz="2600" b="1" dirty="0" smtClean="0">
                <a:cs typeface="2  Nazanin" pitchFamily="2" charset="-78"/>
              </a:rPr>
              <a:t> کیلوکالری</a:t>
            </a:r>
            <a:r>
              <a:rPr lang="fa-IR" sz="2600" b="1" dirty="0" smtClean="0">
                <a:solidFill>
                  <a:srgbClr val="FF3300"/>
                </a:solidFill>
                <a:cs typeface="2  Nazanin" pitchFamily="2" charset="-78"/>
              </a:rPr>
              <a:t> </a:t>
            </a:r>
          </a:p>
          <a:p>
            <a:pPr algn="ctr" eaLnBrk="1" hangingPunct="1"/>
            <a:endParaRPr lang="en-US" sz="3900" dirty="0" smtClean="0">
              <a:solidFill>
                <a:srgbClr val="FF3300"/>
              </a:solidFill>
            </a:endParaRPr>
          </a:p>
          <a:p>
            <a:pPr algn="ctr" eaLnBrk="1" hangingPunct="1"/>
            <a:endParaRPr lang="fa-IR" sz="3900" dirty="0" smtClean="0">
              <a:solidFill>
                <a:srgbClr val="FF3300"/>
              </a:solidFill>
            </a:endParaRPr>
          </a:p>
          <a:p>
            <a:pPr algn="ctr" eaLnBrk="1" hangingPunct="1"/>
            <a:endParaRPr lang="en-US" sz="2600" dirty="0" smtClean="0"/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fa-IR" sz="4000" dirty="0" smtClean="0">
                <a:solidFill>
                  <a:schemeClr val="accent2"/>
                </a:solidFill>
                <a:latin typeface="+mn-lt"/>
                <a:ea typeface="+mn-ea"/>
                <a:cs typeface="2  Nazanin" pitchFamily="2" charset="-78"/>
              </a:rPr>
              <a:t>فعالیت فیزیکی</a:t>
            </a:r>
            <a:endParaRPr lang="en-US" sz="4000" dirty="0" smtClean="0">
              <a:solidFill>
                <a:schemeClr val="accent2"/>
              </a:solidFill>
              <a:latin typeface="+mn-lt"/>
              <a:ea typeface="+mn-ea"/>
              <a:cs typeface="2  Nazanin" pitchFamily="2" charset="-78"/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19263"/>
            <a:ext cx="8382000" cy="4833937"/>
          </a:xfrm>
        </p:spPr>
        <p:txBody>
          <a:bodyPr>
            <a:normAutofit/>
          </a:bodyPr>
          <a:lstStyle/>
          <a:p>
            <a:pPr eaLnBrk="1" hangingPunct="1"/>
            <a:r>
              <a:rPr lang="fa-IR" dirty="0" smtClean="0">
                <a:cs typeface="2  Nazanin" pitchFamily="2" charset="-78"/>
              </a:rPr>
              <a:t>2100 کیلو کالری انرژی مورد نیاز </a:t>
            </a:r>
          </a:p>
          <a:p>
            <a:pPr eaLnBrk="1" hangingPunct="1">
              <a:buFont typeface="Wingdings" pitchFamily="2" charset="2"/>
              <a:buNone/>
            </a:pPr>
            <a:r>
              <a:rPr lang="fa-IR" dirty="0" smtClean="0">
                <a:cs typeface="2  Nazanin" pitchFamily="2" charset="-78"/>
              </a:rPr>
              <a:t>برای حفظ سلامت و تغذیه افراد سالم با تحرک معمول</a:t>
            </a:r>
          </a:p>
          <a:p>
            <a:pPr eaLnBrk="1" hangingPunct="1">
              <a:buFont typeface="Wingdings" pitchFamily="2" charset="2"/>
              <a:buNone/>
            </a:pPr>
            <a:endParaRPr lang="fa-IR" dirty="0" smtClean="0">
              <a:solidFill>
                <a:schemeClr val="tx2"/>
              </a:solidFill>
              <a:cs typeface="2  Nazanin" pitchFamily="2" charset="-78"/>
            </a:endParaRPr>
          </a:p>
          <a:p>
            <a:pPr>
              <a:buFont typeface="Wingdings" pitchFamily="2" charset="2"/>
              <a:buChar char="è"/>
            </a:pPr>
            <a:r>
              <a:rPr lang="fa-IR" dirty="0" smtClean="0">
                <a:solidFill>
                  <a:srgbClr val="FF0000"/>
                </a:solidFill>
                <a:cs typeface="2  Nazanin" pitchFamily="2" charset="-78"/>
              </a:rPr>
              <a:t>فعالیت متوسط +</a:t>
            </a:r>
            <a:r>
              <a:rPr lang="en-US" dirty="0" smtClean="0">
                <a:solidFill>
                  <a:srgbClr val="FF0000"/>
                </a:solidFill>
                <a:cs typeface="2  Nazanin" pitchFamily="2" charset="-78"/>
              </a:rPr>
              <a:t> </a:t>
            </a:r>
            <a:r>
              <a:rPr lang="en-US" dirty="0" smtClean="0">
                <a:cs typeface="2  Nazanin" pitchFamily="2" charset="-78"/>
              </a:rPr>
              <a:t>100 kcal </a:t>
            </a:r>
            <a:endParaRPr lang="fa-IR" dirty="0" smtClean="0">
              <a:cs typeface="2  Nazanin" pitchFamily="2" charset="-78"/>
            </a:endParaRPr>
          </a:p>
          <a:p>
            <a:pPr>
              <a:buFont typeface="Wingdings" pitchFamily="2" charset="2"/>
              <a:buChar char="è"/>
            </a:pPr>
            <a:endParaRPr lang="en-US" dirty="0" smtClean="0">
              <a:solidFill>
                <a:schemeClr val="tx2"/>
              </a:solidFill>
              <a:cs typeface="2  Nazanin" pitchFamily="2" charset="-78"/>
            </a:endParaRPr>
          </a:p>
          <a:p>
            <a:pPr>
              <a:buFont typeface="Wingdings" pitchFamily="2" charset="2"/>
              <a:buChar char="è"/>
            </a:pPr>
            <a:r>
              <a:rPr lang="fa-IR" dirty="0" smtClean="0">
                <a:solidFill>
                  <a:srgbClr val="FF0000"/>
                </a:solidFill>
                <a:cs typeface="2  Nazanin" pitchFamily="2" charset="-78"/>
              </a:rPr>
              <a:t>فعالیت متوسط</a:t>
            </a:r>
            <a:r>
              <a:rPr lang="en-US" dirty="0" smtClean="0">
                <a:solidFill>
                  <a:srgbClr val="FF0000"/>
                </a:solidFill>
                <a:cs typeface="2  Nazanin" pitchFamily="2" charset="-78"/>
              </a:rPr>
              <a:t> </a:t>
            </a:r>
            <a:r>
              <a:rPr lang="fa-IR" dirty="0" smtClean="0">
                <a:solidFill>
                  <a:srgbClr val="FF0000"/>
                </a:solidFill>
                <a:cs typeface="2  Nazanin" pitchFamily="2" charset="-78"/>
              </a:rPr>
              <a:t>تا شدید +</a:t>
            </a:r>
            <a:r>
              <a:rPr lang="en-US" dirty="0" smtClean="0">
                <a:cs typeface="2  Nazanin" pitchFamily="2" charset="-78"/>
              </a:rPr>
              <a:t>150 kcal  </a:t>
            </a:r>
            <a:r>
              <a:rPr lang="fa-IR" dirty="0" smtClean="0">
                <a:cs typeface="2  Nazanin" pitchFamily="2" charset="-78"/>
              </a:rPr>
              <a:t> </a:t>
            </a:r>
          </a:p>
          <a:p>
            <a:pPr>
              <a:buFont typeface="Wingdings" pitchFamily="2" charset="2"/>
              <a:buChar char="è"/>
            </a:pPr>
            <a:endParaRPr lang="en-US" dirty="0" smtClean="0">
              <a:solidFill>
                <a:schemeClr val="tx2"/>
              </a:solidFill>
              <a:cs typeface="2  Nazanin" pitchFamily="2" charset="-78"/>
            </a:endParaRPr>
          </a:p>
          <a:p>
            <a:pPr>
              <a:buFont typeface="Wingdings" pitchFamily="2" charset="2"/>
              <a:buChar char="è"/>
            </a:pPr>
            <a:r>
              <a:rPr lang="fa-IR" dirty="0" smtClean="0">
                <a:solidFill>
                  <a:srgbClr val="FF0000"/>
                </a:solidFill>
                <a:cs typeface="2  Nazanin" pitchFamily="2" charset="-78"/>
              </a:rPr>
              <a:t>فعالیت شدید +</a:t>
            </a:r>
            <a:r>
              <a:rPr lang="en-US" dirty="0" smtClean="0">
                <a:cs typeface="2  Nazanin" pitchFamily="2" charset="-78"/>
              </a:rPr>
              <a:t>250 kcal</a:t>
            </a:r>
          </a:p>
          <a:p>
            <a:pPr eaLnBrk="1" hangingPunct="1"/>
            <a:endParaRPr lang="en-US" dirty="0" smtClean="0">
              <a:solidFill>
                <a:srgbClr val="FF0000"/>
              </a:solidFill>
            </a:endParaRPr>
          </a:p>
        </p:txBody>
      </p:sp>
      <p:graphicFrame>
        <p:nvGraphicFramePr>
          <p:cNvPr id="390149" name="Object 2"/>
          <p:cNvGraphicFramePr>
            <a:graphicFrameLocks noChangeAspect="1"/>
          </p:cNvGraphicFramePr>
          <p:nvPr/>
        </p:nvGraphicFramePr>
        <p:xfrm>
          <a:off x="0" y="0"/>
          <a:ext cx="1828800" cy="2209800"/>
        </p:xfrm>
        <a:graphic>
          <a:graphicData uri="http://schemas.openxmlformats.org/presentationml/2006/ole">
            <p:oleObj spid="_x0000_s49154" name="Clip" r:id="rId3" imgW="3740400" imgH="4456080" progId="">
              <p:embed/>
            </p:oleObj>
          </a:graphicData>
        </a:graphic>
      </p:graphicFrame>
    </p:spTree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0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7543800" cy="1417638"/>
          </a:xfrm>
        </p:spPr>
        <p:txBody>
          <a:bodyPr/>
          <a:lstStyle/>
          <a:p>
            <a:pPr algn="ctr">
              <a:defRPr/>
            </a:pPr>
            <a:r>
              <a:rPr lang="fa-IR" sz="4000" dirty="0" smtClean="0">
                <a:solidFill>
                  <a:srgbClr val="F5F515"/>
                </a:solidFill>
              </a:rPr>
              <a:t/>
            </a:r>
            <a:br>
              <a:rPr lang="fa-IR" sz="4000" dirty="0" smtClean="0">
                <a:solidFill>
                  <a:srgbClr val="F5F515"/>
                </a:solidFill>
              </a:rPr>
            </a:br>
            <a:r>
              <a:rPr lang="fa-IR" sz="4000" dirty="0" smtClean="0">
                <a:solidFill>
                  <a:schemeClr val="accent2"/>
                </a:solidFill>
                <a:cs typeface="2  Nazanin" pitchFamily="2" charset="-78"/>
              </a:rPr>
              <a:t>وضعیت بهداشت و تغذیه جمعیت </a:t>
            </a:r>
            <a:endParaRPr lang="en-US" sz="4000" dirty="0" smtClean="0">
              <a:solidFill>
                <a:schemeClr val="accent2"/>
              </a:solidFill>
              <a:cs typeface="2  Nazanin" pitchFamily="2" charset="-78"/>
            </a:endParaRPr>
          </a:p>
        </p:txBody>
      </p:sp>
      <p:sp>
        <p:nvSpPr>
          <p:cNvPr id="414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828800"/>
            <a:ext cx="7696200" cy="5029200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fa-IR" dirty="0">
                <a:solidFill>
                  <a:schemeClr val="folHlink"/>
                </a:solidFill>
              </a:rPr>
              <a:t> </a:t>
            </a:r>
            <a:r>
              <a:rPr lang="fa-IR" dirty="0">
                <a:solidFill>
                  <a:srgbClr val="FF0000"/>
                </a:solidFill>
              </a:rPr>
              <a:t>افزایش نیاز  به </a:t>
            </a:r>
            <a:r>
              <a:rPr lang="fa-IR" dirty="0" smtClean="0">
                <a:solidFill>
                  <a:srgbClr val="FF0000"/>
                </a:solidFill>
              </a:rPr>
              <a:t>انرژی در</a:t>
            </a:r>
            <a:r>
              <a:rPr lang="en-US" dirty="0" smtClean="0">
                <a:solidFill>
                  <a:srgbClr val="FF0000"/>
                </a:solidFill>
              </a:rPr>
              <a:t>:</a:t>
            </a:r>
            <a:r>
              <a:rPr lang="fa-IR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fa-IR" dirty="0" smtClean="0">
                <a:cs typeface="2  Nazanin" pitchFamily="2" charset="-78"/>
              </a:rPr>
              <a:t>جوامع با کمبود </a:t>
            </a:r>
            <a:r>
              <a:rPr lang="fa-IR" dirty="0">
                <a:cs typeface="2  Nazanin" pitchFamily="2" charset="-78"/>
              </a:rPr>
              <a:t>مواد غذایی یا شیوع </a:t>
            </a:r>
            <a:r>
              <a:rPr lang="fa-IR" dirty="0" smtClean="0">
                <a:cs typeface="2  Nazanin" pitchFamily="2" charset="-78"/>
              </a:rPr>
              <a:t>سوءتغذیه بالا .</a:t>
            </a:r>
          </a:p>
          <a:p>
            <a:pPr>
              <a:buFont typeface="Wingdings" pitchFamily="2" charset="2"/>
              <a:buNone/>
              <a:defRPr/>
            </a:pPr>
            <a:r>
              <a:rPr lang="fa-IR" dirty="0" smtClean="0">
                <a:cs typeface="2  Nazanin" pitchFamily="2" charset="-78"/>
              </a:rPr>
              <a:t>2100 کیلوکالری  </a:t>
            </a:r>
            <a:r>
              <a:rPr lang="fa-IR" dirty="0">
                <a:cs typeface="2  Nazanin" pitchFamily="2" charset="-78"/>
              </a:rPr>
              <a:t>برای </a:t>
            </a:r>
            <a:r>
              <a:rPr lang="fa-IR" dirty="0" smtClean="0">
                <a:cs typeface="2  Nazanin" pitchFamily="2" charset="-78"/>
              </a:rPr>
              <a:t>کودکانی </a:t>
            </a:r>
            <a:r>
              <a:rPr lang="fa-IR" dirty="0">
                <a:cs typeface="2  Nazanin" pitchFamily="2" charset="-78"/>
              </a:rPr>
              <a:t>که از قبل سوء تغذیه </a:t>
            </a:r>
            <a:r>
              <a:rPr lang="fa-IR" dirty="0" smtClean="0">
                <a:cs typeface="2  Nazanin" pitchFamily="2" charset="-78"/>
              </a:rPr>
              <a:t>داشته ا و </a:t>
            </a:r>
            <a:r>
              <a:rPr lang="fa-IR" dirty="0">
                <a:cs typeface="2  Nazanin" pitchFamily="2" charset="-78"/>
              </a:rPr>
              <a:t>برای نوجوانان و بزرگسالان کافی نمی باشد باید 200-100 کیلو کالری به مقدار کالری پایه اضافه نمود</a:t>
            </a:r>
            <a:r>
              <a:rPr lang="fa-IR" dirty="0" smtClean="0">
                <a:cs typeface="2  Nazanin" pitchFamily="2" charset="-78"/>
              </a:rPr>
              <a:t>.</a:t>
            </a:r>
          </a:p>
          <a:p>
            <a:pPr>
              <a:buFont typeface="Wingdings" pitchFamily="2" charset="2"/>
              <a:buNone/>
              <a:defRPr/>
            </a:pPr>
            <a:endParaRPr lang="fa-IR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20484" name="Object 4"/>
          <p:cNvGraphicFramePr>
            <a:graphicFrameLocks noChangeAspect="1"/>
          </p:cNvGraphicFramePr>
          <p:nvPr/>
        </p:nvGraphicFramePr>
        <p:xfrm>
          <a:off x="2286000" y="4419600"/>
          <a:ext cx="1447800" cy="2133600"/>
        </p:xfrm>
        <a:graphic>
          <a:graphicData uri="http://schemas.openxmlformats.org/presentationml/2006/ole">
            <p:oleObj spid="_x0000_s50178" name="Clip" r:id="rId3" imgW="2492280" imgH="3303720" progId="">
              <p:embed/>
            </p:oleObj>
          </a:graphicData>
        </a:graphic>
      </p:graphicFrame>
    </p:spTree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solidFill>
                  <a:schemeClr val="accent2"/>
                </a:solidFill>
                <a:cs typeface="2  Nazanin" pitchFamily="2" charset="-78"/>
              </a:rPr>
              <a:t>پروتئین</a:t>
            </a:r>
            <a:endParaRPr lang="fa-IR" dirty="0">
              <a:solidFill>
                <a:schemeClr val="accent2"/>
              </a:solidFill>
              <a:cs typeface="2 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0" y="1600200"/>
            <a:ext cx="5105400" cy="487375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fa-IR" dirty="0" smtClean="0">
                <a:solidFill>
                  <a:schemeClr val="accent1">
                    <a:lumMod val="75000"/>
                  </a:schemeClr>
                </a:solidFill>
                <a:cs typeface="2  Nazanin" pitchFamily="2" charset="-78"/>
              </a:rPr>
              <a:t>میانگین  مورد نیاز : </a:t>
            </a:r>
          </a:p>
          <a:p>
            <a:pPr>
              <a:buNone/>
            </a:pPr>
            <a:r>
              <a:rPr lang="fa-IR" dirty="0" smtClean="0">
                <a:solidFill>
                  <a:schemeClr val="accent1">
                    <a:lumMod val="75000"/>
                  </a:schemeClr>
                </a:solidFill>
                <a:cs typeface="2  Nazanin" pitchFamily="2" charset="-78"/>
              </a:rPr>
              <a:t> 46-50 گرم یا 12-10 % ازکل  انرژی</a:t>
            </a:r>
          </a:p>
          <a:p>
            <a:pPr>
              <a:buNone/>
            </a:pPr>
            <a:endParaRPr lang="fa-IR" dirty="0" smtClean="0">
              <a:cs typeface="2  Nazanin" pitchFamily="2" charset="-78"/>
            </a:endParaRPr>
          </a:p>
          <a:p>
            <a:r>
              <a:rPr lang="fa-IR" dirty="0" smtClean="0">
                <a:cs typeface="2  Nazanin" pitchFamily="2" charset="-78"/>
              </a:rPr>
              <a:t>غلات 12- 8 درصد</a:t>
            </a:r>
          </a:p>
          <a:p>
            <a:endParaRPr lang="fa-IR" dirty="0" smtClean="0">
              <a:cs typeface="2  Nazanin" pitchFamily="2" charset="-78"/>
            </a:endParaRPr>
          </a:p>
          <a:p>
            <a:r>
              <a:rPr lang="fa-IR" dirty="0" smtClean="0">
                <a:cs typeface="2  Nazanin" pitchFamily="2" charset="-78"/>
              </a:rPr>
              <a:t>پروتئین حبوبات بیش از 2 برابر غلات</a:t>
            </a:r>
          </a:p>
          <a:p>
            <a:endParaRPr lang="fa-IR" dirty="0" smtClean="0">
              <a:cs typeface="2  Nazanin" pitchFamily="2" charset="-78"/>
            </a:endParaRPr>
          </a:p>
          <a:p>
            <a:r>
              <a:rPr lang="fa-IR" dirty="0" smtClean="0">
                <a:cs typeface="2  Nazanin" pitchFamily="2" charset="-78"/>
              </a:rPr>
              <a:t>  پروتئین های منشأ  حیوانی </a:t>
            </a:r>
          </a:p>
          <a:p>
            <a:pPr lvl="1"/>
            <a:r>
              <a:rPr lang="fa-IR" dirty="0" smtClean="0">
                <a:cs typeface="2  Nazanin" pitchFamily="2" charset="-78"/>
              </a:rPr>
              <a:t>( شیر- تخم مرغ – گوشت- پنیر- ماهی و.....)</a:t>
            </a:r>
          </a:p>
          <a:p>
            <a:endParaRPr lang="fa-IR" dirty="0" smtClean="0">
              <a:cs typeface="2  Nazanin" pitchFamily="2" charset="-78"/>
            </a:endParaRPr>
          </a:p>
          <a:p>
            <a:r>
              <a:rPr lang="fa-IR" dirty="0" smtClean="0">
                <a:cs typeface="2  Nazanin" pitchFamily="2" charset="-78"/>
              </a:rPr>
              <a:t>ترکیب غذاهای گیاهی برای مثال غلات با حبوبات</a:t>
            </a:r>
          </a:p>
          <a:p>
            <a:pPr lvl="1"/>
            <a:r>
              <a:rPr lang="fa-IR" dirty="0" smtClean="0">
                <a:cs typeface="2  Nazanin" pitchFamily="2" charset="-78"/>
              </a:rPr>
              <a:t> یا افزودن مقداری پروتئین حیوانی به منابع گیاهی</a:t>
            </a:r>
          </a:p>
          <a:p>
            <a:endParaRPr lang="fa-IR" dirty="0">
              <a:cs typeface="2  Nazanin" pitchFamily="2" charset="-78"/>
            </a:endParaRPr>
          </a:p>
        </p:txBody>
      </p:sp>
      <p:pic>
        <p:nvPicPr>
          <p:cNvPr id="6" name="Picture 6" descr="C:\Documents and Settings\Farzaneh\Desktop\office\مکملهای غذایی ورزشکاران_files\a75965252fb03f8854b43bcf1ef8709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228600"/>
            <a:ext cx="2590800" cy="25908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4800" dirty="0" smtClean="0">
                <a:solidFill>
                  <a:schemeClr val="accent2"/>
                </a:solidFill>
                <a:cs typeface="2  Nazanin" pitchFamily="2" charset="-78"/>
              </a:rPr>
              <a:t>چربی</a:t>
            </a:r>
            <a:endParaRPr lang="fa-IR" sz="4800" dirty="0">
              <a:solidFill>
                <a:schemeClr val="accent2"/>
              </a:solidFill>
              <a:cs typeface="2 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2819400"/>
          </a:xfrm>
        </p:spPr>
        <p:txBody>
          <a:bodyPr>
            <a:normAutofit fontScale="85000" lnSpcReduction="10000"/>
          </a:bodyPr>
          <a:lstStyle/>
          <a:p>
            <a:r>
              <a:rPr lang="fa-IR" dirty="0" smtClean="0">
                <a:cs typeface="2  Nazanin" pitchFamily="2" charset="-78"/>
              </a:rPr>
              <a:t>جزء مهمی  از غذای جیره است</a:t>
            </a:r>
          </a:p>
          <a:p>
            <a:r>
              <a:rPr lang="fa-IR" dirty="0" smtClean="0">
                <a:cs typeface="2  Nazanin" pitchFamily="2" charset="-78"/>
              </a:rPr>
              <a:t>به ویژه برای کودکان در زمان احیا از سوء تغذیه بسیار مهم است </a:t>
            </a:r>
          </a:p>
          <a:p>
            <a:pPr>
              <a:buNone/>
            </a:pPr>
            <a:endParaRPr lang="fa-IR" dirty="0" smtClean="0">
              <a:cs typeface="2  Nazanin" pitchFamily="2" charset="-78"/>
            </a:endParaRPr>
          </a:p>
          <a:p>
            <a:r>
              <a:rPr lang="fa-IR" dirty="0" smtClean="0">
                <a:cs typeface="2  Nazanin" pitchFamily="2" charset="-78"/>
              </a:rPr>
              <a:t> در شرایط مطلوب حدود 20% یا حداقل 17-15% و حداکثر30%</a:t>
            </a:r>
          </a:p>
          <a:p>
            <a:r>
              <a:rPr lang="fa-IR" dirty="0" smtClean="0">
                <a:cs typeface="2  Nazanin" pitchFamily="2" charset="-78"/>
              </a:rPr>
              <a:t>در کودکان 30-40%</a:t>
            </a:r>
          </a:p>
          <a:p>
            <a:r>
              <a:rPr lang="fa-IR" dirty="0" smtClean="0">
                <a:cs typeface="2  Nazanin" pitchFamily="2" charset="-78"/>
              </a:rPr>
              <a:t>در زنان باردار و شیرده حداقل 20%</a:t>
            </a:r>
          </a:p>
          <a:p>
            <a:pPr>
              <a:buNone/>
            </a:pPr>
            <a:endParaRPr lang="fa-IR" dirty="0"/>
          </a:p>
        </p:txBody>
      </p:sp>
      <p:pic>
        <p:nvPicPr>
          <p:cNvPr id="6" name="Content Placeholder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3098800"/>
            <a:ext cx="2819400" cy="3759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47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457200"/>
            <a:ext cx="3810000" cy="4114800"/>
          </a:xfrm>
          <a:solidFill>
            <a:srgbClr val="666699"/>
          </a:solidFill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fa-IR" sz="3500" dirty="0" smtClean="0">
                <a:solidFill>
                  <a:srgbClr val="FFFF00"/>
                </a:solidFill>
              </a:rPr>
              <a:t>پروتئین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fa-IR" sz="2600" dirty="0" smtClean="0">
                <a:solidFill>
                  <a:schemeClr val="accent1"/>
                </a:solidFill>
              </a:rPr>
              <a:t> </a:t>
            </a:r>
            <a:r>
              <a:rPr lang="fa-IR" sz="3500" dirty="0" smtClean="0">
                <a:solidFill>
                  <a:schemeClr val="bg1">
                    <a:lumMod val="95000"/>
                  </a:schemeClr>
                </a:solidFill>
              </a:rPr>
              <a:t>حداقل 12-10% از کل انرژی جیره از پروتئن  تامین شود.</a:t>
            </a:r>
            <a:endParaRPr lang="fa-IR" sz="2600" dirty="0" smtClean="0">
              <a:solidFill>
                <a:schemeClr val="bg1">
                  <a:lumMod val="95000"/>
                </a:schemeClr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fa-IR" sz="2600" dirty="0" smtClean="0">
              <a:solidFill>
                <a:schemeClr val="accent1"/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en-US" sz="2600" dirty="0" smtClean="0">
              <a:solidFill>
                <a:schemeClr val="accent1"/>
              </a:solidFill>
            </a:endParaRPr>
          </a:p>
        </p:txBody>
      </p:sp>
      <p:sp>
        <p:nvSpPr>
          <p:cNvPr id="489475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800600" y="457200"/>
            <a:ext cx="3810000" cy="4114800"/>
          </a:xfrm>
          <a:solidFill>
            <a:srgbClr val="666699"/>
          </a:solidFill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fa-IR" sz="3500" dirty="0" smtClean="0">
                <a:solidFill>
                  <a:srgbClr val="FFFF00"/>
                </a:solidFill>
              </a:rPr>
              <a:t>چربی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fa-IR" sz="3500" dirty="0" smtClean="0">
                <a:solidFill>
                  <a:schemeClr val="bg1">
                    <a:lumMod val="95000"/>
                  </a:schemeClr>
                </a:solidFill>
              </a:rPr>
              <a:t>حداقل 20-15% از کل انرژی جیره از چربی تامین شود.</a:t>
            </a:r>
            <a:endParaRPr lang="en-US" sz="35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89476" name="AutoShape 4"/>
          <p:cNvSpPr>
            <a:spLocks noChangeArrowheads="1"/>
          </p:cNvSpPr>
          <p:nvPr/>
        </p:nvSpPr>
        <p:spPr bwMode="auto">
          <a:xfrm>
            <a:off x="685800" y="4724400"/>
            <a:ext cx="3886200" cy="121920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rtl="0" eaLnBrk="0" hangingPunct="0"/>
            <a:r>
              <a:rPr lang="fa-IR" sz="2800">
                <a:solidFill>
                  <a:schemeClr val="hlink"/>
                </a:solidFill>
              </a:rPr>
              <a:t>گرم پروتئن </a:t>
            </a:r>
            <a:r>
              <a:rPr lang="en-US" sz="2800">
                <a:solidFill>
                  <a:schemeClr val="hlink"/>
                </a:solidFill>
              </a:rPr>
              <a:t> 1=4 kcal</a:t>
            </a:r>
          </a:p>
        </p:txBody>
      </p:sp>
      <p:sp>
        <p:nvSpPr>
          <p:cNvPr id="489477" name="AutoShape 5"/>
          <p:cNvSpPr>
            <a:spLocks noChangeArrowheads="1"/>
          </p:cNvSpPr>
          <p:nvPr/>
        </p:nvSpPr>
        <p:spPr bwMode="auto">
          <a:xfrm>
            <a:off x="4800600" y="4724400"/>
            <a:ext cx="3886200" cy="121920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rtl="0" eaLnBrk="0" hangingPunct="0"/>
            <a:r>
              <a:rPr lang="fa-IR" sz="2800">
                <a:solidFill>
                  <a:schemeClr val="hlink"/>
                </a:solidFill>
              </a:rPr>
              <a:t>گرم چربی </a:t>
            </a:r>
            <a:r>
              <a:rPr lang="en-US" sz="2800">
                <a:solidFill>
                  <a:schemeClr val="hlink"/>
                </a:solidFill>
                <a:cs typeface="Angsana New" pitchFamily="18" charset="-34"/>
              </a:rPr>
              <a:t> 1=9 kcal</a:t>
            </a:r>
            <a:endParaRPr lang="en-US" sz="2400">
              <a:solidFill>
                <a:schemeClr val="hlink"/>
              </a:solidFill>
              <a:latin typeface="Times New Roman" pitchFamily="18" charset="0"/>
              <a:cs typeface="Angsana New" pitchFamily="18" charset="-34"/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947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9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94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94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9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9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9474" grpId="0" build="p" bldLvl="2" animBg="1" autoUpdateAnimBg="0"/>
      <p:bldP spid="489475" grpId="0" build="p" bldLvl="5" animBg="1" autoUpdateAnimBg="0"/>
      <p:bldP spid="489476" grpId="0" animBg="1" autoUpdateAnimBg="0"/>
      <p:bldP spid="489477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7391400" cy="573088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fa-IR" b="0" smtClean="0">
                <a:solidFill>
                  <a:schemeClr val="hlink"/>
                </a:solidFill>
              </a:rPr>
              <a:t>تهیه غذا</a:t>
            </a:r>
            <a:endParaRPr lang="en-US" b="0" smtClean="0">
              <a:solidFill>
                <a:schemeClr val="hlink"/>
              </a:solidFill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990600"/>
            <a:ext cx="7543800" cy="54864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fa-IR" altLang="zh-CN" dirty="0" smtClean="0">
                <a:solidFill>
                  <a:srgbClr val="17357F"/>
                </a:solidFill>
              </a:rPr>
              <a:t>در یک شرایط اضطراری  بسته به:</a:t>
            </a:r>
          </a:p>
          <a:p>
            <a:pPr eaLnBrk="1" hangingPunct="1"/>
            <a:r>
              <a:rPr lang="fa-IR" altLang="zh-CN" dirty="0" smtClean="0">
                <a:solidFill>
                  <a:srgbClr val="17357F"/>
                </a:solidFill>
              </a:rPr>
              <a:t> نوع و شدت حادثه  تا 1 هفته </a:t>
            </a:r>
          </a:p>
          <a:p>
            <a:pPr eaLnBrk="1" hangingPunct="1"/>
            <a:r>
              <a:rPr lang="fa-IR" altLang="zh-CN" dirty="0" smtClean="0">
                <a:solidFill>
                  <a:srgbClr val="17357F"/>
                </a:solidFill>
              </a:rPr>
              <a:t>نیاز های غذایی افراد آسیب دیده صرفا از </a:t>
            </a:r>
            <a:r>
              <a:rPr lang="fa-IR" altLang="zh-CN" u="sng" dirty="0" smtClean="0">
                <a:solidFill>
                  <a:srgbClr val="FF3300"/>
                </a:solidFill>
              </a:rPr>
              <a:t>طریق غذا های آماده به مصرف  بر پایه غلات و حبوبات</a:t>
            </a:r>
            <a:r>
              <a:rPr lang="fa-IR" altLang="zh-CN" dirty="0" smtClean="0">
                <a:solidFill>
                  <a:srgbClr val="17357F"/>
                </a:solidFill>
              </a:rPr>
              <a:t> در مقیاس گسترده با قابلیت نگهداری ، حمل و خصوصیات تغذیه ای مناسب تر تامین گردد .</a:t>
            </a:r>
            <a:endParaRPr lang="en-US" dirty="0" smtClean="0">
              <a:solidFill>
                <a:srgbClr val="17357F"/>
              </a:solidFill>
            </a:endParaRPr>
          </a:p>
        </p:txBody>
      </p:sp>
      <p:pic>
        <p:nvPicPr>
          <p:cNvPr id="28676" name="Picture 8" descr="20031231_BAM_BBC_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4114800"/>
            <a:ext cx="5791200" cy="24892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1229838"/>
            <a:ext cx="6172200" cy="1894362"/>
          </a:xfrm>
        </p:spPr>
        <p:txBody>
          <a:bodyPr anchor="ctr">
            <a:normAutofit/>
          </a:bodyPr>
          <a:lstStyle/>
          <a:p>
            <a:pPr algn="ctr"/>
            <a:r>
              <a:rPr lang="fa-IR" sz="5400" dirty="0" smtClean="0">
                <a:solidFill>
                  <a:schemeClr val="accent1">
                    <a:lumMod val="75000"/>
                  </a:schemeClr>
                </a:solidFill>
              </a:rPr>
              <a:t>تعیین نیازهای تغذیه ای در بحرانها </a:t>
            </a:r>
            <a:endParaRPr lang="fa-IR" sz="48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3733800"/>
            <a:ext cx="6172200" cy="2107722"/>
          </a:xfrm>
        </p:spPr>
        <p:txBody>
          <a:bodyPr>
            <a:normAutofit/>
          </a:bodyPr>
          <a:lstStyle/>
          <a:p>
            <a:pPr algn="ctr"/>
            <a:r>
              <a:rPr lang="ar-SA" sz="32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فرزانه صادقي</a:t>
            </a:r>
            <a:r>
              <a:rPr lang="en-US" sz="32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a-IR" sz="32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قطب آبادی </a:t>
            </a:r>
            <a:endParaRPr lang="ar-SA" sz="3200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ar-SA" sz="24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كارشناس</a:t>
            </a:r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مسئول بحران و امنیت غذایی</a:t>
            </a:r>
          </a:p>
          <a:p>
            <a:pPr algn="ctr"/>
            <a:r>
              <a:rPr lang="fa-IR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وزارت بهداشت درمان و آموزش پزشکی</a:t>
            </a:r>
            <a:r>
              <a:rPr lang="ar-SA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دی ماه 1388</a:t>
            </a:r>
          </a:p>
          <a:p>
            <a:endParaRPr lang="fa-IR" sz="24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fa-IR" b="0" smtClean="0"/>
              <a:t>انواع غذاها برای توزیع</a:t>
            </a:r>
            <a:endParaRPr lang="en-US" b="0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017713"/>
            <a:ext cx="8116888" cy="4114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fa-IR" smtClean="0"/>
          </a:p>
          <a:p>
            <a:pPr algn="ctr" eaLnBrk="1" hangingPunct="1">
              <a:buFont typeface="Wingdings" pitchFamily="2" charset="2"/>
              <a:buNone/>
            </a:pPr>
            <a:r>
              <a:rPr lang="fa-IR" sz="3600" smtClean="0">
                <a:solidFill>
                  <a:srgbClr val="17357F"/>
                </a:solidFill>
              </a:rPr>
              <a:t>در جیره های غذایی، متداول ترین مواد معمولا</a:t>
            </a:r>
            <a:r>
              <a:rPr lang="fa-IR" sz="3600" smtClean="0">
                <a:solidFill>
                  <a:schemeClr val="folHlink"/>
                </a:solidFill>
              </a:rPr>
              <a:t> </a:t>
            </a:r>
            <a:r>
              <a:rPr lang="fa-IR" sz="3600" smtClean="0">
                <a:solidFill>
                  <a:srgbClr val="FF3300"/>
                </a:solidFill>
              </a:rPr>
              <a:t>غلات، حبوبات، روغن های خوراکی</a:t>
            </a:r>
            <a:r>
              <a:rPr lang="fa-IR" sz="3600" smtClean="0">
                <a:solidFill>
                  <a:schemeClr val="folHlink"/>
                </a:solidFill>
              </a:rPr>
              <a:t> </a:t>
            </a:r>
            <a:r>
              <a:rPr lang="fa-IR" sz="3600" smtClean="0">
                <a:solidFill>
                  <a:srgbClr val="17357F"/>
                </a:solidFill>
              </a:rPr>
              <a:t>است و سایر مواد از قبیل</a:t>
            </a:r>
            <a:r>
              <a:rPr lang="fa-IR" sz="3600" smtClean="0">
                <a:solidFill>
                  <a:schemeClr val="folHlink"/>
                </a:solidFill>
              </a:rPr>
              <a:t> </a:t>
            </a:r>
            <a:r>
              <a:rPr lang="fa-IR" sz="3600" smtClean="0">
                <a:solidFill>
                  <a:srgbClr val="FF3300"/>
                </a:solidFill>
              </a:rPr>
              <a:t>نمک طعام، چای، ادویه</a:t>
            </a:r>
            <a:r>
              <a:rPr lang="fa-IR" sz="3600" smtClean="0">
                <a:solidFill>
                  <a:schemeClr val="folHlink"/>
                </a:solidFill>
              </a:rPr>
              <a:t> </a:t>
            </a:r>
            <a:r>
              <a:rPr lang="fa-IR" sz="3600" smtClean="0">
                <a:solidFill>
                  <a:srgbClr val="17357F"/>
                </a:solidFill>
              </a:rPr>
              <a:t>مستقیما ارزش تغذیه ای ندارند ولی مزه مواد غذایی را تحت تاثیر قرار می دهند.</a:t>
            </a:r>
            <a:r>
              <a:rPr lang="en-US" sz="3600" smtClean="0">
                <a:solidFill>
                  <a:srgbClr val="17357F"/>
                </a:solidFill>
              </a:rPr>
              <a:t> </a:t>
            </a: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81000"/>
            <a:ext cx="7543800" cy="609600"/>
          </a:xfrm>
        </p:spPr>
        <p:txBody>
          <a:bodyPr>
            <a:noAutofit/>
          </a:bodyPr>
          <a:lstStyle/>
          <a:p>
            <a:pPr algn="ctr" eaLnBrk="1" hangingPunct="1"/>
            <a:r>
              <a:rPr lang="fa-IR" sz="5400" dirty="0" smtClean="0">
                <a:solidFill>
                  <a:schemeClr val="accent2"/>
                </a:solidFill>
              </a:rPr>
              <a:t>آب</a:t>
            </a:r>
            <a:endParaRPr lang="en-US" sz="5400" dirty="0" smtClean="0">
              <a:solidFill>
                <a:schemeClr val="accent2"/>
              </a:solidFill>
            </a:endParaRP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719263"/>
            <a:ext cx="7696200" cy="5138737"/>
          </a:xfrm>
        </p:spPr>
        <p:txBody>
          <a:bodyPr/>
          <a:lstStyle/>
          <a:p>
            <a:pPr>
              <a:buFont typeface="Courier New" pitchFamily="49" charset="0"/>
              <a:buChar char="o"/>
            </a:pPr>
            <a:r>
              <a:rPr lang="fa-IR" dirty="0" smtClean="0">
                <a:solidFill>
                  <a:schemeClr val="bg2">
                    <a:lumMod val="10000"/>
                  </a:schemeClr>
                </a:solidFill>
                <a:cs typeface="2  Nazanin" pitchFamily="2" charset="-78"/>
              </a:rPr>
              <a:t>براي جلوگيري از دهيدرتاسيون به طور متوسط حداقل نياز روزانه افراد به آب سالم:</a:t>
            </a:r>
          </a:p>
          <a:p>
            <a:pPr>
              <a:buClr>
                <a:srgbClr val="FF0000"/>
              </a:buClr>
              <a:buFont typeface="Courier New" pitchFamily="49" charset="0"/>
              <a:buChar char="o"/>
            </a:pPr>
            <a:r>
              <a:rPr lang="fa-IR" dirty="0" smtClean="0">
                <a:solidFill>
                  <a:schemeClr val="bg2">
                    <a:lumMod val="10000"/>
                  </a:schemeClr>
                </a:solidFill>
                <a:cs typeface="2  Nazanin" pitchFamily="2" charset="-78"/>
              </a:rPr>
              <a:t>در يك ماهگي 400 ميلي ليتر (تامين با شير مادر)</a:t>
            </a:r>
          </a:p>
          <a:p>
            <a:pPr>
              <a:buClr>
                <a:srgbClr val="FF0000"/>
              </a:buClr>
              <a:buFont typeface="Courier New" pitchFamily="49" charset="0"/>
              <a:buChar char="o"/>
            </a:pPr>
            <a:r>
              <a:rPr lang="fa-IR" dirty="0" smtClean="0">
                <a:solidFill>
                  <a:schemeClr val="bg2">
                    <a:lumMod val="10000"/>
                  </a:schemeClr>
                </a:solidFill>
                <a:cs typeface="2  Nazanin" pitchFamily="2" charset="-78"/>
              </a:rPr>
              <a:t>در 4 ماهگي 600 ميلي ليتر (تامين با شير مادر)</a:t>
            </a:r>
          </a:p>
          <a:p>
            <a:pPr>
              <a:buClr>
                <a:srgbClr val="FF0000"/>
              </a:buClr>
              <a:buFont typeface="Courier New" pitchFamily="49" charset="0"/>
              <a:buChar char="o"/>
            </a:pPr>
            <a:r>
              <a:rPr lang="fa-IR" dirty="0" smtClean="0">
                <a:solidFill>
                  <a:schemeClr val="bg2">
                    <a:lumMod val="10000"/>
                  </a:schemeClr>
                </a:solidFill>
                <a:cs typeface="2  Nazanin" pitchFamily="2" charset="-78"/>
              </a:rPr>
              <a:t>در 12 ماهگي 800 ميلي ليتر</a:t>
            </a:r>
          </a:p>
          <a:p>
            <a:pPr>
              <a:buClr>
                <a:srgbClr val="FF0000"/>
              </a:buClr>
              <a:buFont typeface="Courier New" pitchFamily="49" charset="0"/>
              <a:buChar char="o"/>
            </a:pPr>
            <a:r>
              <a:rPr lang="fa-IR" dirty="0" smtClean="0">
                <a:solidFill>
                  <a:schemeClr val="bg2">
                    <a:lumMod val="10000"/>
                  </a:schemeClr>
                </a:solidFill>
                <a:cs typeface="2  Nazanin" pitchFamily="2" charset="-78"/>
              </a:rPr>
              <a:t>در 3 سالگي 1000</a:t>
            </a:r>
          </a:p>
          <a:p>
            <a:pPr>
              <a:buClr>
                <a:srgbClr val="FF0000"/>
              </a:buClr>
              <a:buFont typeface="Courier New" pitchFamily="49" charset="0"/>
              <a:buChar char="o"/>
            </a:pPr>
            <a:r>
              <a:rPr lang="fa-IR" dirty="0" smtClean="0">
                <a:solidFill>
                  <a:schemeClr val="bg2">
                    <a:lumMod val="10000"/>
                  </a:schemeClr>
                </a:solidFill>
                <a:cs typeface="2  Nazanin" pitchFamily="2" charset="-78"/>
              </a:rPr>
              <a:t>نوجوانان و بزرگسالان 1 تا 1/5 ليتر</a:t>
            </a:r>
          </a:p>
          <a:p>
            <a:pPr>
              <a:buClr>
                <a:srgbClr val="FF0000"/>
              </a:buClr>
              <a:buFont typeface="Courier New" pitchFamily="49" charset="0"/>
              <a:buChar char="o"/>
            </a:pPr>
            <a:r>
              <a:rPr lang="fa-IR" dirty="0" smtClean="0">
                <a:solidFill>
                  <a:schemeClr val="bg2">
                    <a:lumMod val="10000"/>
                  </a:schemeClr>
                </a:solidFill>
                <a:cs typeface="2  Nazanin" pitchFamily="2" charset="-78"/>
              </a:rPr>
              <a:t>سالمندان بيشتر از نياز بزرگسالان</a:t>
            </a:r>
            <a:endParaRPr lang="en-US" dirty="0" smtClean="0">
              <a:solidFill>
                <a:schemeClr val="bg2">
                  <a:lumMod val="10000"/>
                </a:schemeClr>
              </a:solidFill>
              <a:cs typeface="2  Nazanin" pitchFamily="2" charset="-78"/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4800" y="838200"/>
            <a:ext cx="3810000" cy="1143000"/>
          </a:xfrm>
        </p:spPr>
        <p:txBody>
          <a:bodyPr/>
          <a:lstStyle/>
          <a:p>
            <a:r>
              <a:rPr lang="fa-IR" dirty="0" smtClean="0"/>
              <a:t>آب</a:t>
            </a:r>
            <a:endParaRPr lang="fa-IR" dirty="0"/>
          </a:p>
        </p:txBody>
      </p:sp>
      <p:graphicFrame>
        <p:nvGraphicFramePr>
          <p:cNvPr id="4" name="Group 3"/>
          <p:cNvGraphicFramePr>
            <a:graphicFrameLocks noGrp="1"/>
          </p:cNvGraphicFramePr>
          <p:nvPr/>
        </p:nvGraphicFramePr>
        <p:xfrm>
          <a:off x="1066800" y="2438400"/>
          <a:ext cx="7620000" cy="3909031"/>
        </p:xfrm>
        <a:graphic>
          <a:graphicData uri="http://schemas.openxmlformats.org/drawingml/2006/table">
            <a:tbl>
              <a:tblPr rtl="1"/>
              <a:tblGrid>
                <a:gridCol w="2334189"/>
                <a:gridCol w="2470645"/>
                <a:gridCol w="2815166"/>
              </a:tblGrid>
              <a:tr h="42429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B Nazanin" pitchFamily="2" charset="-78"/>
                          <a:cs typeface="2  Nazanin" pitchFamily="2" charset="-78"/>
                        </a:rPr>
                        <a:t>نيازهاي حياتي</a:t>
                      </a:r>
                      <a:endParaRPr kumimoji="0" lang="ar-S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B Nazanin" pitchFamily="2" charset="-78"/>
                          <a:cs typeface="2  Nazanin" pitchFamily="2" charset="-78"/>
                        </a:rPr>
                        <a:t>مقدار</a:t>
                      </a:r>
                      <a:endParaRPr kumimoji="0" lang="ar-S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B Nazanin" pitchFamily="2" charset="-78"/>
                          <a:cs typeface="2  Nazanin" pitchFamily="2" charset="-78"/>
                        </a:rPr>
                        <a:t>بسته به</a:t>
                      </a:r>
                      <a:endParaRPr kumimoji="0" lang="ar-S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77551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 Nazanin" pitchFamily="2" charset="-78"/>
                          <a:cs typeface="2  Nazanin" pitchFamily="2" charset="-78"/>
                        </a:rPr>
                        <a:t>آشاميدن و غذا</a:t>
                      </a:r>
                      <a:endParaRPr kumimoji="0" lang="ar-S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 Nazanin" pitchFamily="2" charset="-78"/>
                          <a:cs typeface="2  Nazanin" pitchFamily="2" charset="-78"/>
                        </a:rPr>
                        <a:t>2</a:t>
                      </a: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 Nazanin" pitchFamily="2" charset="-78"/>
                          <a:cs typeface="2  Nazanin" pitchFamily="2" charset="-78"/>
                        </a:rPr>
                        <a:t>/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 Nazanin" pitchFamily="2" charset="-78"/>
                          <a:cs typeface="2  Nazanin" pitchFamily="2" charset="-78"/>
                        </a:rPr>
                        <a:t>5</a:t>
                      </a: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 Nazanin" pitchFamily="2" charset="-78"/>
                          <a:cs typeface="2  Nazanin" pitchFamily="2" charset="-78"/>
                        </a:rPr>
                        <a:t> تا 3 ليتر در روز</a:t>
                      </a:r>
                      <a:endParaRPr kumimoji="0" lang="ar-S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 Nazanin" pitchFamily="2" charset="-78"/>
                          <a:cs typeface="2  Nazanin" pitchFamily="2" charset="-78"/>
                        </a:rPr>
                        <a:t>آب، هوا و شرایط فيزيولوژي فرد</a:t>
                      </a:r>
                      <a:endParaRPr kumimoji="0" lang="ar-S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551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 Nazanin" pitchFamily="2" charset="-78"/>
                          <a:cs typeface="2  Nazanin" pitchFamily="2" charset="-78"/>
                        </a:rPr>
                        <a:t>فعاليت عمده بهداشتي</a:t>
                      </a:r>
                      <a:endParaRPr kumimoji="0" lang="ar-S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 Nazanin" pitchFamily="2" charset="-78"/>
                          <a:cs typeface="2  Nazanin" pitchFamily="2" charset="-78"/>
                        </a:rPr>
                        <a:t>2 تا 6 ليتر در روز </a:t>
                      </a:r>
                      <a:endParaRPr kumimoji="0" lang="ar-S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 Nazanin" pitchFamily="2" charset="-78"/>
                          <a:cs typeface="2  Nazanin" pitchFamily="2" charset="-78"/>
                        </a:rPr>
                        <a:t>هنجارهاي اجتماعي و فرهنگي </a:t>
                      </a:r>
                      <a:endParaRPr kumimoji="0" lang="ar-S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2951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 Nazanin" pitchFamily="2" charset="-78"/>
                          <a:cs typeface="2  Nazanin" pitchFamily="2" charset="-78"/>
                        </a:rPr>
                        <a:t>پخت و پز </a:t>
                      </a:r>
                      <a:endParaRPr kumimoji="0" lang="ar-S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 Nazanin" pitchFamily="2" charset="-78"/>
                          <a:cs typeface="2  Nazanin" pitchFamily="2" charset="-78"/>
                        </a:rPr>
                        <a:t>3 تا 6 ليتر در روز </a:t>
                      </a:r>
                      <a:endParaRPr kumimoji="0" lang="ar-S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 Nazanin" pitchFamily="2" charset="-78"/>
                          <a:cs typeface="2  Nazanin" pitchFamily="2" charset="-78"/>
                        </a:rPr>
                        <a:t>به نوع غذا، هنجاري هاي اجتماعي و فرهنگي </a:t>
                      </a:r>
                      <a:endParaRPr kumimoji="0" lang="ar-S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551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 Nazanin" pitchFamily="2" charset="-78"/>
                          <a:cs typeface="2  Nazanin" pitchFamily="2" charset="-78"/>
                        </a:rPr>
                        <a:t>نيازهاي اوليه به آب</a:t>
                      </a:r>
                      <a:endParaRPr kumimoji="0" lang="fa-I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B Nazanin" pitchFamily="2" charset="-78"/>
                        <a:cs typeface="2  Nazanin" pitchFamily="2" charset="-78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 Nazanin" pitchFamily="2" charset="-78"/>
                          <a:cs typeface="2  Nazanin" pitchFamily="2" charset="-78"/>
                        </a:rPr>
                        <a:t> در جمع </a:t>
                      </a:r>
                      <a:endParaRPr kumimoji="0" lang="ar-S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 Nazanin" pitchFamily="2" charset="-78"/>
                          <a:cs typeface="2  Nazanin" pitchFamily="2" charset="-78"/>
                        </a:rPr>
                        <a:t>7</a:t>
                      </a: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 Nazanin" pitchFamily="2" charset="-78"/>
                          <a:cs typeface="2  Nazanin" pitchFamily="2" charset="-78"/>
                        </a:rPr>
                        <a:t>/</a:t>
                      </a:r>
                      <a:r>
                        <a:rPr kumimoji="0" lang="fa-I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 Nazanin" pitchFamily="2" charset="-78"/>
                          <a:cs typeface="2  Nazanin" pitchFamily="2" charset="-78"/>
                        </a:rPr>
                        <a:t>5</a:t>
                      </a: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 Nazanin" pitchFamily="2" charset="-78"/>
                          <a:cs typeface="2  Nazanin" pitchFamily="2" charset="-78"/>
                        </a:rPr>
                        <a:t> تا 15 ليتر در روز </a:t>
                      </a:r>
                      <a:endParaRPr kumimoji="0" lang="ar-S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 Nazanin" pitchFamily="2" charset="-78"/>
                          <a:cs typeface="2  Nazanin" pitchFamily="2" charset="-78"/>
                        </a:rPr>
                        <a:t>-----</a:t>
                      </a:r>
                      <a:endParaRPr kumimoji="0" lang="ar-SA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" name="Picture 2" descr="water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0"/>
            <a:ext cx="2819400" cy="2164296"/>
          </a:xfrm>
          <a:prstGeom prst="rect">
            <a:avLst/>
          </a:prstGeom>
          <a:blipFill>
            <a:blip r:embed="rId4">
              <a:lum/>
            </a:blip>
            <a:tile tx="0" ty="0" sx="100000" sy="100000" flip="none" algn="tl"/>
          </a:blip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1828800" y="122238"/>
            <a:ext cx="5410200" cy="1020762"/>
          </a:xfrm>
        </p:spPr>
        <p:txBody>
          <a:bodyPr/>
          <a:lstStyle/>
          <a:p>
            <a:pPr algn="ctr" eaLnBrk="1" hangingPunct="1"/>
            <a:r>
              <a:rPr lang="fa-IR" dirty="0" smtClean="0"/>
              <a:t>نسبت افراد </a:t>
            </a:r>
            <a:r>
              <a:rPr lang="fa-IR" dirty="0" smtClean="0">
                <a:cs typeface="2  Nazanin" pitchFamily="2" charset="-78"/>
              </a:rPr>
              <a:t>به</a:t>
            </a:r>
            <a:r>
              <a:rPr lang="fa-IR" dirty="0" smtClean="0"/>
              <a:t> منبع آب </a:t>
            </a:r>
            <a:endParaRPr lang="en-US" dirty="0" smtClean="0"/>
          </a:p>
        </p:txBody>
      </p:sp>
      <p:graphicFrame>
        <p:nvGraphicFramePr>
          <p:cNvPr id="478232" name="Group 24"/>
          <p:cNvGraphicFramePr>
            <a:graphicFrameLocks noGrp="1"/>
          </p:cNvGraphicFramePr>
          <p:nvPr>
            <p:ph type="tbl" idx="1"/>
          </p:nvPr>
        </p:nvGraphicFramePr>
        <p:xfrm>
          <a:off x="1066800" y="1600200"/>
          <a:ext cx="7848600" cy="4312920"/>
        </p:xfrm>
        <a:graphic>
          <a:graphicData uri="http://schemas.openxmlformats.org/drawingml/2006/table">
            <a:tbl>
              <a:tblPr rtl="1"/>
              <a:tblGrid>
                <a:gridCol w="2970239"/>
                <a:gridCol w="4878361"/>
              </a:tblGrid>
              <a:tr h="58420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3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نفر</a:t>
                      </a:r>
                      <a:endParaRPr kumimoji="0" lang="ar-SA" sz="3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میزان آب </a:t>
                      </a:r>
                      <a:endParaRPr kumimoji="0" lang="ar-SA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922338">
                <a:tc>
                  <a:txBody>
                    <a:bodyPr/>
                    <a:lstStyle/>
                    <a:p>
                      <a:pPr marL="0" marR="0" lvl="0" indent="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50000" dist="30000" dir="5400000" algn="tl" rotWithShape="0">
                              <a:srgbClr val="000000">
                                <a:alpha val="3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 250 نفربرای هر شیر اب </a:t>
                      </a:r>
                      <a:endParaRPr kumimoji="0" lang="ar-SA" sz="2800" kern="1200" dirty="0" smtClean="0"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50000" dist="30000" dir="5400000" algn="tl" rotWithShape="0">
                            <a:srgbClr val="000000">
                              <a:alpha val="30000"/>
                            </a:srgbClr>
                          </a:outerShdw>
                        </a:effectLst>
                        <a:latin typeface="+mj-lt"/>
                        <a:ea typeface="+mj-ea"/>
                        <a:cs typeface="+mj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50000" dist="30000" dir="5400000" algn="tl" rotWithShape="0">
                              <a:srgbClr val="000000">
                                <a:alpha val="3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براساس استخراج آب در هر دقیقه7.5  لیتر </a:t>
                      </a:r>
                      <a:endParaRPr kumimoji="0" lang="ar-SA" sz="2800" kern="1200" dirty="0" smtClean="0"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50000" dist="30000" dir="5400000" algn="tl" rotWithShape="0">
                            <a:srgbClr val="000000">
                              <a:alpha val="30000"/>
                            </a:srgbClr>
                          </a:outerShdw>
                        </a:effectLst>
                        <a:latin typeface="+mj-lt"/>
                        <a:ea typeface="+mj-ea"/>
                        <a:cs typeface="+mj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3925">
                <a:tc>
                  <a:txBody>
                    <a:bodyPr/>
                    <a:lstStyle/>
                    <a:p>
                      <a:pPr marL="0" marR="0" lvl="0" indent="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kern="120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50000" dist="30000" dir="5400000" algn="tl" rotWithShape="0">
                              <a:srgbClr val="000000">
                                <a:alpha val="3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500 نفربرای هر پمپ اب </a:t>
                      </a:r>
                      <a:endParaRPr kumimoji="0" lang="ar-SA" sz="2800" kern="1200" smtClean="0"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50000" dist="30000" dir="5400000" algn="tl" rotWithShape="0">
                            <a:srgbClr val="000000">
                              <a:alpha val="30000"/>
                            </a:srgbClr>
                          </a:outerShdw>
                        </a:effectLst>
                        <a:latin typeface="+mj-lt"/>
                        <a:ea typeface="+mj-ea"/>
                        <a:cs typeface="+mj-cs"/>
                      </a:endParaRPr>
                    </a:p>
                    <a:p>
                      <a:pPr marL="0" marR="0" lvl="0" indent="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ar-SA" sz="2800" kern="1200" smtClean="0"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50000" dist="30000" dir="5400000" algn="tl" rotWithShape="0">
                            <a:srgbClr val="000000">
                              <a:alpha val="30000"/>
                            </a:srgbClr>
                          </a:outerShdw>
                        </a:effectLst>
                        <a:latin typeface="+mj-lt"/>
                        <a:ea typeface="+mj-ea"/>
                        <a:cs typeface="+mj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50000" dist="30000" dir="5400000" algn="tl" rotWithShape="0">
                              <a:srgbClr val="000000">
                                <a:alpha val="3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براساس استخراج آب در هر دقیقه 16.6 لیتر</a:t>
                      </a:r>
                      <a:endParaRPr kumimoji="0" lang="en-US" sz="2800" kern="1200" dirty="0" smtClean="0"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50000" dist="30000" dir="5400000" algn="tl" rotWithShape="0">
                            <a:srgbClr val="000000">
                              <a:alpha val="30000"/>
                            </a:srgbClr>
                          </a:outerShdw>
                        </a:effectLst>
                        <a:latin typeface="+mj-lt"/>
                        <a:ea typeface="+mj-ea"/>
                        <a:cs typeface="+mj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71575">
                <a:tc>
                  <a:txBody>
                    <a:bodyPr/>
                    <a:lstStyle/>
                    <a:p>
                      <a:pPr marL="0" marR="0" lvl="0" indent="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kern="120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50000" dist="30000" dir="5400000" algn="tl" rotWithShape="0">
                              <a:srgbClr val="000000">
                                <a:alpha val="3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 400  نفربرای هر چاه اب </a:t>
                      </a:r>
                      <a:endParaRPr kumimoji="0" lang="ar-SA" sz="2800" kern="1200" smtClean="0"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50000" dist="30000" dir="5400000" algn="tl" rotWithShape="0">
                            <a:srgbClr val="000000">
                              <a:alpha val="30000"/>
                            </a:srgbClr>
                          </a:outerShdw>
                        </a:effectLst>
                        <a:latin typeface="+mj-lt"/>
                        <a:ea typeface="+mj-ea"/>
                        <a:cs typeface="+mj-cs"/>
                      </a:endParaRPr>
                    </a:p>
                    <a:p>
                      <a:pPr marL="0" marR="0" lvl="0" indent="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ar-SA" sz="2800" kern="1200" smtClean="0"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50000" dist="30000" dir="5400000" algn="tl" rotWithShape="0">
                            <a:srgbClr val="000000">
                              <a:alpha val="30000"/>
                            </a:srgbClr>
                          </a:outerShdw>
                        </a:effectLst>
                        <a:latin typeface="+mj-lt"/>
                        <a:ea typeface="+mj-ea"/>
                        <a:cs typeface="+mj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50000" dist="30000" dir="5400000" algn="tl" rotWithShape="0">
                              <a:srgbClr val="000000">
                                <a:alpha val="3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براساس استخراج آب در هر دقیقه12.5 لیتر</a:t>
                      </a:r>
                      <a:endParaRPr kumimoji="0" lang="en-US" sz="2800" kern="1200" dirty="0" smtClean="0"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50000" dist="30000" dir="5400000" algn="tl" rotWithShape="0">
                            <a:srgbClr val="000000">
                              <a:alpha val="30000"/>
                            </a:srgbClr>
                          </a:outerShdw>
                        </a:effectLst>
                        <a:latin typeface="+mj-lt"/>
                        <a:ea typeface="+mj-ea"/>
                        <a:cs typeface="+mj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715962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fa-IR" dirty="0" smtClean="0"/>
              <a:t>آب مورد نیاز موسسات</a:t>
            </a:r>
            <a:endParaRPr lang="en-US" dirty="0" smtClean="0"/>
          </a:p>
        </p:txBody>
      </p:sp>
      <p:graphicFrame>
        <p:nvGraphicFramePr>
          <p:cNvPr id="479268" name="Group 36"/>
          <p:cNvGraphicFramePr>
            <a:graphicFrameLocks noGrp="1"/>
          </p:cNvGraphicFramePr>
          <p:nvPr>
            <p:ph type="tbl" idx="1"/>
          </p:nvPr>
        </p:nvGraphicFramePr>
        <p:xfrm>
          <a:off x="1143000" y="1447800"/>
          <a:ext cx="7543800" cy="4931094"/>
        </p:xfrm>
        <a:graphic>
          <a:graphicData uri="http://schemas.openxmlformats.org/drawingml/2006/table">
            <a:tbl>
              <a:tblPr rtl="1"/>
              <a:tblGrid>
                <a:gridCol w="3215808"/>
                <a:gridCol w="2073962"/>
                <a:gridCol w="2254030"/>
              </a:tblGrid>
              <a:tr h="64928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 Nazanin" pitchFamily="2" charset="-78"/>
                          <a:cs typeface="Times New Roman" pitchFamily="18" charset="0"/>
                        </a:rPr>
                        <a:t>مرکز</a:t>
                      </a:r>
                      <a:endParaRPr kumimoji="0" lang="ar-SA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 Nazanin" pitchFamily="2" charset="-78"/>
                          <a:cs typeface="Times New Roman" pitchFamily="18" charset="0"/>
                        </a:rPr>
                        <a:t>مقدار</a:t>
                      </a:r>
                      <a:endParaRPr kumimoji="0" lang="ar-SA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 Nazanin" pitchFamily="2" charset="-78"/>
                          <a:cs typeface="Times New Roman" pitchFamily="18" charset="0"/>
                        </a:rPr>
                        <a:t>فرد</a:t>
                      </a:r>
                      <a:endParaRPr kumimoji="0" lang="ar-SA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798513">
                <a:tc rowSpan="2"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7357F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357F"/>
                          </a:solidFill>
                          <a:effectLst/>
                          <a:latin typeface="Arial" pitchFamily="34" charset="0"/>
                          <a:cs typeface="2  Nazanin" pitchFamily="2" charset="-78"/>
                        </a:rPr>
                        <a:t>مراکز بهداشتی و بیمارستان</a:t>
                      </a:r>
                      <a:endParaRPr kumimoji="0" lang="ar-SA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7357F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cs typeface="2  Nazanin" pitchFamily="2" charset="-78"/>
                        </a:rPr>
                        <a:t>5 لیتر</a:t>
                      </a:r>
                      <a:endParaRPr kumimoji="0" lang="ar-SA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7357F"/>
                          </a:solidFill>
                          <a:effectLst/>
                          <a:latin typeface="Arial" pitchFamily="34" charset="0"/>
                          <a:cs typeface="2  Nazanin" pitchFamily="2" charset="-78"/>
                        </a:rPr>
                        <a:t>بیمار سرپایی</a:t>
                      </a:r>
                      <a:endParaRPr kumimoji="0" lang="ar-SA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17357F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cs typeface="2  Nazanin" pitchFamily="2" charset="-78"/>
                        </a:rPr>
                        <a:t>40-60 لیتر </a:t>
                      </a:r>
                      <a:endParaRPr kumimoji="0" lang="ar-SA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7357F"/>
                          </a:solidFill>
                          <a:effectLst/>
                          <a:latin typeface="Arial" pitchFamily="34" charset="0"/>
                          <a:cs typeface="2  Nazanin" pitchFamily="2" charset="-78"/>
                        </a:rPr>
                        <a:t>بیمار بستری در هر روز</a:t>
                      </a:r>
                      <a:endParaRPr kumimoji="0" lang="ar-SA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17357F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1663">
                <a:tc rowSpan="2">
                  <a:txBody>
                    <a:bodyPr/>
                    <a:lstStyle/>
                    <a:p>
                      <a:pPr marL="0" marR="0" lvl="0" indent="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17357F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  <a:p>
                      <a:pPr marL="0" marR="0" lvl="0" indent="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7357F"/>
                          </a:solidFill>
                          <a:effectLst/>
                          <a:latin typeface="Arial" pitchFamily="34" charset="0"/>
                          <a:cs typeface="2  Nazanin" pitchFamily="2" charset="-78"/>
                        </a:rPr>
                        <a:t>مراکز تغذیه درمانی </a:t>
                      </a:r>
                      <a:endParaRPr kumimoji="0" 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17357F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  <a:p>
                      <a:pPr marL="0" marR="0" lvl="0" indent="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ar-SA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17357F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cs typeface="2  Nazanin" pitchFamily="2" charset="-78"/>
                        </a:rPr>
                        <a:t>30 لیتر</a:t>
                      </a:r>
                      <a:endParaRPr kumimoji="0" lang="ar-SA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7357F"/>
                          </a:solidFill>
                          <a:effectLst/>
                          <a:latin typeface="Arial" pitchFamily="34" charset="0"/>
                          <a:cs typeface="2  Nazanin" pitchFamily="2" charset="-78"/>
                        </a:rPr>
                        <a:t>هر بیمار در روز</a:t>
                      </a:r>
                      <a:endParaRPr kumimoji="0" lang="ar-SA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17357F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7550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cs typeface="2  Nazanin" pitchFamily="2" charset="-78"/>
                        </a:rPr>
                        <a:t>15لیتر</a:t>
                      </a:r>
                      <a:endParaRPr kumimoji="0" lang="ar-SA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357F"/>
                          </a:solidFill>
                          <a:effectLst/>
                          <a:latin typeface="Arial" pitchFamily="34" charset="0"/>
                          <a:cs typeface="2  Nazanin" pitchFamily="2" charset="-78"/>
                        </a:rPr>
                        <a:t>هر مراقب در روز</a:t>
                      </a:r>
                      <a:endParaRPr kumimoji="0" lang="ar-SA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7357F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0925">
                <a:tc>
                  <a:txBody>
                    <a:bodyPr/>
                    <a:lstStyle/>
                    <a:p>
                      <a:pPr marL="0" marR="0" lvl="0" indent="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fa-IR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17357F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  <a:p>
                      <a:pPr marL="0" marR="0" lvl="0" indent="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7357F"/>
                          </a:solidFill>
                          <a:effectLst/>
                          <a:latin typeface="Arial" pitchFamily="34" charset="0"/>
                          <a:cs typeface="2  Nazanin" pitchFamily="2" charset="-78"/>
                        </a:rPr>
                        <a:t>مدارس</a:t>
                      </a:r>
                      <a:endParaRPr kumimoji="0" lang="ar-SA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17357F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cs typeface="2  Nazanin" pitchFamily="2" charset="-78"/>
                        </a:rPr>
                        <a:t>3 لیتر </a:t>
                      </a:r>
                      <a:endParaRPr kumimoji="0" lang="ar-SA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357F"/>
                          </a:solidFill>
                          <a:effectLst/>
                          <a:latin typeface="Arial" pitchFamily="34" charset="0"/>
                          <a:cs typeface="2  Nazanin" pitchFamily="2" charset="-78"/>
                        </a:rPr>
                        <a:t>آشامیدن و شستن دستهای هر دانش آموز در روز</a:t>
                      </a:r>
                      <a:endParaRPr kumimoji="0" lang="ar-SA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7357F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kabul food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397" y="1371600"/>
            <a:ext cx="3261603" cy="294059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 smtClean="0">
                <a:solidFill>
                  <a:schemeClr val="accent1">
                    <a:lumMod val="75000"/>
                  </a:schemeClr>
                </a:solidFill>
                <a:cs typeface="2  Nazanin" pitchFamily="2" charset="-78"/>
              </a:rPr>
              <a:t>ويژگيهاي سبدغذايي در مرحله اول بحران</a:t>
            </a:r>
            <a:endParaRPr lang="fa-IR" dirty="0">
              <a:solidFill>
                <a:schemeClr val="accent1">
                  <a:lumMod val="75000"/>
                </a:schemeClr>
              </a:solidFill>
              <a:cs typeface="2 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600200"/>
            <a:ext cx="7620000" cy="480060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  <a:buFont typeface="Courier New" pitchFamily="49" charset="0"/>
              <a:buChar char="o"/>
            </a:pPr>
            <a:r>
              <a:rPr lang="fa-IR" dirty="0" smtClean="0">
                <a:cs typeface="2  Nazanin" pitchFamily="2" charset="-78"/>
              </a:rPr>
              <a:t>تامين حداقل 2100كيلو كالري  و 50گرم پروتئين </a:t>
            </a:r>
          </a:p>
          <a:p>
            <a:pPr>
              <a:lnSpc>
                <a:spcPct val="150000"/>
              </a:lnSpc>
              <a:buFont typeface="Courier New" pitchFamily="49" charset="0"/>
              <a:buChar char="o"/>
            </a:pPr>
            <a:r>
              <a:rPr lang="fa-IR" dirty="0" smtClean="0">
                <a:cs typeface="2  Nazanin" pitchFamily="2" charset="-78"/>
              </a:rPr>
              <a:t>حاوي حد اقل 4-3 نوع از اقلام غذايي</a:t>
            </a:r>
          </a:p>
          <a:p>
            <a:pPr>
              <a:lnSpc>
                <a:spcPct val="150000"/>
              </a:lnSpc>
              <a:buFont typeface="Courier New" pitchFamily="49" charset="0"/>
              <a:buChar char="o"/>
            </a:pPr>
            <a:r>
              <a:rPr lang="fa-IR" dirty="0" smtClean="0">
                <a:cs typeface="2  Nazanin" pitchFamily="2" charset="-78"/>
              </a:rPr>
              <a:t>آب  آشاميدني سالم </a:t>
            </a:r>
          </a:p>
          <a:p>
            <a:pPr>
              <a:lnSpc>
                <a:spcPct val="150000"/>
              </a:lnSpc>
              <a:buFont typeface="Courier New" pitchFamily="49" charset="0"/>
              <a:buChar char="o"/>
            </a:pPr>
            <a:r>
              <a:rPr lang="fa-IR" dirty="0" smtClean="0">
                <a:cs typeface="2  Nazanin" pitchFamily="2" charset="-78"/>
              </a:rPr>
              <a:t> تامين ريزمغذيها </a:t>
            </a:r>
          </a:p>
          <a:p>
            <a:pPr lvl="1">
              <a:lnSpc>
                <a:spcPct val="150000"/>
              </a:lnSpc>
              <a:buNone/>
            </a:pPr>
            <a:r>
              <a:rPr lang="fa-IR" dirty="0" smtClean="0">
                <a:cs typeface="2  Nazanin" pitchFamily="2" charset="-78"/>
              </a:rPr>
              <a:t>توزيع قرص مولتي ويتامين براي كليه افراد (5 عدددر هفته)</a:t>
            </a:r>
          </a:p>
          <a:p>
            <a:pPr lvl="1">
              <a:lnSpc>
                <a:spcPct val="150000"/>
              </a:lnSpc>
              <a:buNone/>
            </a:pPr>
            <a:r>
              <a:rPr lang="fa-IR" dirty="0" smtClean="0">
                <a:cs typeface="2  Nazanin" pitchFamily="2" charset="-78"/>
              </a:rPr>
              <a:t>توزيع كپسول مگادوزويتامين آ</a:t>
            </a:r>
          </a:p>
          <a:p>
            <a:pPr>
              <a:lnSpc>
                <a:spcPct val="150000"/>
              </a:lnSpc>
              <a:buFont typeface="Courier New" pitchFamily="49" charset="0"/>
              <a:buChar char="o"/>
            </a:pPr>
            <a:r>
              <a:rPr lang="fa-IR" dirty="0" smtClean="0">
                <a:cs typeface="2  Nazanin" pitchFamily="2" charset="-78"/>
              </a:rPr>
              <a:t>غذاي كمكي براي كودكان زير 5سال(</a:t>
            </a:r>
            <a:r>
              <a:rPr lang="fa-IR" sz="2000" dirty="0" smtClean="0">
                <a:cs typeface="2  Nazanin" pitchFamily="2" charset="-78"/>
              </a:rPr>
              <a:t>هر دو روز يك بسته</a:t>
            </a:r>
            <a:r>
              <a:rPr lang="fa-IR" dirty="0" smtClean="0">
                <a:cs typeface="2  Nazanin" pitchFamily="2" charset="-78"/>
              </a:rPr>
              <a:t>)</a:t>
            </a:r>
          </a:p>
          <a:p>
            <a:pPr>
              <a:lnSpc>
                <a:spcPct val="150000"/>
              </a:lnSpc>
            </a:pPr>
            <a:endParaRPr lang="fa-IR" dirty="0"/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457200"/>
            <a:ext cx="6934200" cy="8382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ar-SA" b="0" dirty="0" smtClean="0">
                <a:solidFill>
                  <a:schemeClr val="accent1">
                    <a:lumMod val="75000"/>
                  </a:schemeClr>
                </a:solidFill>
                <a:cs typeface="+mn-cs"/>
              </a:rPr>
              <a:t>ويژگيهاي سبدغذايي در مرحله </a:t>
            </a:r>
            <a:r>
              <a:rPr lang="fa-IR" b="0" dirty="0" smtClean="0">
                <a:solidFill>
                  <a:schemeClr val="accent1">
                    <a:lumMod val="75000"/>
                  </a:schemeClr>
                </a:solidFill>
                <a:cs typeface="+mn-cs"/>
              </a:rPr>
              <a:t>دوم</a:t>
            </a:r>
            <a:r>
              <a:rPr lang="ar-SA" b="0" dirty="0" smtClean="0">
                <a:solidFill>
                  <a:schemeClr val="accent1">
                    <a:lumMod val="75000"/>
                  </a:schemeClr>
                </a:solidFill>
                <a:cs typeface="+mn-cs"/>
              </a:rPr>
              <a:t> بحران</a:t>
            </a:r>
            <a:endParaRPr lang="en-US" b="0" dirty="0" smtClean="0">
              <a:solidFill>
                <a:schemeClr val="accent1">
                  <a:lumMod val="75000"/>
                </a:schemeClr>
              </a:solidFill>
              <a:cs typeface="+mn-cs"/>
            </a:endParaRP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19263"/>
            <a:ext cx="8686800" cy="4411662"/>
          </a:xfrm>
        </p:spPr>
        <p:txBody>
          <a:bodyPr>
            <a:normAutofit/>
          </a:bodyPr>
          <a:lstStyle/>
          <a:p>
            <a:pPr eaLnBrk="1" hangingPunct="1"/>
            <a:r>
              <a:rPr lang="fa-IR" dirty="0" smtClean="0">
                <a:cs typeface="2  Nazanin" pitchFamily="2" charset="-78"/>
              </a:rPr>
              <a:t>تامین </a:t>
            </a:r>
            <a:r>
              <a:rPr lang="ar-SA" dirty="0" smtClean="0">
                <a:cs typeface="2  Nazanin" pitchFamily="2" charset="-78"/>
              </a:rPr>
              <a:t> </a:t>
            </a:r>
            <a:r>
              <a:rPr lang="ar-SA" dirty="0" smtClean="0">
                <a:cs typeface="2  Nazanin" pitchFamily="2" charset="-78"/>
              </a:rPr>
              <a:t>2500 كالري و </a:t>
            </a:r>
            <a:r>
              <a:rPr lang="fa-IR" dirty="0" smtClean="0">
                <a:cs typeface="2  Nazanin" pitchFamily="2" charset="-78"/>
              </a:rPr>
              <a:t>بیش از 50</a:t>
            </a:r>
            <a:r>
              <a:rPr lang="fa-IR" dirty="0" smtClean="0">
                <a:cs typeface="2  Nazanin" pitchFamily="2" charset="-78"/>
              </a:rPr>
              <a:t> </a:t>
            </a:r>
            <a:r>
              <a:rPr lang="ar-SA" dirty="0" smtClean="0">
                <a:cs typeface="2  Nazanin" pitchFamily="2" charset="-78"/>
              </a:rPr>
              <a:t>گرم </a:t>
            </a:r>
            <a:r>
              <a:rPr lang="ar-SA" dirty="0" smtClean="0">
                <a:cs typeface="2  Nazanin" pitchFamily="2" charset="-78"/>
              </a:rPr>
              <a:t>پروتئين</a:t>
            </a:r>
            <a:endParaRPr lang="fa-IR" dirty="0" smtClean="0">
              <a:cs typeface="2  Nazanin" pitchFamily="2" charset="-78"/>
            </a:endParaRPr>
          </a:p>
          <a:p>
            <a:pPr eaLnBrk="1" hangingPunct="1"/>
            <a:r>
              <a:rPr lang="ar-SA" dirty="0" smtClean="0">
                <a:cs typeface="2  Nazanin" pitchFamily="2" charset="-78"/>
              </a:rPr>
              <a:t>آب آشاميدني سالم</a:t>
            </a:r>
            <a:endParaRPr lang="fa-IR" dirty="0" smtClean="0">
              <a:cs typeface="2  Nazanin" pitchFamily="2" charset="-78"/>
            </a:endParaRPr>
          </a:p>
          <a:p>
            <a:pPr eaLnBrk="1" hangingPunct="1"/>
            <a:r>
              <a:rPr lang="ar-SA" dirty="0" smtClean="0">
                <a:cs typeface="2  Nazanin" pitchFamily="2" charset="-78"/>
              </a:rPr>
              <a:t>تامين برخي از ريزمغذيها</a:t>
            </a:r>
            <a:r>
              <a:rPr lang="en-US" dirty="0" smtClean="0">
                <a:cs typeface="2  Nazanin" pitchFamily="2" charset="-78"/>
              </a:rPr>
              <a:t> </a:t>
            </a:r>
            <a:r>
              <a:rPr lang="fa-IR" dirty="0" smtClean="0">
                <a:cs typeface="2  Nazanin" pitchFamily="2" charset="-78"/>
              </a:rPr>
              <a:t>با رعایت </a:t>
            </a:r>
            <a:r>
              <a:rPr lang="ar-SA" dirty="0" smtClean="0">
                <a:cs typeface="2  Nazanin" pitchFamily="2" charset="-78"/>
              </a:rPr>
              <a:t>تنوع </a:t>
            </a:r>
            <a:r>
              <a:rPr lang="fa-IR" dirty="0" smtClean="0">
                <a:cs typeface="2  Nazanin" pitchFamily="2" charset="-78"/>
              </a:rPr>
              <a:t>در سبد غذایی</a:t>
            </a:r>
            <a:endParaRPr lang="ar-SA" dirty="0" smtClean="0">
              <a:cs typeface="2  Nazanin" pitchFamily="2" charset="-78"/>
            </a:endParaRPr>
          </a:p>
          <a:p>
            <a:pPr eaLnBrk="1" hangingPunct="1"/>
            <a:r>
              <a:rPr lang="ar-SA" dirty="0" smtClean="0">
                <a:cs typeface="2  Nazanin" pitchFamily="2" charset="-78"/>
              </a:rPr>
              <a:t>ادامه توزيع قرص مولتي ويتامين براي كليه افراد </a:t>
            </a:r>
            <a:r>
              <a:rPr lang="ar-SA" sz="2400" dirty="0" smtClean="0">
                <a:cs typeface="2  Nazanin" pitchFamily="2" charset="-78"/>
              </a:rPr>
              <a:t>(5 عدددر هفته)</a:t>
            </a:r>
            <a:endParaRPr lang="ar-SA" dirty="0" smtClean="0">
              <a:cs typeface="2  Nazanin" pitchFamily="2" charset="-78"/>
            </a:endParaRPr>
          </a:p>
          <a:p>
            <a:pPr eaLnBrk="1" hangingPunct="1"/>
            <a:r>
              <a:rPr lang="ar-SA" dirty="0" smtClean="0">
                <a:cs typeface="2  Nazanin" pitchFamily="2" charset="-78"/>
              </a:rPr>
              <a:t>غذاي كمكي براي كودكان زير </a:t>
            </a:r>
            <a:r>
              <a:rPr lang="fa-IR" dirty="0" smtClean="0">
                <a:cs typeface="2  Nazanin" pitchFamily="2" charset="-78"/>
              </a:rPr>
              <a:t>5</a:t>
            </a:r>
            <a:r>
              <a:rPr lang="ar-SA" dirty="0" smtClean="0">
                <a:cs typeface="2  Nazanin" pitchFamily="2" charset="-78"/>
              </a:rPr>
              <a:t>سال </a:t>
            </a:r>
            <a:r>
              <a:rPr lang="fa-IR" dirty="0" smtClean="0">
                <a:cs typeface="2  Nazanin" pitchFamily="2" charset="-78"/>
              </a:rPr>
              <a:t>(</a:t>
            </a:r>
            <a:r>
              <a:rPr lang="ar-SA" dirty="0" smtClean="0">
                <a:cs typeface="2  Nazanin" pitchFamily="2" charset="-78"/>
              </a:rPr>
              <a:t>هر دو روز يك بسته</a:t>
            </a:r>
            <a:r>
              <a:rPr lang="fa-IR" dirty="0" smtClean="0">
                <a:cs typeface="2  Nazanin" pitchFamily="2" charset="-78"/>
              </a:rPr>
              <a:t>)</a:t>
            </a:r>
            <a:endParaRPr lang="en-US" dirty="0" smtClean="0">
              <a:cs typeface="2  Nazanin" pitchFamily="2" charset="-78"/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381000"/>
            <a:ext cx="7391400" cy="8382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ar-SA" b="0" dirty="0" smtClean="0">
                <a:solidFill>
                  <a:schemeClr val="accent2"/>
                </a:solidFill>
                <a:cs typeface="+mn-cs"/>
              </a:rPr>
              <a:t>ويژگيهاي سبدغذايي در مرحله </a:t>
            </a:r>
            <a:r>
              <a:rPr lang="fa-IR" b="0" dirty="0" smtClean="0">
                <a:solidFill>
                  <a:schemeClr val="accent2"/>
                </a:solidFill>
                <a:cs typeface="+mn-cs"/>
              </a:rPr>
              <a:t>سوم</a:t>
            </a:r>
            <a:r>
              <a:rPr lang="ar-SA" b="0" dirty="0" smtClean="0">
                <a:solidFill>
                  <a:schemeClr val="accent2"/>
                </a:solidFill>
                <a:cs typeface="+mn-cs"/>
              </a:rPr>
              <a:t> بحران</a:t>
            </a:r>
            <a:endParaRPr lang="en-US" b="0" dirty="0" smtClean="0">
              <a:solidFill>
                <a:schemeClr val="accent2"/>
              </a:solidFill>
              <a:cs typeface="+mn-cs"/>
            </a:endParaRP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719263"/>
            <a:ext cx="7772400" cy="5138737"/>
          </a:xfrm>
        </p:spPr>
        <p:txBody>
          <a:bodyPr/>
          <a:lstStyle/>
          <a:p>
            <a:pPr>
              <a:buFont typeface="Courier New" pitchFamily="49" charset="0"/>
              <a:buChar char="o"/>
            </a:pPr>
            <a:r>
              <a:rPr lang="fa-IR" sz="3200" dirty="0" smtClean="0">
                <a:cs typeface="2  Nazanin" pitchFamily="2" charset="-78"/>
              </a:rPr>
              <a:t>تامین </a:t>
            </a:r>
            <a:r>
              <a:rPr lang="ar-SA" sz="3200" dirty="0" smtClean="0">
                <a:cs typeface="2  Nazanin" pitchFamily="2" charset="-78"/>
              </a:rPr>
              <a:t> 2500 كيلوكالري و </a:t>
            </a:r>
            <a:r>
              <a:rPr lang="fa-IR" dirty="0" smtClean="0">
                <a:cs typeface="2  Nazanin" pitchFamily="2" charset="-78"/>
              </a:rPr>
              <a:t>بیش از 50 </a:t>
            </a:r>
            <a:r>
              <a:rPr lang="ar-SA" dirty="0" smtClean="0">
                <a:cs typeface="2  Nazanin" pitchFamily="2" charset="-78"/>
              </a:rPr>
              <a:t>گرم پروتئين</a:t>
            </a:r>
            <a:endParaRPr lang="fa-IR" sz="3200" dirty="0" smtClean="0">
              <a:cs typeface="2  Nazanin" pitchFamily="2" charset="-78"/>
            </a:endParaRPr>
          </a:p>
          <a:p>
            <a:pPr eaLnBrk="1" hangingPunct="1">
              <a:buFont typeface="Courier New" pitchFamily="49" charset="0"/>
              <a:buChar char="o"/>
            </a:pPr>
            <a:r>
              <a:rPr lang="ar-SA" sz="3200" dirty="0" smtClean="0">
                <a:cs typeface="2  Nazanin" pitchFamily="2" charset="-78"/>
              </a:rPr>
              <a:t> آب آشاميدني سالم</a:t>
            </a:r>
          </a:p>
          <a:p>
            <a:pPr eaLnBrk="1" hangingPunct="1">
              <a:buFont typeface="Courier New" pitchFamily="49" charset="0"/>
              <a:buChar char="o"/>
            </a:pPr>
            <a:r>
              <a:rPr lang="fa-IR" sz="3200" dirty="0" smtClean="0">
                <a:cs typeface="2  Nazanin" pitchFamily="2" charset="-78"/>
              </a:rPr>
              <a:t>توزیع </a:t>
            </a:r>
            <a:r>
              <a:rPr lang="ar-SA" sz="3200" dirty="0" smtClean="0">
                <a:cs typeface="2  Nazanin" pitchFamily="2" charset="-78"/>
              </a:rPr>
              <a:t>ميوه هاي تازه و لبنيات </a:t>
            </a:r>
            <a:r>
              <a:rPr lang="fa-IR" sz="3200" dirty="0" smtClean="0">
                <a:cs typeface="2  Nazanin" pitchFamily="2" charset="-78"/>
              </a:rPr>
              <a:t>در صورت امکان</a:t>
            </a:r>
            <a:endParaRPr lang="ar-SA" sz="3200" dirty="0" smtClean="0">
              <a:cs typeface="2  Nazanin" pitchFamily="2" charset="-78"/>
            </a:endParaRPr>
          </a:p>
          <a:p>
            <a:pPr eaLnBrk="1" hangingPunct="1">
              <a:buFont typeface="Courier New" pitchFamily="49" charset="0"/>
              <a:buChar char="o"/>
            </a:pPr>
            <a:r>
              <a:rPr lang="ar-SA" sz="3200" dirty="0" smtClean="0">
                <a:cs typeface="2  Nazanin" pitchFamily="2" charset="-78"/>
              </a:rPr>
              <a:t>غذاي كمكي براي كودكان زير </a:t>
            </a:r>
            <a:r>
              <a:rPr lang="fa-IR" sz="3200" dirty="0" smtClean="0">
                <a:cs typeface="2  Nazanin" pitchFamily="2" charset="-78"/>
              </a:rPr>
              <a:t>2</a:t>
            </a:r>
            <a:r>
              <a:rPr lang="ar-SA" sz="3200" dirty="0" smtClean="0">
                <a:cs typeface="2  Nazanin" pitchFamily="2" charset="-78"/>
              </a:rPr>
              <a:t>سال </a:t>
            </a:r>
          </a:p>
          <a:p>
            <a:pPr eaLnBrk="1" hangingPunct="1">
              <a:buFont typeface="Courier New" pitchFamily="49" charset="0"/>
              <a:buChar char="o"/>
            </a:pPr>
            <a:r>
              <a:rPr lang="fa-IR" sz="3200" dirty="0" smtClean="0">
                <a:cs typeface="2  Nazanin" pitchFamily="2" charset="-78"/>
              </a:rPr>
              <a:t>ادامه </a:t>
            </a:r>
            <a:r>
              <a:rPr lang="ar-SA" sz="3200" dirty="0" smtClean="0">
                <a:cs typeface="2  Nazanin" pitchFamily="2" charset="-78"/>
              </a:rPr>
              <a:t>توزيع مولتي ويتامين </a:t>
            </a:r>
            <a:endParaRPr lang="fa-IR" sz="3200" dirty="0" smtClean="0">
              <a:cs typeface="2  Nazanin" pitchFamily="2" charset="-78"/>
            </a:endParaRPr>
          </a:p>
          <a:p>
            <a:pPr eaLnBrk="1" hangingPunct="1">
              <a:buNone/>
            </a:pPr>
            <a:r>
              <a:rPr lang="fa-IR" sz="3200" dirty="0" smtClean="0">
                <a:solidFill>
                  <a:srgbClr val="FF0000"/>
                </a:solidFill>
                <a:cs typeface="2  Nazanin" pitchFamily="2" charset="-78"/>
              </a:rPr>
              <a:t>(</a:t>
            </a:r>
            <a:r>
              <a:rPr lang="ar-SA" sz="3200" dirty="0" smtClean="0">
                <a:solidFill>
                  <a:srgbClr val="FF0000"/>
                </a:solidFill>
                <a:cs typeface="2  Nazanin" pitchFamily="2" charset="-78"/>
              </a:rPr>
              <a:t> كودكان زير 5 سال و زنان باردار و شيرده</a:t>
            </a:r>
            <a:r>
              <a:rPr lang="fa-IR" sz="3200" dirty="0" smtClean="0">
                <a:solidFill>
                  <a:srgbClr val="FF0000"/>
                </a:solidFill>
                <a:cs typeface="2  Nazanin" pitchFamily="2" charset="-78"/>
              </a:rPr>
              <a:t>)</a:t>
            </a:r>
            <a:endParaRPr lang="ar-SA" sz="3200" dirty="0" smtClean="0">
              <a:solidFill>
                <a:srgbClr val="FF0000"/>
              </a:solidFill>
              <a:cs typeface="2  Nazanin" pitchFamily="2" charset="-78"/>
            </a:endParaRPr>
          </a:p>
          <a:p>
            <a:pPr eaLnBrk="1" hangingPunct="1">
              <a:buFont typeface="Courier New" pitchFamily="49" charset="0"/>
              <a:buChar char="o"/>
            </a:pPr>
            <a:r>
              <a:rPr lang="fa-IR" sz="3200" dirty="0" smtClean="0">
                <a:cs typeface="2  Nazanin" pitchFamily="2" charset="-78"/>
              </a:rPr>
              <a:t>برقراری </a:t>
            </a:r>
            <a:r>
              <a:rPr lang="ar-SA" sz="3200" dirty="0" smtClean="0">
                <a:cs typeface="2  Nazanin" pitchFamily="2" charset="-78"/>
              </a:rPr>
              <a:t>امكان پخت غذا از طريق توزيع يك سري ظروف اساسي</a:t>
            </a:r>
            <a:endParaRPr lang="en-US" sz="3200" dirty="0" smtClean="0">
              <a:cs typeface="2  Nazanin" pitchFamily="2" charset="-78"/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7000" y="381000"/>
            <a:ext cx="6096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fa-IR" dirty="0" smtClean="0">
                <a:solidFill>
                  <a:schemeClr val="accent1">
                    <a:lumMod val="75000"/>
                  </a:schemeClr>
                </a:solidFill>
                <a:cs typeface="2  Nazanin" pitchFamily="2" charset="-78"/>
              </a:rPr>
              <a:t>نمونه سبد غذایی مورد نیاز روزانه</a:t>
            </a:r>
            <a:br>
              <a:rPr lang="fa-IR" dirty="0" smtClean="0">
                <a:solidFill>
                  <a:schemeClr val="accent1">
                    <a:lumMod val="75000"/>
                  </a:schemeClr>
                </a:solidFill>
                <a:cs typeface="2  Nazanin" pitchFamily="2" charset="-78"/>
              </a:rPr>
            </a:br>
            <a:r>
              <a:rPr lang="fa-IR" dirty="0" smtClean="0">
                <a:solidFill>
                  <a:schemeClr val="accent1">
                    <a:lumMod val="75000"/>
                  </a:schemeClr>
                </a:solidFill>
                <a:cs typeface="2  Nazanin" pitchFamily="2" charset="-78"/>
              </a:rPr>
              <a:t> یک نفر در هفته اول بحران</a:t>
            </a:r>
            <a:endParaRPr lang="fa-IR" dirty="0">
              <a:solidFill>
                <a:schemeClr val="accent1">
                  <a:lumMod val="75000"/>
                </a:schemeClr>
              </a:solidFill>
              <a:cs typeface="2  Nazanin" pitchFamily="2" charset="-78"/>
            </a:endParaRPr>
          </a:p>
        </p:txBody>
      </p:sp>
      <p:graphicFrame>
        <p:nvGraphicFramePr>
          <p:cNvPr id="4" name="Group 174"/>
          <p:cNvGraphicFramePr>
            <a:graphicFrameLocks noGrp="1"/>
          </p:cNvGraphicFramePr>
          <p:nvPr>
            <p:ph idx="1"/>
          </p:nvPr>
        </p:nvGraphicFramePr>
        <p:xfrm>
          <a:off x="1066801" y="1905000"/>
          <a:ext cx="7467599" cy="4572000"/>
        </p:xfrm>
        <a:graphic>
          <a:graphicData uri="http://schemas.openxmlformats.org/drawingml/2006/table">
            <a:tbl>
              <a:tblPr rtl="1"/>
              <a:tblGrid>
                <a:gridCol w="2005842"/>
                <a:gridCol w="2005842"/>
                <a:gridCol w="2005842"/>
                <a:gridCol w="1450073"/>
              </a:tblGrid>
              <a:tr h="991050"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B Traffic" pitchFamily="2" charset="-78"/>
                          <a:cs typeface="+mn-cs"/>
                        </a:rPr>
                        <a:t>اقلام غذایی </a:t>
                      </a:r>
                      <a:endParaRPr kumimoji="0" lang="fa-IR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+mn-cs"/>
                      </a:endParaRPr>
                    </a:p>
                  </a:txBody>
                  <a:tcPr marL="88724" marR="88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B Traffic" pitchFamily="2" charset="-78"/>
                          <a:cs typeface="+mn-cs"/>
                        </a:rPr>
                        <a:t>مقیاس </a:t>
                      </a:r>
                      <a:endParaRPr kumimoji="0" lang="fa-IR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+mn-cs"/>
                      </a:endParaRPr>
                    </a:p>
                  </a:txBody>
                  <a:tcPr marL="88724" marR="88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B Traffic" pitchFamily="2" charset="-78"/>
                          <a:cs typeface="+mn-cs"/>
                        </a:rPr>
                        <a:t>انرژی </a:t>
                      </a:r>
                    </a:p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B Traffic" pitchFamily="2" charset="-78"/>
                          <a:cs typeface="+mn-cs"/>
                        </a:rPr>
                        <a:t>(کیلوکالری)</a:t>
                      </a:r>
                      <a:endParaRPr kumimoji="0" lang="fa-IR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+mn-cs"/>
                      </a:endParaRPr>
                    </a:p>
                  </a:txBody>
                  <a:tcPr marL="88724" marR="88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B Traffic" pitchFamily="2" charset="-78"/>
                          <a:cs typeface="+mn-cs"/>
                        </a:rPr>
                        <a:t>پروتئین (گرم)</a:t>
                      </a:r>
                      <a:endParaRPr kumimoji="0" lang="fa-IR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cs typeface="+mn-cs"/>
                      </a:endParaRPr>
                    </a:p>
                  </a:txBody>
                  <a:tcPr marL="88724" marR="88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646631">
                <a:tc>
                  <a:txBody>
                    <a:bodyPr/>
                    <a:lstStyle/>
                    <a:p>
                      <a:pPr marL="342900" marR="0" lvl="0" indent="-34290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 Traffic" pitchFamily="2" charset="-78"/>
                          <a:cs typeface="+mn-cs"/>
                        </a:rPr>
                        <a:t>نان </a:t>
                      </a:r>
                      <a:endParaRPr kumimoji="0" lang="fa-IR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+mn-cs"/>
                      </a:endParaRPr>
                    </a:p>
                  </a:txBody>
                  <a:tcPr marL="88724" marR="88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 Traffic" pitchFamily="2" charset="-78"/>
                          <a:cs typeface="+mn-cs"/>
                        </a:rPr>
                        <a:t>450 گرم </a:t>
                      </a:r>
                      <a:endParaRPr kumimoji="0" lang="fa-IR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+mn-cs"/>
                      </a:endParaRPr>
                    </a:p>
                  </a:txBody>
                  <a:tcPr marL="88724" marR="88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 Traffic" pitchFamily="2" charset="-78"/>
                          <a:cs typeface="+mn-cs"/>
                        </a:rPr>
                        <a:t>1200</a:t>
                      </a:r>
                      <a:endParaRPr kumimoji="0" lang="fa-IR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+mn-cs"/>
                      </a:endParaRPr>
                    </a:p>
                  </a:txBody>
                  <a:tcPr marL="88724" marR="88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 Traffic" pitchFamily="2" charset="-78"/>
                          <a:cs typeface="+mn-cs"/>
                        </a:rPr>
                        <a:t>40</a:t>
                      </a:r>
                      <a:endParaRPr kumimoji="0" lang="fa-IR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+mn-cs"/>
                      </a:endParaRPr>
                    </a:p>
                  </a:txBody>
                  <a:tcPr marL="88724" marR="88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1050">
                <a:tc>
                  <a:txBody>
                    <a:bodyPr/>
                    <a:lstStyle/>
                    <a:p>
                      <a:pPr marL="342900" marR="0" lvl="0" indent="-34290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 Traffic" pitchFamily="2" charset="-78"/>
                          <a:cs typeface="+mn-cs"/>
                        </a:rPr>
                        <a:t>کنسرو تن ماهی </a:t>
                      </a:r>
                      <a:endParaRPr kumimoji="0" lang="fa-IR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+mn-cs"/>
                      </a:endParaRPr>
                    </a:p>
                  </a:txBody>
                  <a:tcPr marL="88724" marR="88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 Traffic" pitchFamily="2" charset="-78"/>
                          <a:cs typeface="+mn-cs"/>
                        </a:rPr>
                        <a:t>1 قوطی 180 گرمی</a:t>
                      </a:r>
                      <a:endParaRPr kumimoji="0" lang="fa-IR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+mn-cs"/>
                      </a:endParaRPr>
                    </a:p>
                  </a:txBody>
                  <a:tcPr marL="88724" marR="88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 Traffic" pitchFamily="2" charset="-78"/>
                          <a:cs typeface="+mn-cs"/>
                        </a:rPr>
                        <a:t>460</a:t>
                      </a:r>
                      <a:endParaRPr kumimoji="0" lang="fa-IR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+mn-cs"/>
                      </a:endParaRPr>
                    </a:p>
                  </a:txBody>
                  <a:tcPr marL="88724" marR="88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 Traffic" pitchFamily="2" charset="-78"/>
                          <a:cs typeface="+mn-cs"/>
                        </a:rPr>
                        <a:t>38</a:t>
                      </a:r>
                      <a:endParaRPr kumimoji="0" lang="fa-IR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+mn-cs"/>
                      </a:endParaRPr>
                    </a:p>
                  </a:txBody>
                  <a:tcPr marL="88724" marR="88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0008">
                <a:tc>
                  <a:txBody>
                    <a:bodyPr/>
                    <a:lstStyle/>
                    <a:p>
                      <a:pPr marL="342900" marR="0" lvl="0" indent="-34290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 Traffic" pitchFamily="2" charset="-78"/>
                          <a:cs typeface="+mn-cs"/>
                        </a:rPr>
                        <a:t>خرما </a:t>
                      </a:r>
                      <a:endParaRPr kumimoji="0" lang="fa-IR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+mn-cs"/>
                      </a:endParaRPr>
                    </a:p>
                  </a:txBody>
                  <a:tcPr marL="88724" marR="88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 Traffic" pitchFamily="2" charset="-78"/>
                          <a:cs typeface="+mn-cs"/>
                        </a:rPr>
                        <a:t>100 گرم </a:t>
                      </a:r>
                      <a:endParaRPr kumimoji="0" lang="fa-IR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+mn-cs"/>
                      </a:endParaRPr>
                    </a:p>
                  </a:txBody>
                  <a:tcPr marL="88724" marR="88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 Traffic" pitchFamily="2" charset="-78"/>
                          <a:cs typeface="+mn-cs"/>
                        </a:rPr>
                        <a:t>260</a:t>
                      </a:r>
                      <a:endParaRPr kumimoji="0" lang="fa-IR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+mn-cs"/>
                      </a:endParaRPr>
                    </a:p>
                  </a:txBody>
                  <a:tcPr marL="88724" marR="88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 Traffic" pitchFamily="2" charset="-78"/>
                          <a:cs typeface="+mn-cs"/>
                        </a:rPr>
                        <a:t>2</a:t>
                      </a:r>
                      <a:endParaRPr kumimoji="0" lang="fa-IR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+mn-cs"/>
                      </a:endParaRPr>
                    </a:p>
                  </a:txBody>
                  <a:tcPr marL="88724" marR="88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4942">
                <a:tc>
                  <a:txBody>
                    <a:bodyPr/>
                    <a:lstStyle/>
                    <a:p>
                      <a:pPr marL="342900" marR="0" lvl="0" indent="-34290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 Traffic" pitchFamily="2" charset="-78"/>
                          <a:cs typeface="+mn-cs"/>
                        </a:rPr>
                        <a:t>بیسکویت </a:t>
                      </a:r>
                      <a:endParaRPr kumimoji="0" lang="fa-IR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+mn-cs"/>
                      </a:endParaRPr>
                    </a:p>
                  </a:txBody>
                  <a:tcPr marL="88724" marR="88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 Traffic" pitchFamily="2" charset="-78"/>
                          <a:cs typeface="+mn-cs"/>
                        </a:rPr>
                        <a:t>50 گرم </a:t>
                      </a:r>
                      <a:endParaRPr kumimoji="0" lang="fa-IR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+mn-cs"/>
                      </a:endParaRPr>
                    </a:p>
                  </a:txBody>
                  <a:tcPr marL="88724" marR="88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 Traffic" pitchFamily="2" charset="-78"/>
                          <a:cs typeface="+mn-cs"/>
                        </a:rPr>
                        <a:t>231</a:t>
                      </a:r>
                      <a:endParaRPr kumimoji="0" lang="fa-IR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+mn-cs"/>
                      </a:endParaRPr>
                    </a:p>
                  </a:txBody>
                  <a:tcPr marL="88724" marR="88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 Traffic" pitchFamily="2" charset="-78"/>
                          <a:cs typeface="+mn-cs"/>
                        </a:rPr>
                        <a:t>4</a:t>
                      </a:r>
                      <a:endParaRPr kumimoji="0" lang="fa-IR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+mn-cs"/>
                      </a:endParaRPr>
                    </a:p>
                  </a:txBody>
                  <a:tcPr marL="88724" marR="88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8319">
                <a:tc>
                  <a:txBody>
                    <a:bodyPr/>
                    <a:lstStyle/>
                    <a:p>
                      <a:pPr marL="342900" marR="0" lvl="0" indent="-34290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 Traffic" pitchFamily="2" charset="-78"/>
                          <a:cs typeface="+mn-cs"/>
                        </a:rPr>
                        <a:t>جمع </a:t>
                      </a:r>
                      <a:endParaRPr kumimoji="0" lang="fa-IR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+mn-cs"/>
                      </a:endParaRPr>
                    </a:p>
                  </a:txBody>
                  <a:tcPr marL="88724" marR="88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 Traffic" pitchFamily="2" charset="-78"/>
                          <a:cs typeface="+mn-cs"/>
                        </a:rPr>
                        <a:t>-</a:t>
                      </a:r>
                      <a:endParaRPr kumimoji="0" lang="fa-IR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+mn-cs"/>
                      </a:endParaRPr>
                    </a:p>
                  </a:txBody>
                  <a:tcPr marL="88724" marR="88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 Traffic" pitchFamily="2" charset="-78"/>
                          <a:cs typeface="+mn-cs"/>
                        </a:rPr>
                        <a:t>2151</a:t>
                      </a:r>
                      <a:endParaRPr kumimoji="0" lang="fa-IR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+mn-cs"/>
                      </a:endParaRPr>
                    </a:p>
                  </a:txBody>
                  <a:tcPr marL="88724" marR="88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B Traffic" pitchFamily="2" charset="-78"/>
                          <a:cs typeface="+mn-cs"/>
                        </a:rPr>
                        <a:t>84</a:t>
                      </a:r>
                      <a:endParaRPr kumimoji="0" lang="fa-IR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+mn-cs"/>
                      </a:endParaRPr>
                    </a:p>
                  </a:txBody>
                  <a:tcPr marL="88724" marR="88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3011" name="Object 2"/>
          <p:cNvGraphicFramePr>
            <a:graphicFrameLocks noChangeAspect="1"/>
          </p:cNvGraphicFramePr>
          <p:nvPr/>
        </p:nvGraphicFramePr>
        <p:xfrm>
          <a:off x="1219200" y="228600"/>
          <a:ext cx="1230313" cy="1447800"/>
        </p:xfrm>
        <a:graphic>
          <a:graphicData uri="http://schemas.openxmlformats.org/presentationml/2006/ole">
            <p:oleObj spid="_x0000_s43011" name="Clip" r:id="rId3" imgW="2849400" imgH="2331720" progId="">
              <p:embed/>
            </p:oleObj>
          </a:graphicData>
        </a:graphic>
      </p:graphicFrame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12"/>
          <p:cNvSpPr>
            <a:spLocks noGrp="1" noChangeArrowheads="1"/>
          </p:cNvSpPr>
          <p:nvPr>
            <p:ph type="title"/>
          </p:nvPr>
        </p:nvSpPr>
        <p:spPr>
          <a:xfrm>
            <a:off x="990600" y="304800"/>
            <a:ext cx="7010400" cy="1112838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fa-IR" sz="2800" b="0" dirty="0" smtClean="0">
                <a:solidFill>
                  <a:schemeClr val="accent1">
                    <a:lumMod val="75000"/>
                  </a:schemeClr>
                </a:solidFill>
                <a:cs typeface="+mn-cs"/>
              </a:rPr>
              <a:t>سبد غذایی مورد نیاز روزانه یک نفر در هفته اول بحران</a:t>
            </a:r>
            <a:br>
              <a:rPr lang="fa-IR" sz="2800" b="0" dirty="0" smtClean="0">
                <a:solidFill>
                  <a:schemeClr val="accent1">
                    <a:lumMod val="75000"/>
                  </a:schemeClr>
                </a:solidFill>
                <a:cs typeface="+mn-cs"/>
              </a:rPr>
            </a:br>
            <a:r>
              <a:rPr lang="fa-IR" sz="1400" b="0" dirty="0" smtClean="0">
                <a:solidFill>
                  <a:schemeClr val="accent1">
                    <a:lumMod val="75000"/>
                  </a:schemeClr>
                </a:solidFill>
                <a:cs typeface="+mn-cs"/>
              </a:rPr>
              <a:t>(نان </a:t>
            </a:r>
            <a:r>
              <a:rPr lang="fa-IR" sz="1600" b="0" dirty="0" smtClean="0">
                <a:solidFill>
                  <a:schemeClr val="accent1">
                    <a:lumMod val="75000"/>
                  </a:schemeClr>
                </a:solidFill>
              </a:rPr>
              <a:t>و خوراک)</a:t>
            </a:r>
            <a:endParaRPr lang="en-US" sz="1600" b="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95790" name="Group 174"/>
          <p:cNvGraphicFramePr>
            <a:graphicFrameLocks noGrp="1"/>
          </p:cNvGraphicFramePr>
          <p:nvPr>
            <p:ph type="tbl" idx="1"/>
          </p:nvPr>
        </p:nvGraphicFramePr>
        <p:xfrm>
          <a:off x="1143000" y="1828800"/>
          <a:ext cx="7239000" cy="4298952"/>
        </p:xfrm>
        <a:graphic>
          <a:graphicData uri="http://schemas.openxmlformats.org/drawingml/2006/table">
            <a:tbl>
              <a:tblPr rtl="1"/>
              <a:tblGrid>
                <a:gridCol w="1809750"/>
                <a:gridCol w="1809750"/>
                <a:gridCol w="1809750"/>
                <a:gridCol w="1809750"/>
              </a:tblGrid>
              <a:tr h="931863">
                <a:tc>
                  <a:txBody>
                    <a:bodyPr/>
                    <a:lstStyle/>
                    <a:p>
                      <a:pPr marL="342900" marR="0" lvl="0" indent="-34290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 Traffic" pitchFamily="2" charset="-78"/>
                          <a:cs typeface="2  Nazanin" pitchFamily="2" charset="-78"/>
                        </a:rPr>
                        <a:t>اقلام غذایی </a:t>
                      </a:r>
                      <a:endParaRPr kumimoji="0" lang="fa-IR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 Traffic" pitchFamily="2" charset="-78"/>
                          <a:cs typeface="2  Nazanin" pitchFamily="2" charset="-78"/>
                        </a:rPr>
                        <a:t>مقیاس </a:t>
                      </a:r>
                      <a:endParaRPr kumimoji="0" lang="fa-IR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 Traffic" pitchFamily="2" charset="-78"/>
                          <a:cs typeface="2  Nazanin" pitchFamily="2" charset="-78"/>
                        </a:rPr>
                        <a:t>انرژی (کیلوکالری)</a:t>
                      </a:r>
                      <a:endParaRPr kumimoji="0" lang="fa-IR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 Traffic" pitchFamily="2" charset="-78"/>
                          <a:cs typeface="2  Nazanin" pitchFamily="2" charset="-78"/>
                        </a:rPr>
                        <a:t>پروتئین (گرم)</a:t>
                      </a:r>
                      <a:endParaRPr kumimoji="0" lang="fa-IR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608013">
                <a:tc>
                  <a:txBody>
                    <a:bodyPr/>
                    <a:lstStyle/>
                    <a:p>
                      <a:pPr marL="342900" marR="0" lvl="0" indent="-34290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 Traffic" pitchFamily="2" charset="-78"/>
                          <a:cs typeface="2  Nazanin" pitchFamily="2" charset="-78"/>
                        </a:rPr>
                        <a:t>نان </a:t>
                      </a:r>
                      <a:endParaRPr kumimoji="0" lang="fa-IR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 Traffic" pitchFamily="2" charset="-78"/>
                          <a:cs typeface="2  Nazanin" pitchFamily="2" charset="-78"/>
                        </a:rPr>
                        <a:t>450 گرم </a:t>
                      </a:r>
                      <a:endParaRPr kumimoji="0" lang="fa-IR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 Traffic" pitchFamily="2" charset="-78"/>
                          <a:cs typeface="2  Nazanin" pitchFamily="2" charset="-78"/>
                        </a:rPr>
                        <a:t>1200</a:t>
                      </a:r>
                      <a:endParaRPr kumimoji="0" lang="fa-IR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 Traffic" pitchFamily="2" charset="-78"/>
                          <a:cs typeface="2  Nazanin" pitchFamily="2" charset="-78"/>
                        </a:rPr>
                        <a:t>40</a:t>
                      </a:r>
                      <a:endParaRPr kumimoji="0" lang="fa-IR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1863">
                <a:tc>
                  <a:txBody>
                    <a:bodyPr/>
                    <a:lstStyle/>
                    <a:p>
                      <a:pPr marL="342900" marR="0" lvl="0" indent="-34290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 Traffic" pitchFamily="2" charset="-78"/>
                          <a:cs typeface="2  Nazanin" pitchFamily="2" charset="-78"/>
                        </a:rPr>
                        <a:t>کنسرو تن ماهی </a:t>
                      </a:r>
                      <a:endParaRPr kumimoji="0" lang="fa-IR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 Traffic" pitchFamily="2" charset="-78"/>
                          <a:cs typeface="2  Nazanin" pitchFamily="2" charset="-78"/>
                        </a:rPr>
                        <a:t>1 قوطی 180 گرمی</a:t>
                      </a:r>
                      <a:endParaRPr kumimoji="0" lang="fa-IR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 Traffic" pitchFamily="2" charset="-78"/>
                          <a:cs typeface="2  Nazanin" pitchFamily="2" charset="-78"/>
                        </a:rPr>
                        <a:t>460</a:t>
                      </a:r>
                      <a:endParaRPr kumimoji="0" lang="fa-IR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 Traffic" pitchFamily="2" charset="-78"/>
                          <a:cs typeface="2  Nazanin" pitchFamily="2" charset="-78"/>
                        </a:rPr>
                        <a:t>38</a:t>
                      </a:r>
                      <a:endParaRPr kumimoji="0" lang="fa-IR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1188">
                <a:tc>
                  <a:txBody>
                    <a:bodyPr/>
                    <a:lstStyle/>
                    <a:p>
                      <a:pPr marL="342900" marR="0" lvl="0" indent="-34290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 Traffic" pitchFamily="2" charset="-78"/>
                          <a:cs typeface="2  Nazanin" pitchFamily="2" charset="-78"/>
                        </a:rPr>
                        <a:t>خرما </a:t>
                      </a:r>
                      <a:endParaRPr kumimoji="0" lang="fa-IR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 Traffic" pitchFamily="2" charset="-78"/>
                          <a:cs typeface="2  Nazanin" pitchFamily="2" charset="-78"/>
                        </a:rPr>
                        <a:t>100 گرم </a:t>
                      </a:r>
                      <a:endParaRPr kumimoji="0" lang="fa-IR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 Traffic" pitchFamily="2" charset="-78"/>
                          <a:cs typeface="2  Nazanin" pitchFamily="2" charset="-78"/>
                        </a:rPr>
                        <a:t>260</a:t>
                      </a:r>
                      <a:endParaRPr kumimoji="0" lang="fa-IR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 Traffic" pitchFamily="2" charset="-78"/>
                          <a:cs typeface="2  Nazanin" pitchFamily="2" charset="-78"/>
                        </a:rPr>
                        <a:t>2</a:t>
                      </a:r>
                      <a:endParaRPr kumimoji="0" lang="fa-IR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6425">
                <a:tc>
                  <a:txBody>
                    <a:bodyPr/>
                    <a:lstStyle/>
                    <a:p>
                      <a:pPr marL="342900" marR="0" lvl="0" indent="-34290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 Traffic" pitchFamily="2" charset="-78"/>
                          <a:cs typeface="2  Nazanin" pitchFamily="2" charset="-78"/>
                        </a:rPr>
                        <a:t>بیسکویت </a:t>
                      </a:r>
                      <a:endParaRPr kumimoji="0" lang="fa-IR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 Traffic" pitchFamily="2" charset="-78"/>
                          <a:cs typeface="2  Nazanin" pitchFamily="2" charset="-78"/>
                        </a:rPr>
                        <a:t>50 گرم </a:t>
                      </a:r>
                      <a:endParaRPr kumimoji="0" lang="fa-IR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 Traffic" pitchFamily="2" charset="-78"/>
                          <a:cs typeface="2  Nazanin" pitchFamily="2" charset="-78"/>
                        </a:rPr>
                        <a:t>231</a:t>
                      </a:r>
                      <a:endParaRPr kumimoji="0" lang="fa-IR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 Traffic" pitchFamily="2" charset="-78"/>
                          <a:cs typeface="2  Nazanin" pitchFamily="2" charset="-78"/>
                        </a:rPr>
                        <a:t>4</a:t>
                      </a:r>
                      <a:endParaRPr kumimoji="0" lang="fa-IR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342900" marR="0" lvl="0" indent="-34290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 Traffic" pitchFamily="2" charset="-78"/>
                          <a:cs typeface="2  Nazanin" pitchFamily="2" charset="-78"/>
                        </a:rPr>
                        <a:t>جمع </a:t>
                      </a:r>
                      <a:endParaRPr kumimoji="0" lang="fa-IR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 Traffic" pitchFamily="2" charset="-78"/>
                          <a:cs typeface="2  Nazanin" pitchFamily="2" charset="-78"/>
                        </a:rPr>
                        <a:t>-</a:t>
                      </a:r>
                      <a:endParaRPr kumimoji="0" lang="fa-IR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 Traffic" pitchFamily="2" charset="-78"/>
                          <a:cs typeface="2  Nazanin" pitchFamily="2" charset="-78"/>
                        </a:rPr>
                        <a:t>2151</a:t>
                      </a:r>
                      <a:endParaRPr kumimoji="0" lang="fa-IR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 Traffic" pitchFamily="2" charset="-78"/>
                          <a:cs typeface="2  Nazanin" pitchFamily="2" charset="-78"/>
                        </a:rPr>
                        <a:t>84</a:t>
                      </a:r>
                      <a:endParaRPr kumimoji="0" lang="fa-IR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534400" cy="1189038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fa-IR" sz="3600" dirty="0" smtClean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</a:rPr>
              <a:t>وظایف کارشناس تغذیه در مرحله آمادگی:</a:t>
            </a:r>
            <a:endParaRPr lang="en-US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>
          <a:xfrm>
            <a:off x="762000" y="1752600"/>
            <a:ext cx="7848600" cy="51054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fa-IR" sz="2800" dirty="0" smtClean="0">
                <a:solidFill>
                  <a:srgbClr val="FF0000"/>
                </a:solidFill>
              </a:rPr>
              <a:t>1- تهیه</a:t>
            </a:r>
            <a:r>
              <a:rPr lang="fa-IR" sz="2800" dirty="0" smtClean="0"/>
              <a:t> بانک اطلاعاتی در خصوص شاخص های بهداشتی –تغذیه ای</a:t>
            </a:r>
          </a:p>
          <a:p>
            <a:pPr>
              <a:buFont typeface="Courier New" pitchFamily="49" charset="0"/>
              <a:buChar char="o"/>
            </a:pPr>
            <a:r>
              <a:rPr lang="fa-IR" sz="2800" dirty="0" smtClean="0">
                <a:solidFill>
                  <a:srgbClr val="FF0000"/>
                </a:solidFill>
              </a:rPr>
              <a:t> </a:t>
            </a:r>
            <a:r>
              <a:rPr lang="fa-IR" sz="2800" dirty="0" smtClean="0"/>
              <a:t>شاخص های جمعیتی </a:t>
            </a:r>
          </a:p>
          <a:p>
            <a:pPr>
              <a:buFont typeface="Courier New" pitchFamily="49" charset="0"/>
              <a:buChar char="o"/>
            </a:pPr>
            <a:r>
              <a:rPr lang="fa-IR" sz="2800" dirty="0" smtClean="0"/>
              <a:t>شاخص  های تن سنجی کودکان به تفکیک استان و شهرستان </a:t>
            </a:r>
            <a:endParaRPr lang="en-US" sz="2800" dirty="0" smtClean="0"/>
          </a:p>
          <a:p>
            <a:pPr>
              <a:buFont typeface="Courier New" pitchFamily="49" charset="0"/>
              <a:buChar char="o"/>
            </a:pPr>
            <a:r>
              <a:rPr lang="fa-IR" sz="2800" dirty="0" smtClean="0"/>
              <a:t>تعیین پوشش واکسیناسیون</a:t>
            </a:r>
            <a:endParaRPr lang="en-US" sz="2800" dirty="0" smtClean="0"/>
          </a:p>
          <a:p>
            <a:pPr>
              <a:buFont typeface="Courier New" pitchFamily="49" charset="0"/>
              <a:buChar char="o"/>
            </a:pPr>
            <a:r>
              <a:rPr lang="fa-IR" sz="2800" dirty="0" smtClean="0"/>
              <a:t>کودکان / زنان باردار نحت پوشش برنامه های حمایت  تغذیه ای </a:t>
            </a:r>
          </a:p>
          <a:p>
            <a:pPr>
              <a:buFont typeface="Courier New" pitchFamily="49" charset="0"/>
              <a:buChar char="o"/>
            </a:pPr>
            <a:r>
              <a:rPr lang="fa-IR" sz="2800" dirty="0" smtClean="0"/>
              <a:t>الگوی شیوع بیماریهای شایع در منطقه</a:t>
            </a:r>
            <a:endParaRPr lang="en-US" sz="2800" dirty="0" smtClean="0"/>
          </a:p>
          <a:p>
            <a:pPr>
              <a:buFont typeface="Courier New" pitchFamily="49" charset="0"/>
              <a:buChar char="o"/>
            </a:pPr>
            <a:r>
              <a:rPr lang="fa-IR" sz="2800" dirty="0" smtClean="0"/>
              <a:t>میزان مرگ و میر کودکان زیر 5 سال </a:t>
            </a:r>
          </a:p>
          <a:p>
            <a:endParaRPr lang="fa-IR" sz="2800" dirty="0" smtClean="0"/>
          </a:p>
          <a:p>
            <a:pPr>
              <a:buNone/>
            </a:pPr>
            <a:r>
              <a:rPr lang="fa-IR" sz="2800" dirty="0" smtClean="0">
                <a:solidFill>
                  <a:srgbClr val="FF0000"/>
                </a:solidFill>
              </a:rPr>
              <a:t>محل نگهداری </a:t>
            </a:r>
            <a:r>
              <a:rPr lang="fa-IR" sz="2800" dirty="0" smtClean="0">
                <a:solidFill>
                  <a:schemeClr val="tx2">
                    <a:lumMod val="50000"/>
                  </a:schemeClr>
                </a:solidFill>
              </a:rPr>
              <a:t>:ٍ</a:t>
            </a:r>
            <a:r>
              <a:rPr lang="en-US" sz="2800" dirty="0" smtClean="0"/>
              <a:t>EOC </a:t>
            </a:r>
            <a:r>
              <a:rPr lang="fa-IR" sz="2800" dirty="0" smtClean="0"/>
              <a:t> قطب ،استان و شهرستان</a:t>
            </a:r>
          </a:p>
          <a:p>
            <a:pPr>
              <a:buNone/>
            </a:pPr>
            <a:r>
              <a:rPr lang="fa-IR" sz="2800" dirty="0" smtClean="0">
                <a:solidFill>
                  <a:srgbClr val="FF0000"/>
                </a:solidFill>
              </a:rPr>
              <a:t>هدف</a:t>
            </a:r>
            <a:r>
              <a:rPr lang="fa-IR" sz="2800" dirty="0" smtClean="0">
                <a:solidFill>
                  <a:schemeClr val="tx2">
                    <a:lumMod val="50000"/>
                  </a:schemeClr>
                </a:solidFill>
              </a:rPr>
              <a:t> : </a:t>
            </a:r>
            <a:r>
              <a:rPr lang="fa-IR" sz="2800" dirty="0" smtClean="0"/>
              <a:t>دسترسی به موقع  اطلاعات</a:t>
            </a:r>
            <a:r>
              <a:rPr lang="fa-IR" sz="2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</a:p>
          <a:p>
            <a:endParaRPr lang="en-US" sz="2800" dirty="0" smtClean="0"/>
          </a:p>
        </p:txBody>
      </p:sp>
    </p:spTree>
  </p:cSld>
  <p:clrMapOvr>
    <a:masterClrMapping/>
  </p:clrMapOvr>
  <p:transition spd="med" advClick="0" advTm="5000">
    <p:pu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7543800" cy="868363"/>
          </a:xfrm>
        </p:spPr>
        <p:txBody>
          <a:bodyPr/>
          <a:lstStyle/>
          <a:p>
            <a:pPr algn="ctr" eaLnBrk="1" hangingPunct="1"/>
            <a:r>
              <a:rPr lang="fa-IR" b="0" dirty="0" smtClean="0">
                <a:solidFill>
                  <a:schemeClr val="accent1">
                    <a:lumMod val="75000"/>
                  </a:schemeClr>
                </a:solidFill>
              </a:rPr>
              <a:t>چلو خورش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</p:txBody>
      </p:sp>
      <p:graphicFrame>
        <p:nvGraphicFramePr>
          <p:cNvPr id="504000" name="Group 192"/>
          <p:cNvGraphicFramePr>
            <a:graphicFrameLocks noGrp="1"/>
          </p:cNvGraphicFramePr>
          <p:nvPr>
            <p:ph type="tbl" idx="1"/>
          </p:nvPr>
        </p:nvGraphicFramePr>
        <p:xfrm>
          <a:off x="1066800" y="1143000"/>
          <a:ext cx="7620000" cy="5265738"/>
        </p:xfrm>
        <a:graphic>
          <a:graphicData uri="http://schemas.openxmlformats.org/drawingml/2006/table">
            <a:tbl>
              <a:tblPr rtl="1"/>
              <a:tblGrid>
                <a:gridCol w="1891770"/>
                <a:gridCol w="1788878"/>
                <a:gridCol w="1838854"/>
                <a:gridCol w="2100498"/>
              </a:tblGrid>
              <a:tr h="647700"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2  Nazanin" pitchFamily="2" charset="-78"/>
                        </a:rPr>
                        <a:t>اقلام غذایی </a:t>
                      </a:r>
                      <a:endParaRPr kumimoji="0" lang="fa-IR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2  Nazanin" pitchFamily="2" charset="-78"/>
                        </a:rPr>
                        <a:t>مقیاس </a:t>
                      </a:r>
                      <a:endParaRPr kumimoji="0" lang="fa-IR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2  Nazanin" pitchFamily="2" charset="-78"/>
                        </a:rPr>
                        <a:t>انرژی (کیلوکالری)</a:t>
                      </a:r>
                      <a:endParaRPr kumimoji="0" lang="fa-IR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2  Nazanin" pitchFamily="2" charset="-78"/>
                        </a:rPr>
                        <a:t>پروتئین </a:t>
                      </a:r>
                    </a:p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2  Nazanin" pitchFamily="2" charset="-78"/>
                        </a:rPr>
                        <a:t>(گرم)</a:t>
                      </a:r>
                      <a:endParaRPr kumimoji="0" lang="fa-IR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342900" marR="0" lvl="0" indent="-34290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2  Nazanin" pitchFamily="2" charset="-78"/>
                        </a:rPr>
                        <a:t>برنج زعفرانی</a:t>
                      </a:r>
                      <a:endParaRPr kumimoji="0" lang="fa-IR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2  Nazanin" pitchFamily="2" charset="-78"/>
                        </a:rPr>
                        <a:t>220 گرم </a:t>
                      </a:r>
                      <a:endParaRPr kumimoji="0" lang="fa-IR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2  Nazanin" pitchFamily="2" charset="-78"/>
                        </a:rPr>
                        <a:t>268</a:t>
                      </a:r>
                      <a:endParaRPr kumimoji="0" lang="fa-IR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2  Nazanin" pitchFamily="2" charset="-78"/>
                        </a:rPr>
                        <a:t>6/5</a:t>
                      </a:r>
                      <a:endParaRPr kumimoji="0" lang="fa-IR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7913">
                <a:tc>
                  <a:txBody>
                    <a:bodyPr/>
                    <a:lstStyle/>
                    <a:p>
                      <a:pPr marL="342900" marR="0" lvl="0" indent="-34290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2  Nazanin" pitchFamily="2" charset="-78"/>
                        </a:rPr>
                        <a:t>خورش قورمه سبزی</a:t>
                      </a:r>
                      <a:endParaRPr kumimoji="0" lang="fa-IR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2  Nazanin" pitchFamily="2" charset="-78"/>
                        </a:rPr>
                        <a:t>1 قوطی 280 گرمی </a:t>
                      </a:r>
                      <a:endParaRPr kumimoji="0" lang="fa-IR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2  Nazanin" pitchFamily="2" charset="-78"/>
                        </a:rPr>
                        <a:t>357</a:t>
                      </a:r>
                      <a:endParaRPr kumimoji="0" lang="fa-IR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2  Nazanin" pitchFamily="2" charset="-78"/>
                        </a:rPr>
                        <a:t>4/16</a:t>
                      </a:r>
                      <a:endParaRPr kumimoji="0" lang="fa-IR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342900" marR="0" lvl="0" indent="-34290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2  Nazanin" pitchFamily="2" charset="-78"/>
                        </a:rPr>
                        <a:t>نان </a:t>
                      </a:r>
                      <a:endParaRPr kumimoji="0" lang="fa-IR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2  Nazanin" pitchFamily="2" charset="-78"/>
                        </a:rPr>
                        <a:t>300 گرم</a:t>
                      </a:r>
                      <a:endParaRPr kumimoji="0" lang="fa-IR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2  Nazanin" pitchFamily="2" charset="-78"/>
                        </a:rPr>
                        <a:t>800</a:t>
                      </a:r>
                      <a:endParaRPr kumimoji="0" lang="fa-IR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2  Nazanin" pitchFamily="2" charset="-78"/>
                        </a:rPr>
                        <a:t>27</a:t>
                      </a:r>
                      <a:endParaRPr kumimoji="0" lang="fa-IR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5025">
                <a:tc>
                  <a:txBody>
                    <a:bodyPr/>
                    <a:lstStyle/>
                    <a:p>
                      <a:pPr marL="342900" marR="0" lvl="0" indent="-34290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2  Nazanin" pitchFamily="2" charset="-78"/>
                        </a:rPr>
                        <a:t>کنسرو لوبیا/عدسی </a:t>
                      </a:r>
                      <a:endParaRPr kumimoji="0" lang="fa-IR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2  Nazanin" pitchFamily="2" charset="-78"/>
                        </a:rPr>
                        <a:t>1 قوطی 280 گرمی </a:t>
                      </a:r>
                      <a:endParaRPr kumimoji="0" lang="fa-IR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2  Nazanin" pitchFamily="2" charset="-78"/>
                        </a:rPr>
                        <a:t>470</a:t>
                      </a:r>
                      <a:endParaRPr kumimoji="0" lang="fa-IR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2  Nazanin" pitchFamily="2" charset="-78"/>
                        </a:rPr>
                        <a:t>21</a:t>
                      </a:r>
                      <a:endParaRPr kumimoji="0" lang="fa-IR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342900" marR="0" lvl="0" indent="-34290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2  Nazanin" pitchFamily="2" charset="-78"/>
                        </a:rPr>
                        <a:t>خرما </a:t>
                      </a:r>
                      <a:endParaRPr kumimoji="0" lang="fa-IR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2  Nazanin" pitchFamily="2" charset="-78"/>
                        </a:rPr>
                        <a:t>100 گرم</a:t>
                      </a:r>
                      <a:endParaRPr kumimoji="0" lang="fa-IR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2  Nazanin" pitchFamily="2" charset="-78"/>
                        </a:rPr>
                        <a:t>260</a:t>
                      </a:r>
                      <a:endParaRPr kumimoji="0" lang="fa-IR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2  Nazanin" pitchFamily="2" charset="-78"/>
                        </a:rPr>
                        <a:t>2</a:t>
                      </a:r>
                      <a:endParaRPr kumimoji="0" lang="fa-IR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342900" marR="0" lvl="0" indent="-34290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2  Nazanin" pitchFamily="2" charset="-78"/>
                        </a:rPr>
                        <a:t>جمع </a:t>
                      </a:r>
                      <a:endParaRPr kumimoji="0" lang="fa-IR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Low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2  Nazanin" pitchFamily="2" charset="-78"/>
                        </a:rPr>
                        <a:t>-</a:t>
                      </a:r>
                      <a:endParaRPr kumimoji="0" lang="fa-IR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2  Nazanin" pitchFamily="2" charset="-78"/>
                        </a:rPr>
                        <a:t>2155</a:t>
                      </a:r>
                      <a:endParaRPr kumimoji="0" lang="fa-IR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2  Nazanin" pitchFamily="2" charset="-78"/>
                        </a:rPr>
                        <a:t>72</a:t>
                      </a:r>
                      <a:endParaRPr kumimoji="0" lang="fa-IR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2 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4"/>
          <p:cNvSpPr>
            <a:spLocks noGrp="1" noChangeArrowheads="1"/>
          </p:cNvSpPr>
          <p:nvPr>
            <p:ph type="title"/>
          </p:nvPr>
        </p:nvSpPr>
        <p:spPr>
          <a:xfrm>
            <a:off x="1447800" y="381000"/>
            <a:ext cx="7391400" cy="808038"/>
          </a:xfrm>
        </p:spPr>
        <p:txBody>
          <a:bodyPr/>
          <a:lstStyle/>
          <a:p>
            <a:pPr algn="ctr" eaLnBrk="1" hangingPunct="1"/>
            <a:r>
              <a:rPr lang="fa-IR" dirty="0" smtClean="0">
                <a:solidFill>
                  <a:schemeClr val="accent1">
                    <a:lumMod val="75000"/>
                  </a:schemeClr>
                </a:solidFill>
              </a:rPr>
              <a:t>سبد غذایی روزانه و هفتگی برای 2 نفر</a:t>
            </a:r>
            <a:endParaRPr lang="en-US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509124" name="Group 196"/>
          <p:cNvGraphicFramePr>
            <a:graphicFrameLocks noGrp="1"/>
          </p:cNvGraphicFramePr>
          <p:nvPr>
            <p:ph type="tbl" idx="1"/>
          </p:nvPr>
        </p:nvGraphicFramePr>
        <p:xfrm>
          <a:off x="1066799" y="1295400"/>
          <a:ext cx="7543801" cy="5113656"/>
        </p:xfrm>
        <a:graphic>
          <a:graphicData uri="http://schemas.openxmlformats.org/drawingml/2006/table">
            <a:tbl>
              <a:tblPr rtl="1"/>
              <a:tblGrid>
                <a:gridCol w="1799439"/>
                <a:gridCol w="1436819"/>
                <a:gridCol w="910526"/>
                <a:gridCol w="1672555"/>
                <a:gridCol w="1724462"/>
              </a:tblGrid>
              <a:tr h="631825">
                <a:tc gridSpan="2"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سبد غذایی 2 نفره برای یک روز </a:t>
                      </a:r>
                      <a:endParaRPr kumimoji="0" lang="fa-I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سبد غذایی 2 نفر برای یک هفته </a:t>
                      </a:r>
                      <a:endParaRPr kumimoji="0" lang="fa-I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</a:tr>
              <a:tr h="635000"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اقلام </a:t>
                      </a:r>
                      <a:endParaRPr kumimoji="0" lang="fa-I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مقیاس </a:t>
                      </a:r>
                      <a:endParaRPr kumimoji="0" lang="fa-I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اقلام </a:t>
                      </a:r>
                      <a:endParaRPr kumimoji="0" lang="fa-I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مقیاس </a:t>
                      </a:r>
                      <a:endParaRPr kumimoji="0" lang="fa-I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633413"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نان </a:t>
                      </a:r>
                      <a:endParaRPr kumimoji="0" lang="fa-I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کیلو گرم </a:t>
                      </a:r>
                      <a:endParaRPr kumimoji="0" lang="fa-I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نان </a:t>
                      </a:r>
                      <a:endParaRPr kumimoji="0" lang="fa-I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کیلوگرم </a:t>
                      </a:r>
                      <a:endParaRPr kumimoji="0" lang="fa-I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8375"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کنسرو لوبیا با قارچ</a:t>
                      </a:r>
                      <a:endParaRPr kumimoji="0" lang="fa-I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قوطی(280 گرمی)</a:t>
                      </a:r>
                      <a:endParaRPr kumimoji="0" lang="fa-I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کنسرو لوبیا با قارچ</a:t>
                      </a:r>
                      <a:endParaRPr kumimoji="0" lang="fa-I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 قوطی (280 گرمی)</a:t>
                      </a:r>
                      <a:endParaRPr kumimoji="0" lang="fa-I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9963"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تن ماهی </a:t>
                      </a:r>
                      <a:endParaRPr kumimoji="0" lang="fa-I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قوطی (180 گرمی) </a:t>
                      </a:r>
                      <a:endParaRPr kumimoji="0" lang="fa-I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تن ماهی </a:t>
                      </a:r>
                      <a:endParaRPr kumimoji="0" lang="fa-I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 قوطی (180 گرمی)</a:t>
                      </a:r>
                      <a:endParaRPr kumimoji="0" lang="fa-I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5000"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خرما </a:t>
                      </a:r>
                      <a:endParaRPr kumimoji="0" lang="fa-I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 گرم </a:t>
                      </a:r>
                      <a:endParaRPr kumimoji="0" lang="fa-I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خرما </a:t>
                      </a:r>
                      <a:endParaRPr kumimoji="0" lang="fa-I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5/1 کیلوگرم </a:t>
                      </a:r>
                      <a:endParaRPr kumimoji="0" lang="fa-I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1825"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بیسکویت </a:t>
                      </a:r>
                      <a:endParaRPr kumimoji="0" lang="fa-I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بسته 50 گرمی </a:t>
                      </a:r>
                      <a:endParaRPr kumimoji="0" lang="fa-I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بیسکویت </a:t>
                      </a:r>
                      <a:endParaRPr kumimoji="0" lang="fa-I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بسته 50 گرمی </a:t>
                      </a:r>
                      <a:endParaRPr kumimoji="0" lang="fa-I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mtClean="0"/>
              <a:t>سبد غذایی روزانه و هفتگی برای 3نفر</a:t>
            </a:r>
            <a:endParaRPr lang="en-US" smtClean="0"/>
          </a:p>
        </p:txBody>
      </p:sp>
      <p:graphicFrame>
        <p:nvGraphicFramePr>
          <p:cNvPr id="511166" name="Group 190"/>
          <p:cNvGraphicFramePr>
            <a:graphicFrameLocks noGrp="1"/>
          </p:cNvGraphicFramePr>
          <p:nvPr>
            <p:ph type="tbl" idx="1"/>
          </p:nvPr>
        </p:nvGraphicFramePr>
        <p:xfrm>
          <a:off x="457200" y="1600200"/>
          <a:ext cx="8229600" cy="4689159"/>
        </p:xfrm>
        <a:graphic>
          <a:graphicData uri="http://schemas.openxmlformats.org/drawingml/2006/table">
            <a:tbl>
              <a:tblPr rtl="1"/>
              <a:tblGrid>
                <a:gridCol w="1998662"/>
                <a:gridCol w="1651000"/>
                <a:gridCol w="811213"/>
                <a:gridCol w="2159000"/>
                <a:gridCol w="1609725"/>
              </a:tblGrid>
              <a:tr h="646113">
                <a:tc gridSpan="2"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سبد غذایی 3 نفره برای یک روز </a:t>
                      </a:r>
                      <a:endParaRPr kumimoji="0" lang="fa-I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سبد غذایی 3 نفره برای یک هفته </a:t>
                      </a:r>
                      <a:endParaRPr kumimoji="0" lang="fa-I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</a:tr>
              <a:tr h="647700"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اقلام </a:t>
                      </a:r>
                      <a:endParaRPr kumimoji="0" lang="fa-I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مقیاس </a:t>
                      </a:r>
                      <a:endParaRPr kumimoji="0" lang="fa-I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اقلام </a:t>
                      </a:r>
                      <a:endParaRPr kumimoji="0" lang="fa-I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مقیاس </a:t>
                      </a:r>
                      <a:endParaRPr kumimoji="0" lang="fa-I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646113"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نان </a:t>
                      </a:r>
                      <a:endParaRPr kumimoji="0" lang="fa-I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5/1 کیلو گرم </a:t>
                      </a:r>
                      <a:endParaRPr kumimoji="0" lang="fa-I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نان </a:t>
                      </a:r>
                      <a:endParaRPr kumimoji="0" lang="fa-I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5/10 کیلوگرم </a:t>
                      </a:r>
                      <a:endParaRPr kumimoji="0" lang="fa-I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6113"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خرما </a:t>
                      </a:r>
                      <a:endParaRPr kumimoji="0" lang="fa-I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 گرم </a:t>
                      </a:r>
                      <a:endParaRPr kumimoji="0" lang="fa-I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خرما </a:t>
                      </a:r>
                      <a:endParaRPr kumimoji="0" lang="fa-I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کیلوگرم </a:t>
                      </a:r>
                      <a:endParaRPr kumimoji="0" lang="fa-I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6113"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بیسکویت </a:t>
                      </a:r>
                      <a:endParaRPr kumimoji="0" lang="fa-I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بسته 50 گرمی </a:t>
                      </a:r>
                      <a:endParaRPr kumimoji="0" lang="fa-I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بیسکویت </a:t>
                      </a:r>
                      <a:endParaRPr kumimoji="0" lang="fa-I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 بسته 50 گرمی </a:t>
                      </a:r>
                      <a:endParaRPr kumimoji="0" lang="fa-I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کنسرو لوبیا/عدسی</a:t>
                      </a:r>
                      <a:endParaRPr kumimoji="0" lang="fa-I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قوطی (280 گرمی)</a:t>
                      </a:r>
                      <a:endParaRPr kumimoji="0" lang="fa-I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کنسرو لوبیا/عدسی</a:t>
                      </a:r>
                      <a:endParaRPr kumimoji="0" lang="fa-I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قوطی (280 گرمی)</a:t>
                      </a:r>
                      <a:endParaRPr kumimoji="0" lang="fa-I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6113"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خوراک مرغ </a:t>
                      </a:r>
                      <a:endParaRPr kumimoji="0" lang="fa-I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قوطی (280 گرمی)</a:t>
                      </a:r>
                      <a:endParaRPr kumimoji="0" lang="fa-I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خوراک مرغ</a:t>
                      </a:r>
                      <a:endParaRPr kumimoji="0" lang="fa-IR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قوطی (280 گرمی)</a:t>
                      </a:r>
                      <a:endParaRPr kumimoji="0" lang="fa-I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715962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fa-IR" smtClean="0"/>
              <a:t>نیروی انسانی و تجهیزات پخت غذا</a:t>
            </a:r>
            <a:endParaRPr lang="en-US" smtClean="0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1447800"/>
            <a:ext cx="7638288" cy="4800600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fa-IR" dirty="0" smtClean="0">
                <a:solidFill>
                  <a:srgbClr val="17357F"/>
                </a:solidFill>
              </a:rPr>
              <a:t>تعداد جمعیت</a:t>
            </a:r>
            <a:r>
              <a:rPr lang="fa-IR" dirty="0" smtClean="0">
                <a:solidFill>
                  <a:srgbClr val="FF3300"/>
                </a:solidFill>
              </a:rPr>
              <a:t> = 1000 نفر</a:t>
            </a:r>
          </a:p>
          <a:p>
            <a:pPr eaLnBrk="1" hangingPunct="1"/>
            <a:r>
              <a:rPr lang="fa-IR" dirty="0" smtClean="0"/>
              <a:t>تعداد وعده های غذایی در روز= 3 وعده</a:t>
            </a:r>
          </a:p>
          <a:p>
            <a:pPr eaLnBrk="1" hangingPunct="1"/>
            <a:r>
              <a:rPr lang="fa-IR" dirty="0" smtClean="0"/>
              <a:t>تعداد سهم لازم در روز    3000= 3*1000</a:t>
            </a:r>
          </a:p>
          <a:p>
            <a:pPr eaLnBrk="1" hangingPunct="1"/>
            <a:r>
              <a:rPr lang="fa-IR" dirty="0" smtClean="0"/>
              <a:t>تعداد سهم تهیه شده توسط یک آشپز در یک ساعت =100</a:t>
            </a:r>
          </a:p>
          <a:p>
            <a:pPr eaLnBrk="1" hangingPunct="1"/>
            <a:r>
              <a:rPr lang="fa-IR" dirty="0" smtClean="0"/>
              <a:t>تعداد آشپز – ساعت مورد نیاز  30=3000/100</a:t>
            </a:r>
          </a:p>
          <a:p>
            <a:pPr eaLnBrk="1" hangingPunct="1"/>
            <a:r>
              <a:rPr lang="fa-IR" dirty="0" smtClean="0"/>
              <a:t>زمان لازم برای تهیه  6 ساعت </a:t>
            </a:r>
          </a:p>
          <a:p>
            <a:pPr eaLnBrk="1" hangingPunct="1"/>
            <a:r>
              <a:rPr lang="fa-IR" dirty="0" smtClean="0"/>
              <a:t>تعداد آشپز مورد نیاز  7   =   2 </a:t>
            </a:r>
            <a:r>
              <a:rPr lang="fa-IR" sz="2000" dirty="0" smtClean="0"/>
              <a:t>استراحت</a:t>
            </a:r>
            <a:r>
              <a:rPr lang="fa-IR" dirty="0" smtClean="0"/>
              <a:t>   +  5=6/30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096962"/>
          </a:xfrm>
        </p:spPr>
        <p:txBody>
          <a:bodyPr/>
          <a:lstStyle/>
          <a:p>
            <a:pPr algn="ctr" eaLnBrk="1" hangingPunct="1"/>
            <a:r>
              <a:rPr lang="fa-IR" smtClean="0"/>
              <a:t>ظروف </a:t>
            </a:r>
            <a:endParaRPr lang="en-US" smtClean="0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332038"/>
            <a:ext cx="8458200" cy="452596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fa-IR" dirty="0" smtClean="0">
                <a:solidFill>
                  <a:srgbClr val="17357F"/>
                </a:solidFill>
              </a:rPr>
              <a:t>تعداد جمعیت</a:t>
            </a:r>
            <a:r>
              <a:rPr lang="fa-IR" dirty="0" smtClean="0">
                <a:solidFill>
                  <a:srgbClr val="FF3300"/>
                </a:solidFill>
              </a:rPr>
              <a:t> = 1000 نفر</a:t>
            </a:r>
          </a:p>
          <a:p>
            <a:pPr eaLnBrk="1" hangingPunct="1"/>
            <a:r>
              <a:rPr lang="fa-IR" dirty="0" smtClean="0"/>
              <a:t>میزان جیره خشک هر نفر در هر وعده 100 گرم</a:t>
            </a:r>
          </a:p>
          <a:p>
            <a:pPr eaLnBrk="1" hangingPunct="1"/>
            <a:r>
              <a:rPr lang="fa-IR" dirty="0" smtClean="0"/>
              <a:t>حجم یک سهم پخته شده 450-350 میلی لیتر </a:t>
            </a:r>
            <a:r>
              <a:rPr lang="fa-IR" sz="2100" dirty="0" smtClean="0"/>
              <a:t>(45/. یا 35/.)</a:t>
            </a:r>
          </a:p>
          <a:p>
            <a:pPr eaLnBrk="1" hangingPunct="1"/>
            <a:r>
              <a:rPr lang="fa-IR" dirty="0" smtClean="0"/>
              <a:t>لیتر 450-350 = 1000 * 45/. -35/.</a:t>
            </a:r>
          </a:p>
          <a:p>
            <a:pPr eaLnBrk="1" hangingPunct="1"/>
            <a:r>
              <a:rPr lang="fa-IR" dirty="0" smtClean="0">
                <a:solidFill>
                  <a:srgbClr val="FF3300"/>
                </a:solidFill>
              </a:rPr>
              <a:t>4 </a:t>
            </a:r>
            <a:r>
              <a:rPr lang="fa-IR" i="1" dirty="0" smtClean="0">
                <a:solidFill>
                  <a:srgbClr val="FF3300"/>
                </a:solidFill>
              </a:rPr>
              <a:t>یا 5</a:t>
            </a:r>
            <a:r>
              <a:rPr lang="fa-IR" i="1" dirty="0" smtClean="0">
                <a:solidFill>
                  <a:schemeClr val="hlink"/>
                </a:solidFill>
              </a:rPr>
              <a:t> </a:t>
            </a:r>
            <a:r>
              <a:rPr lang="fa-IR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دیگ</a:t>
            </a:r>
            <a:r>
              <a:rPr lang="fa-IR" i="1" dirty="0" smtClean="0">
                <a:solidFill>
                  <a:schemeClr val="hlink"/>
                </a:solidFill>
              </a:rPr>
              <a:t> </a:t>
            </a:r>
            <a:r>
              <a:rPr lang="fa-IR" i="1" dirty="0" smtClean="0">
                <a:solidFill>
                  <a:srgbClr val="FF3300"/>
                </a:solidFill>
              </a:rPr>
              <a:t>100</a:t>
            </a:r>
            <a:r>
              <a:rPr lang="fa-IR" i="1" dirty="0" smtClean="0">
                <a:solidFill>
                  <a:schemeClr val="hlink"/>
                </a:solidFill>
              </a:rPr>
              <a:t> </a:t>
            </a:r>
            <a:r>
              <a:rPr lang="fa-IR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لیتری مورد نیاز است</a:t>
            </a:r>
            <a:r>
              <a:rPr lang="fa-I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fa-IR" dirty="0" smtClean="0"/>
              <a:t>.</a:t>
            </a:r>
            <a:endParaRPr lang="en-US" dirty="0" smtClean="0"/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792162"/>
          </a:xfrm>
        </p:spPr>
        <p:txBody>
          <a:bodyPr/>
          <a:lstStyle/>
          <a:p>
            <a:pPr algn="ctr" eaLnBrk="1" hangingPunct="1"/>
            <a:r>
              <a:rPr lang="fa-IR" dirty="0" smtClean="0">
                <a:cs typeface="2  Nazanin" pitchFamily="2" charset="-78"/>
              </a:rPr>
              <a:t>فضای انبار</a:t>
            </a:r>
            <a:endParaRPr lang="en-US" dirty="0" smtClean="0">
              <a:cs typeface="2  Nazanin" pitchFamily="2" charset="-78"/>
            </a:endParaRP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fa-IR" dirty="0" smtClean="0">
                <a:solidFill>
                  <a:srgbClr val="FF3300"/>
                </a:solidFill>
                <a:cs typeface="2  Nazanin" pitchFamily="2" charset="-78"/>
              </a:rPr>
              <a:t>16 تن</a:t>
            </a:r>
            <a:r>
              <a:rPr lang="fa-IR" dirty="0" smtClean="0">
                <a:cs typeface="2  Nazanin" pitchFamily="2" charset="-78"/>
              </a:rPr>
              <a:t> غذا برای </a:t>
            </a:r>
            <a:r>
              <a:rPr lang="fa-IR" dirty="0" smtClean="0">
                <a:solidFill>
                  <a:srgbClr val="FF3300"/>
                </a:solidFill>
                <a:cs typeface="2  Nazanin" pitchFamily="2" charset="-78"/>
              </a:rPr>
              <a:t>1000 نفر در یک ماه</a:t>
            </a:r>
            <a:r>
              <a:rPr lang="fa-IR" dirty="0" smtClean="0">
                <a:cs typeface="2  Nazanin" pitchFamily="2" charset="-78"/>
              </a:rPr>
              <a:t> مورد نیاز است</a:t>
            </a:r>
          </a:p>
          <a:p>
            <a:pPr eaLnBrk="1" hangingPunct="1"/>
            <a:r>
              <a:rPr lang="fa-IR" dirty="0" smtClean="0">
                <a:solidFill>
                  <a:srgbClr val="FF3300"/>
                </a:solidFill>
                <a:cs typeface="2  Nazanin" pitchFamily="2" charset="-78"/>
              </a:rPr>
              <a:t>1 تن</a:t>
            </a:r>
            <a:r>
              <a:rPr lang="fa-IR" dirty="0" smtClean="0">
                <a:cs typeface="2  Nazanin" pitchFamily="2" charset="-78"/>
              </a:rPr>
              <a:t> غذا در </a:t>
            </a:r>
            <a:r>
              <a:rPr lang="fa-IR" dirty="0" smtClean="0">
                <a:solidFill>
                  <a:srgbClr val="FF3300"/>
                </a:solidFill>
                <a:cs typeface="2  Nazanin" pitchFamily="2" charset="-78"/>
              </a:rPr>
              <a:t>2 متر مربع</a:t>
            </a:r>
            <a:r>
              <a:rPr lang="fa-IR" dirty="0" smtClean="0">
                <a:cs typeface="2  Nazanin" pitchFamily="2" charset="-78"/>
              </a:rPr>
              <a:t> انبار می شود </a:t>
            </a:r>
          </a:p>
          <a:p>
            <a:pPr eaLnBrk="1" hangingPunct="1"/>
            <a:endParaRPr lang="fa-IR" dirty="0" smtClean="0">
              <a:cs typeface="2  Nazanin" pitchFamily="2" charset="-78"/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fa-IR" dirty="0" smtClean="0">
                <a:cs typeface="2  Nazanin" pitchFamily="2" charset="-78"/>
              </a:rPr>
              <a:t>بنابراین :</a:t>
            </a:r>
          </a:p>
          <a:p>
            <a:pPr algn="ctr" eaLnBrk="1" hangingPunct="1">
              <a:buFont typeface="Wingdings" pitchFamily="2" charset="2"/>
              <a:buNone/>
            </a:pPr>
            <a:endParaRPr lang="fa-IR" dirty="0" smtClean="0">
              <a:cs typeface="2  Nazanin" pitchFamily="2" charset="-78"/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fa-IR" dirty="0" smtClean="0">
                <a:cs typeface="2  Nazanin" pitchFamily="2" charset="-78"/>
              </a:rPr>
              <a:t>برای تامین غذای 1000 نفر در یک ماه به انبار </a:t>
            </a:r>
            <a:r>
              <a:rPr lang="fa-IR" dirty="0" smtClean="0">
                <a:solidFill>
                  <a:srgbClr val="FF3300"/>
                </a:solidFill>
                <a:cs typeface="2  Nazanin" pitchFamily="2" charset="-78"/>
              </a:rPr>
              <a:t>32</a:t>
            </a:r>
            <a:r>
              <a:rPr lang="fa-IR" dirty="0" smtClean="0">
                <a:cs typeface="2  Nazanin" pitchFamily="2" charset="-78"/>
              </a:rPr>
              <a:t> متری نیاز می باشد.</a:t>
            </a:r>
            <a:endParaRPr lang="en-US" dirty="0" smtClean="0">
              <a:cs typeface="2  Nazanin" pitchFamily="2" charset="-78"/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67587" name="Rectangle 8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lang="en-US" sz="2600" smtClean="0"/>
          </a:p>
        </p:txBody>
      </p:sp>
      <p:sp>
        <p:nvSpPr>
          <p:cNvPr id="67588" name="Rectangle 9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endParaRPr lang="en-US" sz="2600" smtClean="0"/>
          </a:p>
        </p:txBody>
      </p:sp>
      <p:pic>
        <p:nvPicPr>
          <p:cNvPr id="67589" name="Picture 4" descr="DSC0006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791200" y="-5029200"/>
            <a:ext cx="23393400" cy="1851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90" name="Rectangle 6"/>
          <p:cNvSpPr>
            <a:spLocks noChangeArrowheads="1"/>
          </p:cNvSpPr>
          <p:nvPr/>
        </p:nvSpPr>
        <p:spPr bwMode="auto">
          <a:xfrm>
            <a:off x="533400" y="6096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fa-IR" sz="2400" b="1" u="sng"/>
              <a:t>با تشكر از توجه شما</a:t>
            </a:r>
            <a:endParaRPr lang="en-US" sz="2400" b="1" u="sn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7543800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fa-IR" dirty="0" smtClean="0"/>
              <a:t>ادامه .....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838200"/>
            <a:ext cx="7696200" cy="6019800"/>
          </a:xfrm>
        </p:spPr>
        <p:txBody>
          <a:bodyPr>
            <a:normAutofit fontScale="25000" lnSpcReduction="20000"/>
          </a:bodyPr>
          <a:lstStyle/>
          <a:p>
            <a:pPr>
              <a:buClr>
                <a:srgbClr val="DC104A"/>
              </a:buClr>
              <a:buFont typeface="Wingdings" pitchFamily="2" charset="2"/>
              <a:buNone/>
              <a:defRPr/>
            </a:pPr>
            <a:endParaRPr lang="fa-IR" sz="11200" dirty="0" smtClean="0"/>
          </a:p>
          <a:p>
            <a:pPr>
              <a:buClr>
                <a:srgbClr val="DC104A"/>
              </a:buClr>
              <a:buFont typeface="Wingdings" pitchFamily="2" charset="2"/>
              <a:buNone/>
              <a:defRPr/>
            </a:pPr>
            <a:r>
              <a:rPr lang="fa-IR" sz="11200" dirty="0" smtClean="0"/>
              <a:t>2- تبادل توافقنامه ها ی همکاریهای  </a:t>
            </a:r>
          </a:p>
          <a:p>
            <a:pPr>
              <a:lnSpc>
                <a:spcPct val="80000"/>
              </a:lnSpc>
              <a:buClr>
                <a:srgbClr val="DC104A"/>
              </a:buClr>
              <a:buFont typeface="Courier New" pitchFamily="49" charset="0"/>
              <a:buChar char="o"/>
              <a:defRPr/>
            </a:pPr>
            <a:r>
              <a:rPr lang="fa-IR" sz="11200" dirty="0" smtClean="0"/>
              <a:t>درون بخشی  (مرکز مدیریت </a:t>
            </a:r>
            <a:r>
              <a:rPr lang="ar-SA" sz="11200" dirty="0" smtClean="0"/>
              <a:t> مبارزه با بيماري ها</a:t>
            </a:r>
            <a:r>
              <a:rPr lang="fa-IR" sz="11200" dirty="0" smtClean="0"/>
              <a:t>،مرکز سلامت و محیط کار،</a:t>
            </a:r>
            <a:r>
              <a:rPr lang="ar-SA" sz="11200" dirty="0" smtClean="0"/>
              <a:t> دفتر سلامت خانواده و جمعيت </a:t>
            </a:r>
            <a:r>
              <a:rPr lang="en-US" sz="6400" dirty="0" smtClean="0"/>
              <a:t>)</a:t>
            </a:r>
            <a:r>
              <a:rPr lang="fa-IR" sz="6400" dirty="0" smtClean="0"/>
              <a:t>اداره کودکان ،مادران  ) ،</a:t>
            </a:r>
            <a:r>
              <a:rPr lang="ar-SA" sz="11200" dirty="0" smtClean="0"/>
              <a:t> اداره نظارت بر مواد غذايي</a:t>
            </a:r>
            <a:endParaRPr lang="fa-IR" sz="11200" dirty="0" smtClean="0"/>
          </a:p>
          <a:p>
            <a:pPr>
              <a:buClr>
                <a:srgbClr val="DC104A"/>
              </a:buClr>
              <a:buFont typeface="Courier New" pitchFamily="49" charset="0"/>
              <a:buChar char="o"/>
              <a:defRPr/>
            </a:pPr>
            <a:endParaRPr lang="fa-IR" sz="11200" dirty="0" smtClean="0"/>
          </a:p>
          <a:p>
            <a:pPr>
              <a:buClr>
                <a:srgbClr val="DC104A"/>
              </a:buClr>
              <a:buFont typeface="Courier New" pitchFamily="49" charset="0"/>
              <a:buChar char="o"/>
              <a:defRPr/>
            </a:pPr>
            <a:r>
              <a:rPr lang="fa-IR" sz="11200" dirty="0" smtClean="0"/>
              <a:t>بین بخشی ( سازمان هلال احمر،کمیته امداد امام خمینی  ،بهزیستی ،بنیادعلوی ،سازمانهای خیریه و</a:t>
            </a:r>
            <a:r>
              <a:rPr lang="en-US" sz="5600" dirty="0" smtClean="0"/>
              <a:t>NGO</a:t>
            </a:r>
            <a:r>
              <a:rPr lang="fa-IR" sz="11200" dirty="0" smtClean="0"/>
              <a:t>.....)</a:t>
            </a:r>
            <a:endParaRPr lang="en-US" sz="11200" dirty="0" smtClean="0"/>
          </a:p>
          <a:p>
            <a:pPr>
              <a:buClr>
                <a:srgbClr val="DC104A"/>
              </a:buClr>
              <a:buFont typeface="Courier New" pitchFamily="49" charset="0"/>
              <a:buChar char="o"/>
              <a:defRPr/>
            </a:pPr>
            <a:endParaRPr lang="fa-IR" sz="11200" dirty="0" smtClean="0"/>
          </a:p>
          <a:p>
            <a:pPr>
              <a:buClr>
                <a:srgbClr val="DC104A"/>
              </a:buClr>
              <a:buFont typeface="Courier New" pitchFamily="49" charset="0"/>
              <a:buChar char="o"/>
              <a:defRPr/>
            </a:pPr>
            <a:r>
              <a:rPr lang="fa-IR" sz="11200" dirty="0" smtClean="0"/>
              <a:t>بین المللی به منظور استاندارد نمودن کمکهای غذایی  </a:t>
            </a:r>
          </a:p>
          <a:p>
            <a:pPr>
              <a:buClr>
                <a:srgbClr val="DC104A"/>
              </a:buClr>
              <a:buFont typeface="Courier New" pitchFamily="49" charset="0"/>
              <a:buChar char="o"/>
              <a:defRPr/>
            </a:pPr>
            <a:r>
              <a:rPr lang="fa-IR" sz="11200" dirty="0" smtClean="0"/>
              <a:t>(</a:t>
            </a:r>
            <a:r>
              <a:rPr lang="en-US" sz="11200" dirty="0" smtClean="0"/>
              <a:t>UNICEF _ WHO_ WFP </a:t>
            </a:r>
            <a:r>
              <a:rPr lang="fa-IR" sz="11200" dirty="0" smtClean="0"/>
              <a:t>و........)</a:t>
            </a:r>
          </a:p>
          <a:p>
            <a:pPr>
              <a:buClr>
                <a:srgbClr val="DC104A"/>
              </a:buClr>
              <a:buNone/>
              <a:defRPr/>
            </a:pPr>
            <a:endParaRPr lang="en-US" sz="11200" dirty="0" smtClean="0"/>
          </a:p>
          <a:p>
            <a:pPr>
              <a:buClr>
                <a:srgbClr val="DC104A"/>
              </a:buClr>
              <a:buFont typeface="Wingdings" pitchFamily="2" charset="2"/>
              <a:buNone/>
              <a:defRPr/>
            </a:pPr>
            <a:r>
              <a:rPr lang="fa-IR" sz="5600" dirty="0" smtClean="0"/>
              <a:t> </a:t>
            </a:r>
            <a:r>
              <a:rPr lang="fa-IR" sz="11200" dirty="0" smtClean="0"/>
              <a:t>3-تدوين سبد غذايي مطلوب جهت ارائه به سازمان هاي مسئول غذا</a:t>
            </a:r>
          </a:p>
          <a:p>
            <a:pPr>
              <a:buClr>
                <a:srgbClr val="DC104A"/>
              </a:buClr>
              <a:buFont typeface="Wingdings" pitchFamily="2" charset="2"/>
              <a:buNone/>
              <a:defRPr/>
            </a:pPr>
            <a:endParaRPr lang="fa-IR" sz="11200" dirty="0" smtClean="0"/>
          </a:p>
          <a:p>
            <a:pPr>
              <a:buClr>
                <a:srgbClr val="DC104A"/>
              </a:buClr>
              <a:buFont typeface="Wingdings" pitchFamily="2" charset="2"/>
              <a:buNone/>
              <a:defRPr/>
            </a:pPr>
            <a:r>
              <a:rPr lang="fa-IR" sz="11200" dirty="0" smtClean="0"/>
              <a:t>4- آموزش</a:t>
            </a:r>
            <a:endParaRPr lang="ar-SA" sz="11200" dirty="0" smtClean="0"/>
          </a:p>
          <a:p>
            <a:pPr>
              <a:buClr>
                <a:srgbClr val="DC104A"/>
              </a:buClr>
              <a:buFont typeface="Wingdings" pitchFamily="2" charset="2"/>
              <a:buNone/>
              <a:defRPr/>
            </a:pPr>
            <a:endParaRPr lang="fa-IR" sz="5100" dirty="0" smtClean="0"/>
          </a:p>
          <a:p>
            <a:pPr marL="514350" indent="-514350">
              <a:lnSpc>
                <a:spcPct val="90000"/>
              </a:lnSpc>
              <a:buClr>
                <a:srgbClr val="DC104A"/>
              </a:buClr>
              <a:buFont typeface="Wingdings" pitchFamily="2" charset="2"/>
              <a:buNone/>
              <a:defRPr/>
            </a:pPr>
            <a:r>
              <a:rPr lang="fa-IR" sz="5100" dirty="0" smtClean="0"/>
              <a:t> </a:t>
            </a:r>
          </a:p>
          <a:p>
            <a:pPr marL="514350" indent="-514350">
              <a:lnSpc>
                <a:spcPct val="90000"/>
              </a:lnSpc>
              <a:buClr>
                <a:srgbClr val="DC104A"/>
              </a:buClr>
              <a:buFont typeface="+mj-lt"/>
              <a:buAutoNum type="arabicPeriod"/>
              <a:defRPr/>
            </a:pPr>
            <a:endParaRPr lang="en-US" sz="3200" dirty="0" smtClean="0"/>
          </a:p>
          <a:p>
            <a:pPr marL="514350" indent="-514350">
              <a:lnSpc>
                <a:spcPct val="90000"/>
              </a:lnSpc>
              <a:buClr>
                <a:srgbClr val="DC104A"/>
              </a:buClr>
              <a:buFont typeface="Wingdings" pitchFamily="2" charset="2"/>
              <a:buNone/>
              <a:defRPr/>
            </a:pPr>
            <a:r>
              <a:rPr lang="fa-IR" sz="3200" dirty="0" smtClean="0"/>
              <a:t> </a:t>
            </a:r>
          </a:p>
        </p:txBody>
      </p:sp>
    </p:spTree>
  </p:cSld>
  <p:clrMapOvr>
    <a:masterClrMapping/>
  </p:clrMapOvr>
  <p:transition spd="med" advClick="0" advTm="5000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381000"/>
            <a:ext cx="6934200" cy="838200"/>
          </a:xfrm>
        </p:spPr>
        <p:txBody>
          <a:bodyPr/>
          <a:lstStyle/>
          <a:p>
            <a:pPr algn="ctr"/>
            <a:r>
              <a:rPr lang="fa-IR" sz="4000" dirty="0" smtClean="0">
                <a:solidFill>
                  <a:schemeClr val="accent2">
                    <a:lumMod val="75000"/>
                  </a:schemeClr>
                </a:solidFill>
              </a:rPr>
              <a:t>وظایف کارشناس تغذیه در مرحله پاسخ:</a:t>
            </a:r>
            <a:endParaRPr lang="en-US" sz="4000" dirty="0" smtClean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371600"/>
            <a:ext cx="7543800" cy="5486400"/>
          </a:xfrm>
        </p:spPr>
        <p:txBody>
          <a:bodyPr>
            <a:normAutofit lnSpcReduction="10000"/>
          </a:bodyPr>
          <a:lstStyle/>
          <a:p>
            <a:pPr>
              <a:buClr>
                <a:srgbClr val="DC104A"/>
              </a:buClr>
              <a:buFont typeface="Courier New" pitchFamily="49" charset="0"/>
              <a:buChar char="o"/>
            </a:pPr>
            <a:r>
              <a:rPr lang="fa-IR" sz="2800" dirty="0" smtClean="0"/>
              <a:t>معرفی به </a:t>
            </a:r>
            <a:r>
              <a:rPr lang="en-US" sz="2800" dirty="0" smtClean="0"/>
              <a:t>EOC  </a:t>
            </a:r>
            <a:r>
              <a:rPr lang="fa-IR" sz="2800" dirty="0" smtClean="0"/>
              <a:t> استان / شهرستان و حضور درجلسات به منظور </a:t>
            </a:r>
            <a:r>
              <a:rPr lang="fa-IR" sz="2800" dirty="0" smtClean="0">
                <a:solidFill>
                  <a:srgbClr val="FF0000"/>
                </a:solidFill>
              </a:rPr>
              <a:t>اخذ اطلاعات </a:t>
            </a:r>
            <a:r>
              <a:rPr lang="fa-IR" sz="2800" dirty="0" smtClean="0"/>
              <a:t>مربوط به جمعیت آسیب دیده ، شناسایی امکانات تغذیه منطقه و....  </a:t>
            </a:r>
          </a:p>
          <a:p>
            <a:pPr>
              <a:buFont typeface="Courier New" pitchFamily="49" charset="0"/>
              <a:buChar char="o"/>
            </a:pPr>
            <a:endParaRPr lang="fa-IR" sz="2800" dirty="0" smtClean="0"/>
          </a:p>
          <a:p>
            <a:pPr>
              <a:buFont typeface="Courier New" pitchFamily="49" charset="0"/>
              <a:buChar char="o"/>
            </a:pPr>
            <a:r>
              <a:rPr lang="fa-IR" sz="2800" dirty="0" smtClean="0"/>
              <a:t>شناسایی سازمان / سازمانهای مسئول تهیه و توزیع غذا از طریق </a:t>
            </a:r>
            <a:r>
              <a:rPr lang="en-US" sz="2800" dirty="0" smtClean="0"/>
              <a:t>EOC </a:t>
            </a:r>
          </a:p>
          <a:p>
            <a:pPr>
              <a:buFont typeface="Courier New" pitchFamily="49" charset="0"/>
              <a:buChar char="o"/>
            </a:pPr>
            <a:endParaRPr lang="fa-IR" sz="2800" dirty="0" smtClean="0"/>
          </a:p>
          <a:p>
            <a:pPr>
              <a:buFont typeface="Courier New" pitchFamily="49" charset="0"/>
              <a:buChar char="o"/>
            </a:pPr>
            <a:r>
              <a:rPr lang="ar-SA" sz="2800" dirty="0" smtClean="0"/>
              <a:t>برآورد و تخمين نيازهاي</a:t>
            </a:r>
            <a:r>
              <a:rPr lang="en-US" sz="2800" dirty="0" smtClean="0"/>
              <a:t> </a:t>
            </a:r>
            <a:r>
              <a:rPr lang="ar-SA" sz="2800" dirty="0" smtClean="0"/>
              <a:t>اوليه غذايي </a:t>
            </a:r>
            <a:r>
              <a:rPr lang="fa-IR" sz="2800" dirty="0" smtClean="0"/>
              <a:t>خانوارها با توجه به ترکیب سنی و جنسی - شرایط آب و هوایی و...</a:t>
            </a:r>
          </a:p>
          <a:p>
            <a:pPr>
              <a:buFont typeface="Courier New" pitchFamily="49" charset="0"/>
              <a:buChar char="o"/>
            </a:pPr>
            <a:endParaRPr lang="fa-IR" sz="2800" dirty="0" smtClean="0"/>
          </a:p>
          <a:p>
            <a:pPr>
              <a:buFont typeface="Courier New" pitchFamily="49" charset="0"/>
              <a:buChar char="o"/>
            </a:pPr>
            <a:r>
              <a:rPr lang="fa-IR" sz="2800" dirty="0" smtClean="0"/>
              <a:t>نظارت کامل بر توزیع غذا (</a:t>
            </a:r>
            <a:r>
              <a:rPr lang="fa-IR" dirty="0" smtClean="0"/>
              <a:t>پایش کمی و کیفی سبد غذایی ) با همکاری بهداشت محیط</a:t>
            </a:r>
            <a:endParaRPr lang="fa-IR" sz="2800" dirty="0" smtClean="0"/>
          </a:p>
          <a:p>
            <a:endParaRPr lang="fa-IR" sz="2800" dirty="0" smtClean="0"/>
          </a:p>
          <a:p>
            <a:endParaRPr lang="fa-IR" sz="2800" dirty="0" smtClean="0"/>
          </a:p>
          <a:p>
            <a:endParaRPr lang="fa-IR" sz="2000" dirty="0" smtClean="0"/>
          </a:p>
          <a:p>
            <a:endParaRPr lang="fa-IR" sz="2800" dirty="0" smtClean="0"/>
          </a:p>
          <a:p>
            <a:pPr>
              <a:buClr>
                <a:srgbClr val="DC104A"/>
              </a:buClr>
              <a:buNone/>
            </a:pPr>
            <a:endParaRPr lang="fa-IR" sz="2800" dirty="0" smtClean="0"/>
          </a:p>
          <a:p>
            <a:pPr>
              <a:buClr>
                <a:srgbClr val="DC104A"/>
              </a:buClr>
              <a:buFont typeface="Wingdings" pitchFamily="2" charset="2"/>
              <a:buChar char="v"/>
            </a:pPr>
            <a:endParaRPr lang="fa-IR" dirty="0" smtClean="0"/>
          </a:p>
          <a:p>
            <a:endParaRPr lang="en-US" b="1" dirty="0" smtClean="0"/>
          </a:p>
        </p:txBody>
      </p:sp>
    </p:spTree>
  </p:cSld>
  <p:clrMapOvr>
    <a:masterClrMapping/>
  </p:clrMapOvr>
  <p:transition spd="med" advClick="0" advTm="5000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>
          <a:xfrm>
            <a:off x="1219200" y="533400"/>
            <a:ext cx="6019800" cy="884238"/>
          </a:xfrm>
        </p:spPr>
        <p:txBody>
          <a:bodyPr/>
          <a:lstStyle/>
          <a:p>
            <a:pPr algn="ctr"/>
            <a:r>
              <a:rPr lang="fa-IR" dirty="0" smtClean="0"/>
              <a:t>ادامه....</a:t>
            </a:r>
            <a:endParaRPr lang="en-US" dirty="0" smtClean="0"/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>
          <a:xfrm>
            <a:off x="990600" y="1447800"/>
            <a:ext cx="7696200" cy="5029200"/>
          </a:xfrm>
        </p:spPr>
        <p:txBody>
          <a:bodyPr>
            <a:normAutofit fontScale="92500" lnSpcReduction="10000"/>
          </a:bodyPr>
          <a:lstStyle/>
          <a:p>
            <a:pPr>
              <a:buFont typeface="Courier New" pitchFamily="49" charset="0"/>
              <a:buChar char="o"/>
            </a:pPr>
            <a:r>
              <a:rPr lang="fa-IR" sz="3200" dirty="0" smtClean="0"/>
              <a:t>تطبيق سبد غذايي با فرهنگ منطقه حادثه ديده</a:t>
            </a:r>
          </a:p>
          <a:p>
            <a:pPr>
              <a:buFont typeface="Courier New" pitchFamily="49" charset="0"/>
              <a:buChar char="o"/>
            </a:pPr>
            <a:endParaRPr lang="fa-IR" sz="3200" dirty="0" smtClean="0"/>
          </a:p>
          <a:p>
            <a:pPr>
              <a:buFont typeface="Courier New" pitchFamily="49" charset="0"/>
              <a:buChar char="o"/>
            </a:pPr>
            <a:r>
              <a:rPr lang="fa-IR" sz="3200" dirty="0" smtClean="0"/>
              <a:t>توجه به بيماري هاي شايع ( منتقله از آب و غذا ) منطقه براساس گزارش ارسالی از واحد بیماریها به </a:t>
            </a:r>
            <a:r>
              <a:rPr lang="en-US" sz="3200" dirty="0" smtClean="0"/>
              <a:t> EOC</a:t>
            </a:r>
            <a:r>
              <a:rPr lang="fa-IR" sz="3200" dirty="0" smtClean="0"/>
              <a:t> و هماهنگي جهت تغيير در سبدغذایی</a:t>
            </a:r>
          </a:p>
          <a:p>
            <a:pPr>
              <a:buFont typeface="Courier New" pitchFamily="49" charset="0"/>
              <a:buChar char="o"/>
            </a:pPr>
            <a:endParaRPr lang="fa-IR" sz="3200" dirty="0" smtClean="0"/>
          </a:p>
          <a:p>
            <a:pPr>
              <a:buFont typeface="Courier New" pitchFamily="49" charset="0"/>
              <a:buChar char="o"/>
            </a:pPr>
            <a:r>
              <a:rPr lang="fa-IR" sz="3200" dirty="0" smtClean="0"/>
              <a:t>شناسایی گروههای آسیب پذیر تغذیه ای </a:t>
            </a:r>
          </a:p>
          <a:p>
            <a:pPr>
              <a:buFont typeface="Courier New" pitchFamily="49" charset="0"/>
              <a:buChar char="o"/>
            </a:pPr>
            <a:endParaRPr lang="fa-IR" sz="3200" dirty="0" smtClean="0"/>
          </a:p>
          <a:p>
            <a:pPr>
              <a:buClr>
                <a:srgbClr val="DC104A"/>
              </a:buClr>
              <a:buFont typeface="Courier New" pitchFamily="49" charset="0"/>
              <a:buChar char="o"/>
            </a:pPr>
            <a:r>
              <a:rPr lang="fa-IR" sz="3200" dirty="0" smtClean="0"/>
              <a:t>تهیه گزارش و فیدبک به </a:t>
            </a:r>
            <a:r>
              <a:rPr lang="en-US" sz="3200" dirty="0" smtClean="0"/>
              <a:t>EOC  </a:t>
            </a:r>
            <a:r>
              <a:rPr lang="fa-IR" sz="3200" dirty="0" smtClean="0"/>
              <a:t> استان به منظور ادامه یا تغییردر روند اجرا</a:t>
            </a:r>
          </a:p>
          <a:p>
            <a:pPr>
              <a:buClr>
                <a:srgbClr val="DC104A"/>
              </a:buClr>
              <a:buFont typeface="Wingdings" pitchFamily="2" charset="2"/>
              <a:buChar char="v"/>
            </a:pPr>
            <a:endParaRPr lang="ar-SA" dirty="0" smtClean="0"/>
          </a:p>
          <a:p>
            <a:endParaRPr lang="en-US" dirty="0" smtClean="0"/>
          </a:p>
        </p:txBody>
      </p:sp>
    </p:spTree>
  </p:cSld>
  <p:clrMapOvr>
    <a:masterClrMapping/>
  </p:clrMapOvr>
  <p:transition spd="med" advClick="0" advTm="5000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4000" smtClean="0">
                <a:solidFill>
                  <a:srgbClr val="DC104A"/>
                </a:solidFill>
              </a:rPr>
              <a:t>3)مرحله بازسازي</a:t>
            </a:r>
            <a:endParaRPr lang="en-US" sz="4000" smtClean="0">
              <a:solidFill>
                <a:srgbClr val="DC104A"/>
              </a:solidFill>
            </a:endParaRP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19263"/>
            <a:ext cx="8229600" cy="5138737"/>
          </a:xfrm>
        </p:spPr>
        <p:txBody>
          <a:bodyPr>
            <a:normAutofit/>
          </a:bodyPr>
          <a:lstStyle/>
          <a:p>
            <a:pPr>
              <a:buClr>
                <a:srgbClr val="DC104A"/>
              </a:buClr>
              <a:buFont typeface="Courier New" pitchFamily="49" charset="0"/>
              <a:buChar char="o"/>
            </a:pPr>
            <a:r>
              <a:rPr lang="ar-SA" sz="2800" dirty="0" smtClean="0">
                <a:latin typeface="Arial" pitchFamily="34" charset="0"/>
                <a:cs typeface="Arial" pitchFamily="34" charset="0"/>
              </a:rPr>
              <a:t>انجام بررسي هاي دقيق تر (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Surveys</a:t>
            </a:r>
            <a:r>
              <a:rPr lang="fa-IR" sz="2800" dirty="0" smtClean="0">
                <a:latin typeface="Arial" pitchFamily="34" charset="0"/>
                <a:cs typeface="Arial" pitchFamily="34" charset="0"/>
              </a:rPr>
              <a:t>) به منظور ارزيابي تغذيه مردم حادثه ديده </a:t>
            </a:r>
          </a:p>
          <a:p>
            <a:pPr>
              <a:buClr>
                <a:srgbClr val="DC104A"/>
              </a:buClr>
              <a:buFont typeface="Courier New" pitchFamily="49" charset="0"/>
              <a:buChar char="o"/>
            </a:pPr>
            <a:endParaRPr lang="fa-IR" sz="2800" dirty="0" smtClean="0">
              <a:latin typeface="Arial" pitchFamily="34" charset="0"/>
              <a:cs typeface="Arial" pitchFamily="34" charset="0"/>
            </a:endParaRPr>
          </a:p>
          <a:p>
            <a:pPr>
              <a:buClr>
                <a:srgbClr val="DC104A"/>
              </a:buClr>
              <a:buFont typeface="Courier New" pitchFamily="49" charset="0"/>
              <a:buChar char="o"/>
            </a:pPr>
            <a:r>
              <a:rPr lang="ar-SA" sz="2800" dirty="0" smtClean="0">
                <a:latin typeface="Arial" pitchFamily="34" charset="0"/>
                <a:cs typeface="Arial" pitchFamily="34" charset="0"/>
              </a:rPr>
              <a:t>طراحي برخي مداخلات مناسب بهداشتي – تغذيه اي </a:t>
            </a:r>
            <a:endParaRPr lang="fa-IR" sz="2800" dirty="0" smtClean="0">
              <a:latin typeface="Arial" pitchFamily="34" charset="0"/>
              <a:cs typeface="Arial" pitchFamily="34" charset="0"/>
            </a:endParaRPr>
          </a:p>
          <a:p>
            <a:pPr>
              <a:buClr>
                <a:srgbClr val="DC104A"/>
              </a:buClr>
              <a:buFont typeface="Courier New" pitchFamily="49" charset="0"/>
              <a:buChar char="o"/>
            </a:pPr>
            <a:endParaRPr lang="fa-IR" sz="2800" dirty="0" smtClean="0">
              <a:latin typeface="Arial" pitchFamily="34" charset="0"/>
              <a:cs typeface="Arial" pitchFamily="34" charset="0"/>
            </a:endParaRPr>
          </a:p>
          <a:p>
            <a:pPr>
              <a:buClr>
                <a:srgbClr val="DC104A"/>
              </a:buClr>
              <a:buFont typeface="Courier New" pitchFamily="49" charset="0"/>
              <a:buChar char="o"/>
            </a:pPr>
            <a:r>
              <a:rPr lang="ar-SA" sz="2800" dirty="0" smtClean="0">
                <a:latin typeface="Arial" pitchFamily="34" charset="0"/>
                <a:cs typeface="Arial" pitchFamily="34" charset="0"/>
              </a:rPr>
              <a:t>پايش و ارزشيابي ازاجراي مداخلات</a:t>
            </a:r>
            <a:r>
              <a:rPr lang="fa-IR" sz="2800" dirty="0" smtClean="0">
                <a:latin typeface="Arial" pitchFamily="34" charset="0"/>
                <a:cs typeface="Arial" pitchFamily="34" charset="0"/>
              </a:rPr>
              <a:t> وسبدهای غذایی</a:t>
            </a:r>
          </a:p>
          <a:p>
            <a:pPr>
              <a:buClr>
                <a:srgbClr val="DC104A"/>
              </a:buClr>
              <a:buFont typeface="Courier New" pitchFamily="49" charset="0"/>
              <a:buChar char="o"/>
            </a:pPr>
            <a:endParaRPr lang="fa-IR" sz="2800" dirty="0" smtClean="0">
              <a:latin typeface="Arial" pitchFamily="34" charset="0"/>
              <a:cs typeface="Arial" pitchFamily="34" charset="0"/>
            </a:endParaRPr>
          </a:p>
          <a:p>
            <a:pPr>
              <a:buClr>
                <a:srgbClr val="DC104A"/>
              </a:buClr>
              <a:buFont typeface="Courier New" pitchFamily="49" charset="0"/>
              <a:buChar char="o"/>
            </a:pPr>
            <a:r>
              <a:rPr lang="fa-IR" sz="2800" dirty="0" smtClean="0">
                <a:latin typeface="Arial" pitchFamily="34" charset="0"/>
                <a:cs typeface="Arial" pitchFamily="34" charset="0"/>
              </a:rPr>
              <a:t>ایجاد امنیت غذایی درجامعه حادثه دیده با همکاریهای سایر بخش های توسعه</a:t>
            </a:r>
          </a:p>
        </p:txBody>
      </p:sp>
    </p:spTree>
  </p:cSld>
  <p:clrMapOvr>
    <a:masterClrMapping/>
  </p:clrMapOvr>
  <p:transition spd="med" advClick="0" advTm="5000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0"/>
            <a:ext cx="6934200" cy="1066800"/>
          </a:xfrm>
        </p:spPr>
        <p:txBody>
          <a:bodyPr/>
          <a:lstStyle/>
          <a:p>
            <a:pPr algn="ctr"/>
            <a:r>
              <a:rPr lang="fa-IR" dirty="0" smtClean="0">
                <a:solidFill>
                  <a:schemeClr val="accent2"/>
                </a:solidFill>
                <a:cs typeface="2  Nazanin" pitchFamily="2" charset="-78"/>
              </a:rPr>
              <a:t>تأمین انرژی</a:t>
            </a:r>
            <a:endParaRPr lang="fa-IR" dirty="0">
              <a:solidFill>
                <a:schemeClr val="accent2"/>
              </a:solidFill>
              <a:cs typeface="2 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47800"/>
            <a:ext cx="7696200" cy="5105400"/>
          </a:xfrm>
        </p:spPr>
        <p:txBody>
          <a:bodyPr>
            <a:normAutofit fontScale="92500"/>
          </a:bodyPr>
          <a:lstStyle/>
          <a:p>
            <a:pPr marL="609600" indent="-609600" algn="ctr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fa-IR" sz="2000" b="1" dirty="0" smtClean="0">
                <a:cs typeface="2  Nazanin" pitchFamily="2" charset="-78"/>
              </a:rPr>
              <a:t>بر اساس گزارش  مشترک  </a:t>
            </a:r>
            <a:r>
              <a:rPr lang="en-US" sz="2000" b="1" dirty="0" smtClean="0">
                <a:cs typeface="2  Nazanin" pitchFamily="2" charset="-78"/>
              </a:rPr>
              <a:t>FAO/ WHO </a:t>
            </a:r>
            <a:r>
              <a:rPr lang="fa-IR" sz="2000" b="1" dirty="0" smtClean="0">
                <a:cs typeface="2  Nazanin" pitchFamily="2" charset="-78"/>
              </a:rPr>
              <a:t>  در کمیته کارشناسان مشورتی سال 1985 :</a:t>
            </a:r>
          </a:p>
          <a:p>
            <a:pPr marL="609600" indent="-609600" algn="ctr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fa-IR" u="sng" dirty="0" smtClean="0">
                <a:solidFill>
                  <a:schemeClr val="accent1">
                    <a:lumMod val="75000"/>
                  </a:schemeClr>
                </a:solidFill>
                <a:cs typeface="2  Nazanin" pitchFamily="2" charset="-78"/>
              </a:rPr>
              <a:t>میانگین انرژی مورد نیاز در بحرانها :2100 کیلو کالری</a:t>
            </a:r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fa-IR" sz="2000" b="1" dirty="0" smtClean="0">
              <a:cs typeface="2  Nazanin" pitchFamily="2" charset="-78"/>
            </a:endParaRPr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fa-IR" sz="2000" b="1" dirty="0" smtClean="0">
                <a:cs typeface="2  Nazanin" pitchFamily="2" charset="-78"/>
              </a:rPr>
              <a:t>1</a:t>
            </a:r>
            <a:r>
              <a:rPr lang="fa-IR" b="1" dirty="0" smtClean="0">
                <a:cs typeface="2  Nazanin" pitchFamily="2" charset="-78"/>
              </a:rPr>
              <a:t>.مختصات توزیع سنی/ جنسی کشورهای در حال توسعه</a:t>
            </a:r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fa-IR" b="1" dirty="0" smtClean="0">
                <a:cs typeface="2  Nazanin" pitchFamily="2" charset="-78"/>
              </a:rPr>
              <a:t> </a:t>
            </a:r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fa-IR" b="1" dirty="0" smtClean="0">
                <a:cs typeface="2  Nazanin" pitchFamily="2" charset="-78"/>
              </a:rPr>
              <a:t>2.میانگین قد مردان وزنان بالغ (155،169 سانتی متر)</a:t>
            </a:r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fa-IR" b="1" dirty="0" smtClean="0">
              <a:cs typeface="2  Nazanin" pitchFamily="2" charset="-78"/>
            </a:endParaRPr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fa-IR" b="1" dirty="0" smtClean="0">
                <a:cs typeface="2  Nazanin" pitchFamily="2" charset="-78"/>
              </a:rPr>
              <a:t>3.وزن بزرگسالان ( </a:t>
            </a:r>
            <a:r>
              <a:rPr lang="en-US" b="1" dirty="0" smtClean="0">
                <a:cs typeface="2  Nazanin" pitchFamily="2" charset="-78"/>
              </a:rPr>
              <a:t>BMI</a:t>
            </a:r>
            <a:r>
              <a:rPr lang="fa-IR" b="1" dirty="0" smtClean="0">
                <a:cs typeface="2  Nazanin" pitchFamily="2" charset="-78"/>
              </a:rPr>
              <a:t> ) بین 20 تا 22  </a:t>
            </a:r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fa-IR" b="1" dirty="0" smtClean="0">
                <a:cs typeface="2  Nazanin" pitchFamily="2" charset="-78"/>
              </a:rPr>
              <a:t>                                      </a:t>
            </a:r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fa-IR" b="1" dirty="0" smtClean="0">
                <a:cs typeface="2  Nazanin" pitchFamily="2" charset="-78"/>
              </a:rPr>
              <a:t>4.فعالیت فیزیکی متعادل</a:t>
            </a:r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fa-IR" b="1" dirty="0" smtClean="0">
              <a:cs typeface="2  Nazanin" pitchFamily="2" charset="-78"/>
            </a:endParaRPr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fa-IR" b="1" dirty="0" smtClean="0">
                <a:cs typeface="2  Nazanin" pitchFamily="2" charset="-78"/>
              </a:rPr>
              <a:t>5. تغذیه با شیر مادر</a:t>
            </a:r>
            <a:endParaRPr lang="en-US" b="1" dirty="0" smtClean="0">
              <a:cs typeface="2  Nazanin" pitchFamily="2" charset="-78"/>
            </a:endParaRPr>
          </a:p>
          <a:p>
            <a:endParaRPr lang="fa-IR" dirty="0"/>
          </a:p>
        </p:txBody>
      </p:sp>
      <p:graphicFrame>
        <p:nvGraphicFramePr>
          <p:cNvPr id="5" name="Object 2"/>
          <p:cNvGraphicFramePr>
            <a:graphicFrameLocks noChangeAspect="1"/>
          </p:cNvGraphicFramePr>
          <p:nvPr/>
        </p:nvGraphicFramePr>
        <p:xfrm>
          <a:off x="762000" y="3048000"/>
          <a:ext cx="2362200" cy="2125663"/>
        </p:xfrm>
        <a:graphic>
          <a:graphicData uri="http://schemas.openxmlformats.org/presentationml/2006/ole">
            <p:oleObj spid="_x0000_s3076" name="Clip" r:id="rId3" imgW="4996080" imgH="3484440" progId="">
              <p:embed/>
            </p:oleObj>
          </a:graphicData>
        </a:graphic>
      </p:graphicFrame>
    </p:spTree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98"/>
          <p:cNvGraphicFramePr>
            <a:graphicFrameLocks noGrp="1"/>
          </p:cNvGraphicFramePr>
          <p:nvPr>
            <p:ph sz="quarter" idx="1"/>
          </p:nvPr>
        </p:nvGraphicFramePr>
        <p:xfrm>
          <a:off x="1142999" y="228603"/>
          <a:ext cx="7467601" cy="6508182"/>
        </p:xfrm>
        <a:graphic>
          <a:graphicData uri="http://schemas.openxmlformats.org/drawingml/2006/table">
            <a:tbl>
              <a:tblPr rtl="1"/>
              <a:tblGrid>
                <a:gridCol w="2085391"/>
                <a:gridCol w="2691105"/>
                <a:gridCol w="2691105"/>
              </a:tblGrid>
              <a:tr h="1218497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B Nazanin" pitchFamily="2" charset="-78"/>
                        </a:rPr>
                        <a:t>گروه</a:t>
                      </a:r>
                    </a:p>
                  </a:txBody>
                  <a:tcPr marL="129871" marR="1298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B Nazanin" pitchFamily="2" charset="-78"/>
                        </a:rPr>
                        <a:t>درصد از كل جمعيت</a:t>
                      </a:r>
                      <a:r>
                        <a:rPr kumimoji="0" lang="fa-I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B Nazanin" pitchFamily="2" charset="-78"/>
                        </a:rPr>
                        <a:t> </a:t>
                      </a:r>
                      <a:r>
                        <a:rPr kumimoji="0" lang="fa-I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B Nazanin" pitchFamily="2" charset="-78"/>
                        </a:rPr>
                        <a:t>کشورهای درحال توسعه</a:t>
                      </a:r>
                      <a:endParaRPr kumimoji="0" lang="ar-SA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B Nazanin" pitchFamily="2" charset="-78"/>
                      </a:endParaRPr>
                    </a:p>
                  </a:txBody>
                  <a:tcPr marL="129871" marR="1298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B Nazanin" pitchFamily="2" charset="-78"/>
                        </a:rPr>
                        <a:t>درصد از كل جمعيت ایران </a:t>
                      </a:r>
                    </a:p>
                  </a:txBody>
                  <a:tcPr marL="129871" marR="1298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427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B Nazanin" pitchFamily="2" charset="-78"/>
                        </a:rPr>
                        <a:t>4-0 سال </a:t>
                      </a:r>
                    </a:p>
                  </a:txBody>
                  <a:tcPr marL="129871" marR="1298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B Nazanin" pitchFamily="2" charset="-78"/>
                        </a:rPr>
                        <a:t>12</a:t>
                      </a:r>
                    </a:p>
                  </a:txBody>
                  <a:tcPr marL="129871" marR="1298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kumimoji="0" lang="en-US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B Nazanin" pitchFamily="2" charset="-78"/>
                        </a:rPr>
                        <a:t>7.8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7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B Nazanin" pitchFamily="2" charset="-78"/>
                        </a:rPr>
                        <a:t>9-5 سال </a:t>
                      </a:r>
                    </a:p>
                  </a:txBody>
                  <a:tcPr marL="129871" marR="1298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B Nazanin" pitchFamily="2" charset="-78"/>
                        </a:rPr>
                        <a:t>12</a:t>
                      </a:r>
                    </a:p>
                  </a:txBody>
                  <a:tcPr marL="129871" marR="1298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kumimoji="0" lang="en-US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B Nazanin" pitchFamily="2" charset="-78"/>
                        </a:rPr>
                        <a:t>7.8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7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B Nazanin" pitchFamily="2" charset="-78"/>
                        </a:rPr>
                        <a:t>14-10 سال </a:t>
                      </a:r>
                    </a:p>
                  </a:txBody>
                  <a:tcPr marL="129871" marR="1298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B Nazanin" pitchFamily="2" charset="-78"/>
                        </a:rPr>
                        <a:t>11</a:t>
                      </a:r>
                    </a:p>
                  </a:txBody>
                  <a:tcPr marL="129871" marR="1298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kumimoji="0" lang="en-US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B Nazanin" pitchFamily="2" charset="-78"/>
                        </a:rPr>
                        <a:t>9.5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7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B Nazanin" pitchFamily="2" charset="-78"/>
                        </a:rPr>
                        <a:t>19-15 سال </a:t>
                      </a:r>
                    </a:p>
                  </a:txBody>
                  <a:tcPr marL="129871" marR="1298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B Nazanin" pitchFamily="2" charset="-78"/>
                        </a:rPr>
                        <a:t>10</a:t>
                      </a:r>
                    </a:p>
                  </a:txBody>
                  <a:tcPr marL="129871" marR="1298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kumimoji="0" lang="en-US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B Nazanin" pitchFamily="2" charset="-78"/>
                        </a:rPr>
                        <a:t>12.4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7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B Nazanin" pitchFamily="2" charset="-78"/>
                        </a:rPr>
                        <a:t>59-20 سال </a:t>
                      </a:r>
                    </a:p>
                  </a:txBody>
                  <a:tcPr marL="129871" marR="1298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B Nazanin" pitchFamily="2" charset="-78"/>
                        </a:rPr>
                        <a:t>49</a:t>
                      </a:r>
                    </a:p>
                  </a:txBody>
                  <a:tcPr marL="129871" marR="1298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kumimoji="0" lang="en-US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B Nazanin" pitchFamily="2" charset="-78"/>
                        </a:rPr>
                        <a:t>55/3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7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B Nazanin" pitchFamily="2" charset="-78"/>
                        </a:rPr>
                        <a:t>بالاتر از 60</a:t>
                      </a:r>
                    </a:p>
                  </a:txBody>
                  <a:tcPr marL="129871" marR="1298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B Nazanin" pitchFamily="2" charset="-78"/>
                        </a:rPr>
                        <a:t>7</a:t>
                      </a:r>
                    </a:p>
                  </a:txBody>
                  <a:tcPr marL="129871" marR="1298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kumimoji="0" lang="en-US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B Nazanin" pitchFamily="2" charset="-78"/>
                        </a:rPr>
                        <a:t>7.26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7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B Nazanin" pitchFamily="2" charset="-78"/>
                        </a:rPr>
                        <a:t>زنان باردار</a:t>
                      </a:r>
                    </a:p>
                  </a:txBody>
                  <a:tcPr marL="129871" marR="1298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B Nazanin" pitchFamily="2" charset="-78"/>
                        </a:rPr>
                        <a:t>2.5</a:t>
                      </a:r>
                      <a:endParaRPr kumimoji="0" lang="ar-SA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B Nazanin" pitchFamily="2" charset="-78"/>
                      </a:endParaRPr>
                    </a:p>
                  </a:txBody>
                  <a:tcPr marL="129871" marR="1298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kumimoji="0" lang="en-US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B Nazanin" pitchFamily="2" charset="-78"/>
                        </a:rPr>
                        <a:t>1.6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7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B Nazanin" pitchFamily="2" charset="-78"/>
                        </a:rPr>
                        <a:t>زن شيرده </a:t>
                      </a:r>
                    </a:p>
                  </a:txBody>
                  <a:tcPr marL="129871" marR="1298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fa-I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B Nazanin" pitchFamily="2" charset="-78"/>
                        </a:rPr>
                        <a:t>2.5</a:t>
                      </a:r>
                      <a:endParaRPr kumimoji="0" lang="ar-SA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B Nazanin" pitchFamily="2" charset="-78"/>
                      </a:endParaRPr>
                    </a:p>
                  </a:txBody>
                  <a:tcPr marL="129871" marR="1298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kumimoji="0" lang="en-US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B Nazanin" pitchFamily="2" charset="-78"/>
                        </a:rPr>
                        <a:t>2.8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7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B Nazanin" pitchFamily="2" charset="-78"/>
                        </a:rPr>
                        <a:t>مذكر/مونث</a:t>
                      </a:r>
                    </a:p>
                  </a:txBody>
                  <a:tcPr marL="129871" marR="1298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B Nazanin" pitchFamily="2" charset="-78"/>
                        </a:rPr>
                        <a:t>49/51</a:t>
                      </a:r>
                    </a:p>
                  </a:txBody>
                  <a:tcPr marL="129871" marR="12987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kumimoji="0" lang="en-US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B Nazanin" pitchFamily="2" charset="-78"/>
                        </a:rPr>
                        <a:t>49.1/50.9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 advClick="0" advTm="5000">
    <p:pu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421</TotalTime>
  <Words>1982</Words>
  <Application>Microsoft Office PowerPoint</Application>
  <PresentationFormat>On-screen Show (4:3)</PresentationFormat>
  <Paragraphs>454</Paragraphs>
  <Slides>36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8" baseType="lpstr">
      <vt:lpstr>Solstice</vt:lpstr>
      <vt:lpstr>Clip</vt:lpstr>
      <vt:lpstr>Slide 1</vt:lpstr>
      <vt:lpstr>تعیین نیازهای تغذیه ای در بحرانها </vt:lpstr>
      <vt:lpstr>وظایف کارشناس تغذیه در مرحله آمادگی:</vt:lpstr>
      <vt:lpstr>ادامه .....</vt:lpstr>
      <vt:lpstr>وظایف کارشناس تغذیه در مرحله پاسخ:</vt:lpstr>
      <vt:lpstr>ادامه....</vt:lpstr>
      <vt:lpstr>3)مرحله بازسازي</vt:lpstr>
      <vt:lpstr>تأمین انرژی</vt:lpstr>
      <vt:lpstr>Slide 9</vt:lpstr>
      <vt:lpstr>انرژی و پروتئین مورد نیاز بر حسب گروه سنی </vt:lpstr>
      <vt:lpstr>محاسبه انرژی مورد نیاز، بستگی به شرایط زیر دارد </vt:lpstr>
      <vt:lpstr>دمای محیط </vt:lpstr>
      <vt:lpstr>Slide 13</vt:lpstr>
      <vt:lpstr>فعالیت فیزیکی</vt:lpstr>
      <vt:lpstr> وضعیت بهداشت و تغذیه جمعیت </vt:lpstr>
      <vt:lpstr>پروتئین</vt:lpstr>
      <vt:lpstr>چربی</vt:lpstr>
      <vt:lpstr>Slide 18</vt:lpstr>
      <vt:lpstr>تهیه غذا</vt:lpstr>
      <vt:lpstr>انواع غذاها برای توزیع</vt:lpstr>
      <vt:lpstr>آب</vt:lpstr>
      <vt:lpstr>آب</vt:lpstr>
      <vt:lpstr>نسبت افراد به منبع آب </vt:lpstr>
      <vt:lpstr>آب مورد نیاز موسسات</vt:lpstr>
      <vt:lpstr>ويژگيهاي سبدغذايي در مرحله اول بحران</vt:lpstr>
      <vt:lpstr>ويژگيهاي سبدغذايي در مرحله دوم بحران</vt:lpstr>
      <vt:lpstr>ويژگيهاي سبدغذايي در مرحله سوم بحران</vt:lpstr>
      <vt:lpstr>نمونه سبد غذایی مورد نیاز روزانه  یک نفر در هفته اول بحران</vt:lpstr>
      <vt:lpstr>سبد غذایی مورد نیاز روزانه یک نفر در هفته اول بحران (نان و خوراک)</vt:lpstr>
      <vt:lpstr>چلو خورش </vt:lpstr>
      <vt:lpstr>سبد غذایی روزانه و هفتگی برای 2 نفر</vt:lpstr>
      <vt:lpstr>سبد غذایی روزانه و هفتگی برای 3نفر</vt:lpstr>
      <vt:lpstr>نیروی انسانی و تجهیزات پخت غذا</vt:lpstr>
      <vt:lpstr>ظروف </vt:lpstr>
      <vt:lpstr>فضای انبار</vt:lpstr>
      <vt:lpstr>Slide 36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Farzaneh</dc:creator>
  <cp:lastModifiedBy>Farzaneh</cp:lastModifiedBy>
  <cp:revision>114</cp:revision>
  <dcterms:created xsi:type="dcterms:W3CDTF">2006-08-16T00:00:00Z</dcterms:created>
  <dcterms:modified xsi:type="dcterms:W3CDTF">2010-01-08T16:49:49Z</dcterms:modified>
</cp:coreProperties>
</file>