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8" r:id="rId2"/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0033CC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71E14-89D3-4FD1-B2CD-43AE64849B57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F4560-B107-4936-9E38-702302A3DB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727A9-77FF-45EA-B65D-AE3C6FCDC66B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0D13C-6BCC-4814-B647-85037EA28D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53F8683-8BEE-4DCB-B1A7-4CCA590EA292}" type="datetimeFigureOut">
              <a:rPr lang="en-US" smtClean="0"/>
              <a:pPr/>
              <a:t>2011/11/19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BAD29-C415-414F-AB59-A7719638E8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1022587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prstClr val="white">
                    <a:lumMod val="50000"/>
                  </a:prstClr>
                </a:solidFill>
                <a:latin typeface="Arial" charset="0"/>
                <a:cs typeface="B Titr" pitchFamily="2" charset="-78"/>
              </a:rPr>
              <a:t> 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مفاهيم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بنيادين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  <a:p>
            <a:pPr lvl="0" algn="ctr" defTabSz="977900" rtl="1" eaLnBrk="0" hangingPunct="0">
              <a:spcBef>
                <a:spcPct val="0"/>
              </a:spcBef>
            </a:pPr>
            <a:r>
              <a:rPr lang="en-US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                   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تعالي</a:t>
            </a:r>
            <a:r>
              <a:rPr lang="fa-IR" sz="7200" dirty="0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7200" dirty="0" err="1" smtClean="0">
                <a:solidFill>
                  <a:srgbClr val="00B050"/>
                </a:solidFill>
                <a:latin typeface="Arial" charset="0"/>
                <a:cs typeface="B Titr" pitchFamily="2" charset="-78"/>
              </a:rPr>
              <a:t>سازماني</a:t>
            </a:r>
            <a:endParaRPr lang="en-US" sz="7200" dirty="0" smtClean="0">
              <a:solidFill>
                <a:srgbClr val="00B050"/>
              </a:solidFill>
              <a:latin typeface="Arial" charset="0"/>
              <a:cs typeface="B Titr" pitchFamily="2" charset="-78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1043608" y="5943600"/>
            <a:ext cx="3456384" cy="91440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2"/>
          <p:cNvGrpSpPr/>
          <p:nvPr/>
        </p:nvGrpSpPr>
        <p:grpSpPr>
          <a:xfrm>
            <a:off x="1043608" y="980728"/>
            <a:ext cx="7680960" cy="5404830"/>
            <a:chOff x="-35733" y="887309"/>
            <a:chExt cx="9906289" cy="5944933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9021" t="12125" r="11957" b="10000"/>
            <a:stretch/>
          </p:blipFill>
          <p:spPr bwMode="auto">
            <a:xfrm>
              <a:off x="1885541" y="898166"/>
              <a:ext cx="5976731" cy="59340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5686900" y="887309"/>
              <a:ext cx="3138351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1-</a:t>
              </a:r>
              <a:r>
                <a:rPr lang="fa-IR" sz="2000" dirty="0" err="1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دستيابي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به </a:t>
              </a: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نتايج </a:t>
              </a:r>
              <a:r>
                <a:rPr lang="fa-IR" sz="2000" dirty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متوازن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56697" y="2033832"/>
              <a:ext cx="3613859" cy="338533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>
                <a:defRPr/>
              </a:pPr>
              <a:r>
                <a:rPr lang="fa-IR" sz="2000" dirty="0" smtClean="0">
                  <a:solidFill>
                    <a:srgbClr val="00B050"/>
                  </a:solidFill>
                  <a:latin typeface="Arial"/>
                  <a:cs typeface="B Titr" pitchFamily="2" charset="-78"/>
                </a:rPr>
                <a:t>2-ارزش افزايي براي مشتريان</a:t>
              </a:r>
              <a:endParaRPr lang="en-US" sz="2000" dirty="0">
                <a:solidFill>
                  <a:srgbClr val="00B050"/>
                </a:solidFill>
                <a:latin typeface="Arial"/>
                <a:cs typeface="B Titr" pitchFamily="2" charset="-78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18786" y="4007116"/>
              <a:ext cx="2037659" cy="9233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رهبري </a:t>
              </a: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با دور </a:t>
              </a: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انديشي، </a:t>
              </a: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الهام </a:t>
              </a: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بخشي </a:t>
              </a: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و </a:t>
              </a: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درستي 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04324" y="6053941"/>
              <a:ext cx="242374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مديريت به وسيله فرآيندها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96469" y="6462910"/>
              <a:ext cx="2320080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r" rtl="1"/>
              <a:r>
                <a:rPr lang="fa-IR" sz="2000" dirty="0">
                  <a:solidFill>
                    <a:srgbClr val="A50021"/>
                  </a:solidFill>
                  <a:cs typeface="B Yagut" pitchFamily="2" charset="-78"/>
                </a:rPr>
                <a:t>موفقيت از طريق كاركنان</a:t>
              </a:r>
              <a:endParaRPr lang="en-US" sz="2000" dirty="0">
                <a:solidFill>
                  <a:srgbClr val="A50021"/>
                </a:solidFill>
                <a:cs typeface="B Yagut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-35733" y="5395466"/>
              <a:ext cx="2485056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پرورش خلاقيت و نوآوري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899" y="3344669"/>
              <a:ext cx="1884197" cy="3077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ساختن مشارکت ها 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94283" y="1037790"/>
              <a:ext cx="2476500" cy="615553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a-IR" sz="2000" dirty="0" smtClean="0">
                  <a:solidFill>
                    <a:srgbClr val="A50021"/>
                  </a:solidFill>
                  <a:latin typeface="Arial"/>
                  <a:cs typeface="B Yagut" pitchFamily="2" charset="-78"/>
                </a:rPr>
                <a:t>مسئوليت پذيري براي آينده اي پايدار</a:t>
              </a:r>
              <a:endParaRPr lang="en-US" sz="2000" dirty="0">
                <a:solidFill>
                  <a:srgbClr val="A50021"/>
                </a:solidFill>
                <a:latin typeface="Arial"/>
                <a:cs typeface="B Yagut" pitchFamily="2" charset="-78"/>
              </a:endParaRPr>
            </a:p>
          </p:txBody>
        </p:sp>
      </p:grpSp>
      <p:sp>
        <p:nvSpPr>
          <p:cNvPr id="15" name="Round Single Corner Rectangle 1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0"/>
            <a:ext cx="7498080" cy="1143000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1-دستیابی به نتایج متوازن</a:t>
            </a:r>
            <a:endParaRPr lang="en-US" sz="3600" dirty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1196752"/>
            <a:ext cx="6696744" cy="3168352"/>
          </a:xfrm>
        </p:spPr>
        <p:txBody>
          <a:bodyPr>
            <a:normAutofit fontScale="25000" lnSpcReduction="20000"/>
          </a:bodyPr>
          <a:lstStyle/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دستيابي به نتايجي است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که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از طریق ارائه خدمات متوازن همه برنامه ها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بدست می آید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بطوریکه</a:t>
            </a:r>
            <a:endParaRPr lang="en-US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، همه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ذينفعان سازمان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اعم از</a:t>
            </a:r>
          </a:p>
          <a:p>
            <a:pPr algn="ctr" rtl="1">
              <a:buClr>
                <a:srgbClr val="C00000"/>
              </a:buClr>
              <a:buNone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کارکنان، مشتریان، حاکمیت(دانشگاه) وجامعه</a:t>
            </a:r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</a:t>
            </a: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را،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ar-SA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 مشعوف مينمايد.</a:t>
            </a: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sz="4000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en-US" b="1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solidFill>
                <a:srgbClr val="FF6600"/>
              </a:solidFill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endParaRPr lang="fa-IR" dirty="0" smtClean="0">
              <a:cs typeface="B Zar" pitchFamily="2" charset="-78"/>
            </a:endParaRPr>
          </a:p>
          <a:p>
            <a:pPr algn="ctr" rtl="1">
              <a:buClr>
                <a:srgbClr val="C00000"/>
              </a:buClr>
              <a:buNone/>
            </a:pPr>
            <a:r>
              <a:rPr lang="fa-IR" sz="2000" b="1" dirty="0" smtClean="0">
                <a:cs typeface="B Zar" pitchFamily="2" charset="-78"/>
              </a:rPr>
              <a:t>       </a:t>
            </a:r>
            <a:endParaRPr lang="fa-IR" sz="2400" b="1" dirty="0" smtClean="0">
              <a:cs typeface="B Zar" pitchFamily="2" charset="-78"/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569968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600" dirty="0" smtClean="0">
                <a:solidFill>
                  <a:srgbClr val="00B050"/>
                </a:solidFill>
                <a:cs typeface="B Titr" pitchFamily="2" charset="-78"/>
              </a:rPr>
              <a:t>2-ارزش افزایی برای مشتری</a:t>
            </a:r>
            <a:endParaRPr lang="en-US" sz="3600" dirty="0" smtClean="0">
              <a:solidFill>
                <a:srgbClr val="00B05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276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چگونه می توان کیفیت محصول یا خدمت را بالا برد؟</a:t>
            </a:r>
          </a:p>
          <a:p>
            <a:pPr algn="r" rtl="1">
              <a:buNone/>
            </a:pPr>
            <a:r>
              <a:rPr lang="fa-IR" sz="2400" dirty="0" smtClean="0">
                <a:cs typeface="B Titr" pitchFamily="2" charset="-78"/>
              </a:rPr>
              <a:t>پاسخ به این سوال خلق ارزش برای مشتری است</a:t>
            </a:r>
            <a:r>
              <a:rPr lang="fa-IR" sz="2400" dirty="0" smtClean="0">
                <a:cs typeface="B Titr" pitchFamily="2" charset="-78"/>
              </a:rPr>
              <a:t>.</a:t>
            </a:r>
            <a:endParaRPr lang="en-US" sz="2400" dirty="0" smtClean="0"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وفاداري، اعتماد و ماندگاري، </a:t>
            </a:r>
            <a:endParaRPr lang="en-US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  <a:p>
            <a:pPr algn="r" rtl="1">
              <a:buNone/>
            </a:pP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از 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طريق تمرکز بر خواسته‌ها و انتظارات بالفعل و بالقوه مشتريان افزايش مي‌يابد</a:t>
            </a:r>
            <a:r>
              <a:rPr lang="ar-SA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619672" y="5013176"/>
            <a:ext cx="6624736" cy="1224136"/>
          </a:xfrm>
          <a:prstGeom prst="round2DiagRect">
            <a:avLst/>
          </a:prstGeom>
          <a:solidFill>
            <a:srgbClr val="FF6600"/>
          </a:solidFill>
          <a:ln>
            <a:solidFill>
              <a:srgbClr val="FF000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همکار گرامی 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  <a:cs typeface="B Zar" pitchFamily="2" charset="-78"/>
              </a:rPr>
              <a:t>برداشت شما از معیار فوق براساس تجربه ومطالعه چیست؟</a:t>
            </a:r>
          </a:p>
          <a:p>
            <a:pPr algn="ctr" rtl="1">
              <a:buClr>
                <a:srgbClr val="C00000"/>
              </a:buClr>
              <a:buNone/>
            </a:pPr>
            <a:r>
              <a:rPr lang="fa-IR" b="1" dirty="0" smtClean="0">
                <a:solidFill>
                  <a:schemeClr val="tx1"/>
                </a:solidFill>
                <a:cs typeface="B Zar" pitchFamily="2" charset="-78"/>
              </a:rPr>
              <a:t>یقینا“ باارسال نظرات خود موجب تکمیل برداشت کاربردی از معیارخواهید شد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 Single Corner Rectangle 4"/>
          <p:cNvSpPr/>
          <p:nvPr/>
        </p:nvSpPr>
        <p:spPr>
          <a:xfrm>
            <a:off x="971600" y="6477000"/>
            <a:ext cx="2016224" cy="288032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1"/>
                </a:solidFill>
                <a:latin typeface="IranNastaliq" pitchFamily="18" charset="0"/>
                <a:cs typeface="IranNastaliq" pitchFamily="18" charset="0"/>
              </a:rPr>
              <a:t>دبیرخانه کمیته تعالی حوزه معاونت بهداشتی</a:t>
            </a:r>
            <a:endParaRPr lang="en-US" sz="1050" b="1" dirty="0">
              <a:solidFill>
                <a:schemeClr val="tx1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FQM1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EFQM1</Template>
  <TotalTime>8</TotalTime>
  <Words>180</Words>
  <Application>Microsoft Office PowerPoint</Application>
  <PresentationFormat>On-screen Show (4:3)</PresentationFormat>
  <Paragraphs>44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EFQM1</vt:lpstr>
      <vt:lpstr>Slide 1</vt:lpstr>
      <vt:lpstr>Slide 2</vt:lpstr>
      <vt:lpstr>1-دستیابی به نتایج متوازن</vt:lpstr>
      <vt:lpstr>2-ارزش افزایی برای مشتری</vt:lpstr>
    </vt:vector>
  </TitlesOfParts>
  <Company>MUMS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nini</dc:creator>
  <cp:lastModifiedBy>nini</cp:lastModifiedBy>
  <cp:revision>2</cp:revision>
  <dcterms:created xsi:type="dcterms:W3CDTF">2011-11-19T07:44:40Z</dcterms:created>
  <dcterms:modified xsi:type="dcterms:W3CDTF">2011-11-19T07:55:33Z</dcterms:modified>
</cp:coreProperties>
</file>