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0033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71E14-89D3-4FD1-B2CD-43AE64849B57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F4560-B107-4936-9E38-702302A3D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727A9-77FF-45EA-B65D-AE3C6FCDC66B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0D13C-6BCC-4814-B647-85037EA28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3F8683-8BEE-4DCB-B1A7-4CCA590EA292}" type="datetimeFigureOut">
              <a:rPr lang="en-US" smtClean="0"/>
              <a:pPr/>
              <a:t>2011/12/27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908720"/>
            <a:ext cx="1022587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prstClr val="white">
                    <a:lumMod val="50000"/>
                  </a:prstClr>
                </a:solidFill>
                <a:latin typeface="Arial" charset="0"/>
                <a:cs typeface="B Titr" pitchFamily="2" charset="-78"/>
              </a:rPr>
              <a:t> 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مفاهيم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بنيادين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تعالي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سازماني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1043608" y="5943600"/>
            <a:ext cx="3456384" cy="91440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331883" y="980728"/>
            <a:ext cx="8392685" cy="5404832"/>
            <a:chOff x="-953659" y="887309"/>
            <a:chExt cx="10824215" cy="594493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9021" t="12125" r="11957" b="10000"/>
            <a:stretch/>
          </p:blipFill>
          <p:spPr bwMode="auto">
            <a:xfrm>
              <a:off x="1861435" y="898168"/>
              <a:ext cx="5976731" cy="5934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686900" y="887309"/>
              <a:ext cx="3138351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1-</a:t>
              </a:r>
              <a:r>
                <a:rPr lang="fa-IR" sz="2000" dirty="0" err="1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دستيابي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نتايج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متوازن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56697" y="2033832"/>
              <a:ext cx="361385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2-ارزش افزايي براي مشتريان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18787" y="4007115"/>
              <a:ext cx="2037659" cy="10155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3-رهبري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با دور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انديشي،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الهام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بخشي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و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درستي 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48587" y="6053940"/>
              <a:ext cx="3479477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4-مديريت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وسيله فرآيندها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00399" y="6462910"/>
              <a:ext cx="3316150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5-موفقيت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از طريق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كاركنان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953659" y="5395466"/>
              <a:ext cx="3402982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6-پرورش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خلاقيت و نوآوري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899" y="3344669"/>
              <a:ext cx="1884197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ساختن مشارکت ها 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4283" y="1037790"/>
              <a:ext cx="2476500" cy="615553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مسئوليت پذيري براي آينده اي پايدار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</p:grpSp>
      <p:sp>
        <p:nvSpPr>
          <p:cNvPr id="15" name="Round Single Corner Rectangle 1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49808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1-دستیابی به نتایج متوازن</a:t>
            </a:r>
            <a:endParaRPr lang="en-US" sz="3600" dirty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196752"/>
            <a:ext cx="6696744" cy="3168352"/>
          </a:xfrm>
        </p:spPr>
        <p:txBody>
          <a:bodyPr>
            <a:normAutofit fontScale="25000" lnSpcReduction="20000"/>
          </a:bodyPr>
          <a:lstStyle/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دستيابي به نتايجي است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که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از طریق ارائه خدمات متوازن همه برنامه ها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بدست می آید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بطوریکه</a:t>
            </a:r>
            <a:endParaRPr lang="en-US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، همه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ذينفعان سازمان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اعم از</a:t>
            </a:r>
          </a:p>
          <a:p>
            <a:pPr algn="ctr" rtl="1">
              <a:buClr>
                <a:srgbClr val="C00000"/>
              </a:buClr>
              <a:buNone/>
            </a:pP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کارکنان، مشتریان، حاکمیت(دانشگاه) وجامعه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را،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مشعوف مينمايد.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solidFill>
                <a:srgbClr val="FF6600"/>
              </a:solidFill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2000" b="1" dirty="0" smtClean="0">
                <a:cs typeface="B Zar" pitchFamily="2" charset="-78"/>
              </a:rPr>
              <a:t>       </a:t>
            </a:r>
            <a:endParaRPr lang="fa-IR" sz="2400" b="1" dirty="0" smtClean="0">
              <a:cs typeface="B Za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2-ارزش افزایی برای مشتری</a:t>
            </a:r>
            <a:endParaRPr lang="en-US" sz="3600" dirty="0" smtClean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276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چگونه می توان کیفیت محصول یا خدمت را بالا برد؟</a:t>
            </a:r>
          </a:p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پاسخ به این سوال خلق ارزش برای مشتری است.</a:t>
            </a:r>
            <a:endParaRPr lang="en-US" sz="2400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وفاداري، اعتماد و ماندگاري، </a:t>
            </a:r>
            <a:endParaRPr 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از طريق تمرکز بر خواسته‌ها و انتظارات بالفعل و بالقوه مشتريان افزايش مي‌يابد</a:t>
            </a: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477000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 rtl="1"/>
            <a:r>
              <a:rPr lang="fa-IR" sz="36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3-رهبري با دور انديشي، الهام بخشي و درستي </a:t>
            </a:r>
            <a: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/>
            </a:r>
            <a:b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14400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رهبران در سازمان متعالی دارای سه ویژگی هستند: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1-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دوراندیشی : </a:t>
            </a:r>
            <a:r>
              <a:rPr lang="ar-SA" dirty="0" smtClean="0">
                <a:cs typeface="B Zar" pitchFamily="2" charset="-78"/>
              </a:rPr>
              <a:t>سازمانهاي متعالي، رهبراني دارند که جهت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گيري شفافي</a:t>
            </a:r>
            <a:r>
              <a:rPr lang="fa-IR" dirty="0" smtClean="0">
                <a:cs typeface="B Zar" pitchFamily="2" charset="-78"/>
              </a:rPr>
              <a:t> را با تاکید بر چشم انداز نگری</a:t>
            </a:r>
            <a:r>
              <a:rPr lang="ar-SA" dirty="0" smtClean="0">
                <a:cs typeface="B Zar" pitchFamily="2" charset="-78"/>
              </a:rPr>
              <a:t> براي سازمان خود، تعيين </a:t>
            </a:r>
            <a:r>
              <a:rPr lang="fa-IR" dirty="0" smtClean="0">
                <a:cs typeface="B Zar" pitchFamily="2" charset="-78"/>
              </a:rPr>
              <a:t> مینمایند.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2-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الهام بخشی :</a:t>
            </a:r>
            <a:r>
              <a:rPr lang="fa-IR" dirty="0" smtClean="0">
                <a:cs typeface="B Zar" pitchFamily="2" charset="-78"/>
              </a:rPr>
              <a:t>اشاعه دور اندیشی از طریق متحد نمودن سایر رهبران ومدیران به جهت به حرکت در آوردن کارکنان وترغیب آنها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3-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درستی:</a:t>
            </a:r>
            <a:r>
              <a:rPr lang="fa-IR" dirty="0" smtClean="0">
                <a:cs typeface="B Zar" pitchFamily="2" charset="-78"/>
              </a:rPr>
              <a:t>رهبران در یک سازمان متعالی ارزش ها ، اصول اخلاقی وفرهنگ وساختار اداری </a:t>
            </a:r>
            <a:r>
              <a:rPr lang="ar-SA" dirty="0" smtClean="0">
                <a:cs typeface="B Zar" pitchFamily="2" charset="-78"/>
              </a:rPr>
              <a:t>را به گونه‌اي در سازمان، مستقر مي‌کنند که هويت و جذابيت منحصربفردي در ذهن ذينفعان ايجاد کند. </a:t>
            </a:r>
            <a:endParaRPr lang="fa-IR" dirty="0" smtClean="0">
              <a:cs typeface="B Zar" pitchFamily="2" charset="-78"/>
            </a:endParaRPr>
          </a:p>
          <a:p>
            <a:pPr algn="just" rtl="1">
              <a:buNone/>
            </a:pPr>
            <a:r>
              <a:rPr lang="ar-SA" i="1" dirty="0" smtClean="0">
                <a:cs typeface="B Zar" pitchFamily="2" charset="-78"/>
              </a:rPr>
              <a:t>اين رهبران در شرايط پر تلاطم، با ثبات قدم در رسيدن به مقصود، اعتماد و تعهد ذينفعان را جلب مي‌کنند. در چنين شرايطي، توانمندي‌هاي خود را در تطبيق و تغيير جهت گيري‌ سازمان همگام با تغييرات سريع و مداوم محيط خارجي، نشان مي‌دهند و از اين طريق کارکنانشان را با خود همراه مي‌کنند. </a:t>
            </a:r>
            <a:endParaRPr lang="en-US" i="1" dirty="0" smtClean="0">
              <a:cs typeface="B Zar" pitchFamily="2" charset="-78"/>
            </a:endParaRPr>
          </a:p>
          <a:p>
            <a:pPr algn="r" rtl="1">
              <a:buNone/>
            </a:pPr>
            <a:endParaRPr lang="en-US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4-مدیریت بوسیله فرایندها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فرآيندها </a:t>
            </a:r>
            <a:r>
              <a:rPr lang="fa-IR" sz="2700" b="1" i="1" dirty="0" smtClean="0">
                <a:cs typeface="B Zar" pitchFamily="2" charset="-78"/>
              </a:rPr>
              <a:t> در سازمان متعالی </a:t>
            </a:r>
            <a:r>
              <a:rPr lang="ar-SA" sz="2700" b="1" i="1" dirty="0" smtClean="0">
                <a:cs typeface="B Zar" pitchFamily="2" charset="-78"/>
              </a:rPr>
              <a:t>به گونه</a:t>
            </a:r>
            <a:r>
              <a:rPr lang="fa-IR" sz="2700" b="1" i="1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اي مؤثر جاري‌سازي و مديريت شده و بهبود مستمر مي‌يابند</a:t>
            </a:r>
            <a:r>
              <a:rPr lang="fa-IR" sz="2700" b="1" i="1" dirty="0" smtClean="0">
                <a:cs typeface="B Zar" pitchFamily="2" charset="-78"/>
              </a:rPr>
              <a:t> </a:t>
            </a:r>
          </a:p>
          <a:p>
            <a:pPr algn="ctr" rtl="1">
              <a:buNone/>
            </a:pPr>
            <a:r>
              <a:rPr lang="fa-IR" sz="2700" b="1" i="1" dirty="0" smtClean="0">
                <a:cs typeface="B Zar" pitchFamily="2" charset="-78"/>
              </a:rPr>
              <a:t>و </a:t>
            </a:r>
          </a:p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  </a:t>
            </a:r>
            <a:r>
              <a:rPr lang="ar-SA" sz="2700" dirty="0" smtClean="0">
                <a:cs typeface="B Zar" pitchFamily="2" charset="-78"/>
              </a:rPr>
              <a:t>تصميم‌گيري بر اساس اطلاعات واقعي و قابل اطمينان از عملکرد حال و مورد انتظار، قابليت فرآيندها و سيستم‌ها، نيازها، انتظارات و تجارب ذينفعان و همچنين عملکرد ساير سازمان‌ها، انجام مي‌شود. </a:t>
            </a:r>
            <a:endParaRPr lang="en-US" sz="2700" dirty="0" smtClean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5- موفقیت از طریق کارکنان</a:t>
            </a:r>
            <a:endParaRPr lang="en-US" sz="44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498080" cy="4800600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fa-IR" dirty="0" smtClean="0">
                <a:cs typeface="B Zar" pitchFamily="2" charset="-78"/>
              </a:rPr>
              <a:t>   در </a:t>
            </a:r>
            <a:r>
              <a:rPr lang="ar-SA" dirty="0" smtClean="0">
                <a:cs typeface="B Zar" pitchFamily="2" charset="-78"/>
              </a:rPr>
              <a:t>سازمانهاي متعالي، </a:t>
            </a:r>
            <a:r>
              <a:rPr lang="fa-IR" dirty="0" smtClean="0">
                <a:cs typeface="B Zar" pitchFamily="2" charset="-78"/>
              </a:rPr>
              <a:t>از طریق </a:t>
            </a:r>
            <a:r>
              <a:rPr lang="ar-SA" dirty="0" smtClean="0">
                <a:cs typeface="B Zar" pitchFamily="2" charset="-78"/>
              </a:rPr>
              <a:t>حمايت از توسعه کارکنان و ترويج آن، توان بالقوه </a:t>
            </a:r>
            <a:r>
              <a:rPr lang="fa-IR" dirty="0" smtClean="0">
                <a:cs typeface="B Zar" pitchFamily="2" charset="-78"/>
              </a:rPr>
              <a:t>کارکنان</a:t>
            </a:r>
            <a:r>
              <a:rPr lang="ar-SA" dirty="0" smtClean="0">
                <a:cs typeface="B Zar" pitchFamily="2" charset="-78"/>
              </a:rPr>
              <a:t> را به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کار </a:t>
            </a:r>
            <a:r>
              <a:rPr lang="fa-IR" dirty="0" smtClean="0">
                <a:cs typeface="B Zar" pitchFamily="2" charset="-78"/>
              </a:rPr>
              <a:t>می</a:t>
            </a:r>
            <a:r>
              <a:rPr lang="ar-SA" dirty="0" smtClean="0">
                <a:cs typeface="B Zar" pitchFamily="2" charset="-78"/>
              </a:rPr>
              <a:t>گيرند. سازمان­هاي متعالي، اهميت فزاينده سرمايه‌هاي فکري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شان را درک کرده و از دانش آنان در جهت منافع سازمان بهره مي‌برند. اين سازمانها، در جستجوي روشهايي جهت تشويق و تقدير از کارکنان هستند تا در</a:t>
            </a:r>
            <a:r>
              <a:rPr lang="fa-IR" dirty="0" smtClean="0">
                <a:cs typeface="B Zar" pitchFamily="2" charset="-78"/>
              </a:rPr>
              <a:t> آن‌ها</a:t>
            </a:r>
            <a:r>
              <a:rPr lang="ar-SA" dirty="0" smtClean="0">
                <a:cs typeface="B Zar" pitchFamily="2" charset="-78"/>
              </a:rPr>
              <a:t> تعهد و اعتماد به بيمارستان ايجاد گردد. </a:t>
            </a:r>
            <a:endParaRPr lang="en-US" dirty="0" smtClean="0">
              <a:cs typeface="B Zar" pitchFamily="2" charset="-78"/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6- پرورش خلاقیت ونوآوری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19200" y="5715000"/>
            <a:ext cx="7498080" cy="914400"/>
          </a:xfrm>
          <a:prstGeom prst="round2DiagRect">
            <a:avLst/>
          </a:prstGeom>
          <a:solidFill>
            <a:srgbClr val="FF6600"/>
          </a:solidFill>
          <a:ln>
            <a:solidFill>
              <a:srgbClr val="FF0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algn="ctr" rtl="1">
              <a:buClr>
                <a:srgbClr val="C00000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  <a:cs typeface="B Zar" pitchFamily="2" charset="-78"/>
              </a:rPr>
              <a:t>همکار گرامی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  <a:cs typeface="B Zar" pitchFamily="2" charset="-78"/>
              </a:rPr>
              <a:t>برداشت شما از معیار فوق براساس تجربه ومطالعه چیست؟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b="1" dirty="0" smtClean="0">
                <a:solidFill>
                  <a:schemeClr val="tx1"/>
                </a:solidFill>
                <a:cs typeface="B Zar" pitchFamily="2" charset="-78"/>
              </a:rPr>
              <a:t>یقینا“ باارسال نظرات خود موجب تکمیل برداشت کاربردی از معیارخواهید شد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1524001"/>
            <a:ext cx="7239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800" dirty="0" smtClean="0">
                <a:cs typeface="B Zar" pitchFamily="2" charset="-78"/>
              </a:rPr>
              <a:t>تعالي، به چالش طلبيدن وضع موجود و ايجاد تغيير از طريق </a:t>
            </a:r>
            <a:r>
              <a:rPr lang="ar-SA" sz="2800" dirty="0" smtClean="0">
                <a:cs typeface="B Zar" pitchFamily="2" charset="-78"/>
              </a:rPr>
              <a:t>نهادينه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کردن </a:t>
            </a:r>
            <a:r>
              <a:rPr lang="ar-SA" sz="2800" dirty="0" smtClean="0">
                <a:cs typeface="B Zar" pitchFamily="2" charset="-78"/>
              </a:rPr>
              <a:t>يادگيري به منظور خلق نوآوري و فرصت‌هاي بهبود است.</a:t>
            </a:r>
            <a:endParaRPr lang="fa-IR" sz="2800" dirty="0" smtClean="0">
              <a:cs typeface="B Zar" pitchFamily="2" charset="-78"/>
            </a:endParaRPr>
          </a:p>
          <a:p>
            <a:pPr algn="just" rtl="1"/>
            <a:r>
              <a:rPr lang="ar-SA" sz="2800" dirty="0" smtClean="0">
                <a:cs typeface="B Zar" pitchFamily="2" charset="-78"/>
              </a:rPr>
              <a:t>ايده‌هاي کليه </a:t>
            </a:r>
            <a:r>
              <a:rPr lang="ar-SA" sz="2800" dirty="0" smtClean="0">
                <a:cs typeface="B Zar" pitchFamily="2" charset="-78"/>
              </a:rPr>
              <a:t>ذينفعان</a:t>
            </a:r>
            <a:r>
              <a:rPr lang="ar-SA" sz="2800" dirty="0" smtClean="0">
                <a:cs typeface="B Zar" pitchFamily="2" charset="-78"/>
              </a:rPr>
              <a:t>، </a:t>
            </a:r>
            <a:r>
              <a:rPr lang="ar-SA" sz="2800" dirty="0" smtClean="0">
                <a:cs typeface="B Zar" pitchFamily="2" charset="-78"/>
              </a:rPr>
              <a:t>به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خوبي </a:t>
            </a:r>
            <a:r>
              <a:rPr lang="ar-SA" sz="2800" dirty="0" smtClean="0">
                <a:cs typeface="B Zar" pitchFamily="2" charset="-78"/>
              </a:rPr>
              <a:t>مورد پذيرش و استقبال قرار مي‌گيرد و نگاه کارکنان به فراتر از زمان حال و نيازهاي کنوني، سوق داده مي‌شود.</a:t>
            </a:r>
            <a:r>
              <a:rPr lang="fa-IR" sz="2800" dirty="0" smtClean="0">
                <a:cs typeface="B Zar" pitchFamily="2" charset="-78"/>
              </a:rPr>
              <a:t> آن‌ها </a:t>
            </a:r>
            <a:r>
              <a:rPr lang="ar-SA" sz="2800" dirty="0" smtClean="0">
                <a:cs typeface="B Zar" pitchFamily="2" charset="-78"/>
              </a:rPr>
              <a:t>به دقت سرمايه‌هاي فکري خود را حفظ کرده و به نحوي مناسب از آن براي کسب نتايج، استفاده مي‌کنند</a:t>
            </a:r>
            <a:r>
              <a:rPr lang="ar-SA" sz="2800" dirty="0" smtClean="0"/>
              <a:t>. </a:t>
            </a:r>
            <a:r>
              <a:rPr lang="fa-IR" sz="2800" dirty="0" smtClean="0">
                <a:cs typeface="B Zar" pitchFamily="2" charset="-78"/>
              </a:rPr>
              <a:t>تحمل شکست ،تحمل خطا وتشویق از ابزارهای یک سازمان متعالی در پرورش خلاقیت ونوآوری میباشد</a:t>
            </a:r>
            <a:endParaRPr lang="en-US" sz="2800" dirty="0" smtClean="0">
              <a:cs typeface="B Zar" pitchFamily="2" charset="-78"/>
            </a:endParaRPr>
          </a:p>
          <a:p>
            <a:pPr algn="r" rtl="1"/>
            <a:endParaRPr lang="en-US" dirty="0" smtClean="0"/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FQM1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EFQM1</Template>
  <TotalTime>84</TotalTime>
  <Words>562</Words>
  <Application>Microsoft Office PowerPoint</Application>
  <PresentationFormat>On-screen Show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EFQM1</vt:lpstr>
      <vt:lpstr>Slide 1</vt:lpstr>
      <vt:lpstr>Slide 2</vt:lpstr>
      <vt:lpstr>1-دستیابی به نتایج متوازن</vt:lpstr>
      <vt:lpstr>2-ارزش افزایی برای مشتری</vt:lpstr>
      <vt:lpstr>3-رهبري با دور انديشي، الهام بخشي و درستي  </vt:lpstr>
      <vt:lpstr>4-مدیریت بوسیله فرایندها</vt:lpstr>
      <vt:lpstr>5- موفقیت از طریق کارکنان</vt:lpstr>
      <vt:lpstr>6- پرورش خلاقیت ونوآوری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nini</dc:creator>
  <cp:lastModifiedBy>nini</cp:lastModifiedBy>
  <cp:revision>11</cp:revision>
  <dcterms:created xsi:type="dcterms:W3CDTF">2011-11-19T07:44:40Z</dcterms:created>
  <dcterms:modified xsi:type="dcterms:W3CDTF">2011-12-27T07:56:54Z</dcterms:modified>
</cp:coreProperties>
</file>