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2"/>
  </p:notesMasterIdLst>
  <p:sldIdLst>
    <p:sldId id="269" r:id="rId2"/>
    <p:sldId id="256" r:id="rId3"/>
    <p:sldId id="270" r:id="rId4"/>
    <p:sldId id="267" r:id="rId5"/>
    <p:sldId id="257" r:id="rId6"/>
    <p:sldId id="258" r:id="rId7"/>
    <p:sldId id="259" r:id="rId8"/>
    <p:sldId id="271" r:id="rId9"/>
    <p:sldId id="273" r:id="rId10"/>
    <p:sldId id="274" r:id="rId11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>
        <p:scale>
          <a:sx n="66" d="100"/>
          <a:sy n="66" d="100"/>
        </p:scale>
        <p:origin x="-63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B5CBA85-410A-42D0-A4BD-6D41B72A23DF}" type="datetimeFigureOut">
              <a:rPr lang="fa-IR" smtClean="0"/>
              <a:pPr/>
              <a:t>1433/07/06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721B715-D2B5-4F65-AB54-166B622D4618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1B715-D2B5-4F65-AB54-166B622D4618}" type="slidenum">
              <a:rPr lang="fa-IR" smtClean="0"/>
              <a:pPr/>
              <a:t>7</a:t>
            </a:fld>
            <a:endParaRPr lang="fa-I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E12F-1832-482E-8477-2294ABD64CB7}" type="datetimeFigureOut">
              <a:rPr lang="fa-IR" smtClean="0"/>
              <a:pPr/>
              <a:t>1433/07/06</a:t>
            </a:fld>
            <a:endParaRPr lang="fa-IR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6C5829-460B-47C5-970C-EDD4C4E2738A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E12F-1832-482E-8477-2294ABD64CB7}" type="datetimeFigureOut">
              <a:rPr lang="fa-IR" smtClean="0"/>
              <a:pPr/>
              <a:t>1433/07/06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5829-460B-47C5-970C-EDD4C4E2738A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E12F-1832-482E-8477-2294ABD64CB7}" type="datetimeFigureOut">
              <a:rPr lang="fa-IR" smtClean="0"/>
              <a:pPr/>
              <a:t>1433/07/06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5829-460B-47C5-970C-EDD4C4E2738A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E12F-1832-482E-8477-2294ABD64CB7}" type="datetimeFigureOut">
              <a:rPr lang="fa-IR" smtClean="0"/>
              <a:pPr/>
              <a:t>1433/07/06</a:t>
            </a:fld>
            <a:endParaRPr lang="fa-I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a-I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6C5829-460B-47C5-970C-EDD4C4E2738A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E12F-1832-482E-8477-2294ABD64CB7}" type="datetimeFigureOut">
              <a:rPr lang="fa-IR" smtClean="0"/>
              <a:pPr/>
              <a:t>1433/07/06</a:t>
            </a:fld>
            <a:endParaRPr lang="fa-I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5829-460B-47C5-970C-EDD4C4E2738A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E12F-1832-482E-8477-2294ABD64CB7}" type="datetimeFigureOut">
              <a:rPr lang="fa-IR" smtClean="0"/>
              <a:pPr/>
              <a:t>1433/07/06</a:t>
            </a:fld>
            <a:endParaRPr lang="fa-I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5829-460B-47C5-970C-EDD4C4E2738A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E12F-1832-482E-8477-2294ABD64CB7}" type="datetimeFigureOut">
              <a:rPr lang="fa-IR" smtClean="0"/>
              <a:pPr/>
              <a:t>1433/07/06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96C5829-460B-47C5-970C-EDD4C4E2738A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E12F-1832-482E-8477-2294ABD64CB7}" type="datetimeFigureOut">
              <a:rPr lang="fa-IR" smtClean="0"/>
              <a:pPr/>
              <a:t>1433/07/06</a:t>
            </a:fld>
            <a:endParaRPr lang="fa-I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5829-460B-47C5-970C-EDD4C4E2738A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E12F-1832-482E-8477-2294ABD64CB7}" type="datetimeFigureOut">
              <a:rPr lang="fa-IR" smtClean="0"/>
              <a:pPr/>
              <a:t>1433/07/06</a:t>
            </a:fld>
            <a:endParaRPr lang="fa-IR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5829-460B-47C5-970C-EDD4C4E2738A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E12F-1832-482E-8477-2294ABD64CB7}" type="datetimeFigureOut">
              <a:rPr lang="fa-IR" smtClean="0"/>
              <a:pPr/>
              <a:t>1433/07/06</a:t>
            </a:fld>
            <a:endParaRPr lang="fa-IR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5829-460B-47C5-970C-EDD4C4E2738A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2E12F-1832-482E-8477-2294ABD64CB7}" type="datetimeFigureOut">
              <a:rPr lang="fa-IR" smtClean="0"/>
              <a:pPr/>
              <a:t>1433/07/06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C5829-460B-47C5-970C-EDD4C4E2738A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E92E12F-1832-482E-8477-2294ABD64CB7}" type="datetimeFigureOut">
              <a:rPr lang="fa-IR" smtClean="0"/>
              <a:pPr/>
              <a:t>1433/07/06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96C5829-460B-47C5-970C-EDD4C4E2738A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nl-NL" smtClean="0"/>
          </a:p>
        </p:txBody>
      </p:sp>
      <p:pic>
        <p:nvPicPr>
          <p:cNvPr id="3075" name="Picture 5" descr="Eslim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357222" y="-1214470"/>
            <a:ext cx="9501222" cy="8786874"/>
          </a:xfr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3076" name="Picture 7" descr="bism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71814" y="2143116"/>
            <a:ext cx="2682350" cy="1881196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285720" y="428604"/>
          <a:ext cx="8643998" cy="628051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450922"/>
                <a:gridCol w="4193076"/>
              </a:tblGrid>
              <a:tr h="808035">
                <a:tc gridSpan="2">
                  <a:txBody>
                    <a:bodyPr/>
                    <a:lstStyle/>
                    <a:p>
                      <a:pPr algn="ctr" rtl="1"/>
                      <a:r>
                        <a:rPr lang="fa-IR" sz="2400" dirty="0" smtClean="0">
                          <a:solidFill>
                            <a:schemeClr val="bg1"/>
                          </a:solidFill>
                          <a:cs typeface="B Mitra" pitchFamily="2" charset="-78"/>
                        </a:rPr>
                        <a:t>آمار غربالگري ،</a:t>
                      </a:r>
                      <a:r>
                        <a:rPr lang="fa-IR" sz="2400" baseline="0" dirty="0" smtClean="0">
                          <a:solidFill>
                            <a:schemeClr val="bg1"/>
                          </a:solidFill>
                          <a:cs typeface="B Mitra" pitchFamily="2" charset="-78"/>
                        </a:rPr>
                        <a:t> بيماريابي و مراقبت ديابت در جمعيت روستايي خراسان رضوي </a:t>
                      </a:r>
                      <a:endParaRPr lang="fa-IR" sz="2400" dirty="0">
                        <a:solidFill>
                          <a:schemeClr val="bg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fa-IR" sz="2800" dirty="0">
                        <a:solidFill>
                          <a:schemeClr val="bg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035">
                <a:tc>
                  <a:txBody>
                    <a:bodyPr/>
                    <a:lstStyle/>
                    <a:p>
                      <a:pPr algn="r" rtl="1"/>
                      <a:r>
                        <a:rPr lang="fa-IR" sz="2800" b="1" dirty="0" smtClean="0">
                          <a:cs typeface="B Nazanin" pitchFamily="2" charset="-78"/>
                        </a:rPr>
                        <a:t>غربالگري</a:t>
                      </a:r>
                      <a:endParaRPr lang="fa-IR" sz="2800" b="1" dirty="0"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200" b="1" dirty="0" smtClean="0">
                          <a:cs typeface="B Nazanin" pitchFamily="2" charset="-78"/>
                        </a:rPr>
                        <a:t>90 % جمعيت هدف </a:t>
                      </a:r>
                      <a:endParaRPr lang="fa-IR" sz="3200" b="1" dirty="0"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5459">
                <a:tc>
                  <a:txBody>
                    <a:bodyPr/>
                    <a:lstStyle/>
                    <a:p>
                      <a:pPr algn="r" rtl="1"/>
                      <a:r>
                        <a:rPr lang="fa-IR" sz="2800" b="1" dirty="0" smtClean="0">
                          <a:cs typeface="B Nazanin" pitchFamily="2" charset="-78"/>
                        </a:rPr>
                        <a:t>بيماريابي</a:t>
                      </a:r>
                      <a:r>
                        <a:rPr lang="fa-IR" sz="2800" b="1" baseline="0" dirty="0" smtClean="0">
                          <a:cs typeface="B Nazanin" pitchFamily="2" charset="-78"/>
                        </a:rPr>
                        <a:t> (شیوع)</a:t>
                      </a:r>
                      <a:endParaRPr lang="fa-IR" sz="2800" b="1" dirty="0"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200" b="1" dirty="0" smtClean="0">
                          <a:cs typeface="B Nazanin" pitchFamily="2" charset="-78"/>
                        </a:rPr>
                        <a:t>3/7</a:t>
                      </a:r>
                      <a:r>
                        <a:rPr lang="fa-IR" sz="3200" b="1" baseline="0" dirty="0" smtClean="0">
                          <a:cs typeface="B Nazanin" pitchFamily="2" charset="-78"/>
                        </a:rPr>
                        <a:t> %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035">
                <a:tc>
                  <a:txBody>
                    <a:bodyPr/>
                    <a:lstStyle/>
                    <a:p>
                      <a:pPr algn="r" rtl="1"/>
                      <a:r>
                        <a:rPr lang="fa-IR" sz="2800" b="1" dirty="0" smtClean="0">
                          <a:cs typeface="B Nazanin" pitchFamily="2" charset="-78"/>
                        </a:rPr>
                        <a:t>فشارخون کنترل شده در بيماران ديابتي (کمتر از130/80)</a:t>
                      </a:r>
                      <a:endParaRPr lang="fa-IR" sz="2800" b="1" dirty="0"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200" b="1" dirty="0" smtClean="0">
                          <a:cs typeface="B Nazanin" pitchFamily="2" charset="-78"/>
                        </a:rPr>
                        <a:t>69 %</a:t>
                      </a:r>
                      <a:endParaRPr lang="fa-IR" sz="3200" b="1" dirty="0"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035">
                <a:tc>
                  <a:txBody>
                    <a:bodyPr/>
                    <a:lstStyle/>
                    <a:p>
                      <a:pPr algn="r" rtl="1"/>
                      <a:r>
                        <a:rPr lang="fa-IR" sz="2800" b="1" dirty="0" smtClean="0">
                          <a:cs typeface="B Nazanin" pitchFamily="2" charset="-78"/>
                        </a:rPr>
                        <a:t>درصد</a:t>
                      </a:r>
                      <a:r>
                        <a:rPr lang="fa-IR" sz="2800" b="1" baseline="0" dirty="0" smtClean="0">
                          <a:cs typeface="B Nazanin" pitchFamily="2" charset="-78"/>
                        </a:rPr>
                        <a:t> </a:t>
                      </a:r>
                      <a:r>
                        <a:rPr lang="en-US" sz="2800" b="1" baseline="0" dirty="0" smtClean="0">
                          <a:cs typeface="B Nazanin" pitchFamily="2" charset="-78"/>
                        </a:rPr>
                        <a:t>FBS</a:t>
                      </a:r>
                      <a:r>
                        <a:rPr lang="fa-IR" sz="2800" b="1" baseline="0" dirty="0" smtClean="0">
                          <a:cs typeface="B Nazanin" pitchFamily="2" charset="-78"/>
                        </a:rPr>
                        <a:t> کمتر از 140</a:t>
                      </a:r>
                      <a:endParaRPr lang="fa-IR" sz="2800" b="1" dirty="0"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200" b="1" dirty="0" smtClean="0">
                          <a:cs typeface="B Nazanin" pitchFamily="2" charset="-78"/>
                        </a:rPr>
                        <a:t>67 %</a:t>
                      </a:r>
                      <a:endParaRPr lang="fa-IR" sz="3200" b="1" dirty="0"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035">
                <a:tc>
                  <a:txBody>
                    <a:bodyPr/>
                    <a:lstStyle/>
                    <a:p>
                      <a:pPr algn="r" rtl="1"/>
                      <a:r>
                        <a:rPr lang="fa-IR" sz="2800" b="1" dirty="0" smtClean="0">
                          <a:cs typeface="B Nazanin" pitchFamily="2" charset="-78"/>
                        </a:rPr>
                        <a:t>درصد </a:t>
                      </a:r>
                      <a:r>
                        <a:rPr lang="en-US" sz="2800" b="1" dirty="0" smtClean="0">
                          <a:cs typeface="B Nazanin" pitchFamily="2" charset="-78"/>
                        </a:rPr>
                        <a:t>HGBA1C</a:t>
                      </a:r>
                      <a:r>
                        <a:rPr lang="en-US" sz="2800" b="1" baseline="0" dirty="0" smtClean="0">
                          <a:cs typeface="B Nazanin" pitchFamily="2" charset="-78"/>
                        </a:rPr>
                        <a:t> </a:t>
                      </a:r>
                      <a:r>
                        <a:rPr lang="fa-IR" sz="2800" b="1" dirty="0" smtClean="0">
                          <a:cs typeface="B Nazanin" pitchFamily="2" charset="-78"/>
                        </a:rPr>
                        <a:t>کمتر از 7</a:t>
                      </a:r>
                      <a:endParaRPr lang="fa-IR" sz="2800" b="1" dirty="0"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200" b="1" dirty="0" smtClean="0">
                          <a:cs typeface="B Nazanin" pitchFamily="2" charset="-78"/>
                        </a:rPr>
                        <a:t>46 %</a:t>
                      </a:r>
                      <a:endParaRPr lang="fa-IR" sz="3200" b="1" dirty="0"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035">
                <a:tc>
                  <a:txBody>
                    <a:bodyPr/>
                    <a:lstStyle/>
                    <a:p>
                      <a:pPr algn="r" rtl="1"/>
                      <a:r>
                        <a:rPr lang="fa-IR" sz="2800" b="1" dirty="0" smtClean="0">
                          <a:cs typeface="B Nazanin" pitchFamily="2" charset="-78"/>
                        </a:rPr>
                        <a:t>ويزيت</a:t>
                      </a:r>
                      <a:r>
                        <a:rPr lang="fa-IR" sz="2800" b="1" baseline="0" dirty="0" smtClean="0">
                          <a:cs typeface="B Nazanin" pitchFamily="2" charset="-78"/>
                        </a:rPr>
                        <a:t> فصلي پزشک </a:t>
                      </a:r>
                      <a:endParaRPr lang="fa-IR" sz="2800" b="1" dirty="0"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200" b="1" dirty="0" smtClean="0">
                          <a:cs typeface="B Nazanin" pitchFamily="2" charset="-78"/>
                        </a:rPr>
                        <a:t>84 %</a:t>
                      </a:r>
                      <a:endParaRPr lang="fa-IR" sz="3200" b="1" dirty="0"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714356"/>
            <a:ext cx="8424936" cy="5234924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fa-IR" sz="6600" dirty="0" smtClean="0">
                <a:cs typeface="B Titr" pitchFamily="2" charset="-78"/>
              </a:rPr>
              <a:t>گزارش اقدامات انجام شده در برنامه جامع ديابت شهر مشهد </a:t>
            </a:r>
            <a:endParaRPr lang="fa-IR" sz="6600" dirty="0">
              <a:cs typeface="B 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260648"/>
            <a:ext cx="8249000" cy="15841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چکيده اي از ساختاربرنامه جامع ديابت  شهر مشهد</a:t>
            </a:r>
          </a:p>
          <a:p>
            <a:pPr>
              <a:buNone/>
            </a:pPr>
            <a:endParaRPr lang="fa-IR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23528" y="908721"/>
          <a:ext cx="8501122" cy="578887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382630"/>
                <a:gridCol w="2118492"/>
              </a:tblGrid>
              <a:tr h="288031">
                <a:tc gridSpan="2">
                  <a:txBody>
                    <a:bodyPr/>
                    <a:lstStyle/>
                    <a:p>
                      <a:pPr algn="ctr" rtl="1"/>
                      <a:endParaRPr lang="fa-IR" sz="3600" dirty="0">
                        <a:solidFill>
                          <a:schemeClr val="bg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fa-IR" sz="2400" dirty="0">
                        <a:solidFill>
                          <a:schemeClr val="bg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8531">
                <a:tc>
                  <a:txBody>
                    <a:bodyPr/>
                    <a:lstStyle/>
                    <a:p>
                      <a:pPr algn="r" rtl="1"/>
                      <a:r>
                        <a:rPr lang="fa-IR" sz="32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تعداد واحدهاي غربالگري ( پايگاه ها ) </a:t>
                      </a:r>
                      <a:endParaRPr lang="fa-IR" sz="32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6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170</a:t>
                      </a:r>
                      <a:endParaRPr lang="fa-IR" sz="36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7061">
                <a:tc>
                  <a:txBody>
                    <a:bodyPr/>
                    <a:lstStyle/>
                    <a:p>
                      <a:pPr algn="r" rtl="1"/>
                      <a:r>
                        <a:rPr lang="fa-IR" sz="32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تعداد واحد ديابت </a:t>
                      </a:r>
                      <a:endParaRPr lang="fa-IR" sz="32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6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22</a:t>
                      </a:r>
                      <a:endParaRPr lang="fa-IR" sz="36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873">
                <a:tc>
                  <a:txBody>
                    <a:bodyPr/>
                    <a:lstStyle/>
                    <a:p>
                      <a:pPr algn="r" rtl="1"/>
                      <a:r>
                        <a:rPr lang="fa-IR" sz="32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تعداد</a:t>
                      </a:r>
                      <a:r>
                        <a:rPr lang="fa-IR" sz="3200" b="1" baseline="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آزمايشگاه خصوصي </a:t>
                      </a:r>
                      <a:endParaRPr lang="fa-IR" sz="32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6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40</a:t>
                      </a:r>
                      <a:endParaRPr lang="fa-IR" sz="36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873">
                <a:tc>
                  <a:txBody>
                    <a:bodyPr/>
                    <a:lstStyle/>
                    <a:p>
                      <a:pPr algn="r" rtl="1"/>
                      <a:r>
                        <a:rPr lang="fa-IR" sz="32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تعداد آزمايشگاه</a:t>
                      </a:r>
                      <a:r>
                        <a:rPr lang="fa-IR" sz="3200" b="1" baseline="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دولتي ( همکار در طرح ) </a:t>
                      </a:r>
                      <a:endParaRPr lang="fa-IR" sz="32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6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6</a:t>
                      </a:r>
                      <a:endParaRPr lang="fa-IR" sz="36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873">
                <a:tc>
                  <a:txBody>
                    <a:bodyPr/>
                    <a:lstStyle/>
                    <a:p>
                      <a:pPr algn="r" rtl="1"/>
                      <a:r>
                        <a:rPr lang="fa-IR" sz="32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تعداد پزشک برنامه</a:t>
                      </a:r>
                      <a:endParaRPr lang="fa-IR" sz="32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6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32</a:t>
                      </a:r>
                      <a:endParaRPr lang="fa-IR" sz="36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115">
                <a:tc>
                  <a:txBody>
                    <a:bodyPr/>
                    <a:lstStyle/>
                    <a:p>
                      <a:pPr algn="r" rtl="1"/>
                      <a:r>
                        <a:rPr lang="fa-IR" sz="32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تعداد پرستار و کارشناس تغذيه</a:t>
                      </a:r>
                      <a:endParaRPr lang="fa-IR" sz="32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6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45</a:t>
                      </a:r>
                      <a:endParaRPr lang="fa-IR" sz="36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2467">
                <a:tc>
                  <a:txBody>
                    <a:bodyPr/>
                    <a:lstStyle/>
                    <a:p>
                      <a:pPr algn="r" rtl="1"/>
                      <a:r>
                        <a:rPr lang="fa-IR" sz="32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تعداد کاردان و کارشناس بهداشتي ( غربالگر)</a:t>
                      </a:r>
                      <a:endParaRPr lang="fa-IR" sz="32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6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175</a:t>
                      </a:r>
                      <a:endParaRPr lang="fa-IR" sz="36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Pentagon 3">
            <a:hlinkClick r:id="rId2" action="ppaction://hlinksldjump"/>
          </p:cNvPr>
          <p:cNvSpPr/>
          <p:nvPr/>
        </p:nvSpPr>
        <p:spPr>
          <a:xfrm>
            <a:off x="0" y="0"/>
            <a:ext cx="1115616" cy="76470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/>
              <a:t>بازگشت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400" b="1" dirty="0" smtClean="0">
                <a:cs typeface="B Mitra" pitchFamily="2" charset="-78"/>
              </a:rPr>
              <a:t>برنامه هاي آموزشي سال 1390</a:t>
            </a:r>
            <a:endParaRPr lang="en-US" sz="3200" b="1" dirty="0">
              <a:cs typeface="B Mitra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58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624"/>
                <a:gridCol w="5698976"/>
              </a:tblGrid>
              <a:tr h="803634"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solidFill>
                            <a:schemeClr val="tx1"/>
                          </a:solidFill>
                        </a:rPr>
                        <a:t>تعداد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solidFill>
                            <a:schemeClr val="tx1"/>
                          </a:solidFill>
                        </a:rPr>
                        <a:t>عنوان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09089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 smtClean="0">
                          <a:cs typeface="B Nazanin" pitchFamily="2" charset="-78"/>
                        </a:rPr>
                        <a:t>2</a:t>
                      </a:r>
                      <a:r>
                        <a:rPr lang="fa-IR" sz="2400" b="1" baseline="0" dirty="0" smtClean="0">
                          <a:cs typeface="B Nazanin" pitchFamily="2" charset="-78"/>
                        </a:rPr>
                        <a:t> نوبت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 smtClean="0">
                          <a:cs typeface="B Nazanin" pitchFamily="2" charset="-78"/>
                        </a:rPr>
                        <a:t>همايش مسئولين مراکز بهداشتي درماني 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</a:tr>
              <a:tr h="709089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 smtClean="0">
                          <a:cs typeface="B Nazanin" pitchFamily="2" charset="-78"/>
                        </a:rPr>
                        <a:t>2 نوبت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 smtClean="0">
                          <a:cs typeface="B Nazanin" pitchFamily="2" charset="-78"/>
                        </a:rPr>
                        <a:t>همايش مسئولين پايگاههاي بهداشتي درماني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</a:tr>
              <a:tr h="709089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 smtClean="0">
                          <a:cs typeface="B Nazanin" pitchFamily="2" charset="-78"/>
                        </a:rPr>
                        <a:t>1 نوبت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 smtClean="0">
                          <a:cs typeface="B Nazanin" pitchFamily="2" charset="-78"/>
                        </a:rPr>
                        <a:t>آموزش 2 هفته اي ديابت جهت پزشکان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</a:tr>
              <a:tr h="709089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 smtClean="0">
                          <a:cs typeface="B Nazanin" pitchFamily="2" charset="-78"/>
                        </a:rPr>
                        <a:t>2 نوبت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 smtClean="0">
                          <a:cs typeface="B Nazanin" pitchFamily="2" charset="-78"/>
                        </a:rPr>
                        <a:t>باز آموزي کليه نيروهاي درگير در برنامه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</a:tr>
              <a:tr h="709089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 smtClean="0">
                          <a:cs typeface="B Nazanin" pitchFamily="2" charset="-78"/>
                        </a:rPr>
                        <a:t>1 نوبت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 smtClean="0">
                          <a:cs typeface="B Nazanin" pitchFamily="2" charset="-78"/>
                        </a:rPr>
                        <a:t>بازآموزي يک روزه کارشناسان و پزشکان برنامه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</a:tr>
              <a:tr h="709089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 smtClean="0">
                          <a:cs typeface="B Nazanin" pitchFamily="2" charset="-78"/>
                        </a:rPr>
                        <a:t>1 نوبت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 smtClean="0">
                          <a:cs typeface="B Nazanin" pitchFamily="2" charset="-78"/>
                        </a:rPr>
                        <a:t>پنجمین نشست کشوری</a:t>
                      </a:r>
                      <a:r>
                        <a:rPr lang="fa-IR" sz="2400" b="1" baseline="0" dirty="0" smtClean="0">
                          <a:cs typeface="B Nazanin" pitchFamily="2" charset="-78"/>
                        </a:rPr>
                        <a:t> برنامه جامع دیابت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hevron 4">
            <a:hlinkClick r:id="rId2" action="ppaction://hlinksldjump"/>
          </p:cNvPr>
          <p:cNvSpPr/>
          <p:nvPr/>
        </p:nvSpPr>
        <p:spPr>
          <a:xfrm>
            <a:off x="-2571800" y="1500174"/>
            <a:ext cx="1476226" cy="59658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94122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 smtClean="0">
                <a:cs typeface="B Mitra" pitchFamily="2" charset="-78"/>
              </a:rPr>
              <a:t>اقدامات انجام شده در سال 90</a:t>
            </a:r>
            <a:endParaRPr lang="fa-IR" sz="3600" b="1" dirty="0">
              <a:cs typeface="B Mitra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fontScale="62500" lnSpcReduction="20000"/>
          </a:bodyPr>
          <a:lstStyle/>
          <a:p>
            <a:pPr marL="514350" indent="-514350" algn="justLow">
              <a:lnSpc>
                <a:spcPct val="150000"/>
              </a:lnSpc>
              <a:spcBef>
                <a:spcPts val="100"/>
              </a:spcBef>
              <a:buClrTx/>
              <a:buSzPct val="72000"/>
              <a:buFont typeface="+mj-lt"/>
              <a:buAutoNum type="arabicPeriod"/>
            </a:pPr>
            <a:r>
              <a:rPr lang="fa-IR" sz="2800" b="1" dirty="0" smtClean="0">
                <a:cs typeface="B Nazanin" pitchFamily="2" charset="-78"/>
              </a:rPr>
              <a:t>تجهيز </a:t>
            </a:r>
            <a:r>
              <a:rPr lang="en-US" sz="2800" b="1" dirty="0" smtClean="0">
                <a:cs typeface="B Nazanin" pitchFamily="2" charset="-78"/>
              </a:rPr>
              <a:t> </a:t>
            </a:r>
            <a:r>
              <a:rPr lang="fa-IR" sz="2800" b="1" dirty="0" smtClean="0">
                <a:cs typeface="B Nazanin" pitchFamily="2" charset="-78"/>
              </a:rPr>
              <a:t>وراه اندازی20  واحد ديابت</a:t>
            </a:r>
            <a:r>
              <a:rPr lang="en-US" sz="2800" b="1" dirty="0" smtClean="0">
                <a:cs typeface="B Nazanin" pitchFamily="2" charset="-78"/>
              </a:rPr>
              <a:t> </a:t>
            </a:r>
            <a:r>
              <a:rPr lang="fa-IR" sz="2800" b="1" dirty="0" smtClean="0">
                <a:cs typeface="B Nazanin" pitchFamily="2" charset="-78"/>
              </a:rPr>
              <a:t> دولتي تا انتهای سال 90</a:t>
            </a:r>
          </a:p>
          <a:p>
            <a:pPr marL="514350" indent="-514350" algn="justLow">
              <a:lnSpc>
                <a:spcPct val="150000"/>
              </a:lnSpc>
              <a:spcBef>
                <a:spcPts val="100"/>
              </a:spcBef>
              <a:buClrTx/>
              <a:buSzPct val="72000"/>
              <a:buFont typeface="+mj-lt"/>
              <a:buAutoNum type="arabicPeriod"/>
            </a:pPr>
            <a:r>
              <a:rPr lang="fa-IR" sz="2800" b="1" dirty="0" smtClean="0">
                <a:cs typeface="B Nazanin" pitchFamily="2" charset="-78"/>
              </a:rPr>
              <a:t>عقد قرارداد با بخش خصوصی جهت جذب 45 نفر کارشناس تغذيه و پرستار و پزشک</a:t>
            </a:r>
          </a:p>
          <a:p>
            <a:pPr marL="514350" indent="-514350" algn="justLow">
              <a:lnSpc>
                <a:spcPct val="150000"/>
              </a:lnSpc>
              <a:spcBef>
                <a:spcPts val="100"/>
              </a:spcBef>
              <a:buClrTx/>
              <a:buSzPct val="72000"/>
              <a:buFont typeface="+mj-lt"/>
              <a:buAutoNum type="arabicPeriod"/>
            </a:pPr>
            <a:r>
              <a:rPr lang="fa-IR" sz="2800" b="1" dirty="0" smtClean="0">
                <a:cs typeface="B Nazanin" pitchFamily="2" charset="-78"/>
              </a:rPr>
              <a:t>عقد قرارداد با 2 واحد دیابت بخش خصوصي </a:t>
            </a:r>
          </a:p>
          <a:p>
            <a:pPr marL="514350" indent="-514350" algn="justLow">
              <a:lnSpc>
                <a:spcPct val="150000"/>
              </a:lnSpc>
              <a:spcBef>
                <a:spcPts val="100"/>
              </a:spcBef>
              <a:buClrTx/>
              <a:buSzPct val="72000"/>
              <a:buFont typeface="+mj-lt"/>
              <a:buAutoNum type="arabicPeriod"/>
            </a:pPr>
            <a:r>
              <a:rPr lang="fa-IR" sz="2800" b="1" dirty="0" smtClean="0">
                <a:cs typeface="B Nazanin" pitchFamily="2" charset="-78"/>
              </a:rPr>
              <a:t>بهبود کيفيت مراقبتها در واحدهاي ديابت</a:t>
            </a:r>
            <a:r>
              <a:rPr lang="en-US" sz="2800" b="1" dirty="0" smtClean="0">
                <a:cs typeface="B Nazanin" pitchFamily="2" charset="-78"/>
              </a:rPr>
              <a:t> </a:t>
            </a:r>
          </a:p>
          <a:p>
            <a:pPr marL="514350" indent="-514350" algn="justLow">
              <a:lnSpc>
                <a:spcPct val="150000"/>
              </a:lnSpc>
              <a:spcBef>
                <a:spcPts val="100"/>
              </a:spcBef>
              <a:buClrTx/>
              <a:buSzPct val="72000"/>
              <a:buFont typeface="+mj-lt"/>
              <a:buAutoNum type="arabicPeriod"/>
            </a:pPr>
            <a:r>
              <a:rPr lang="fa-IR" sz="2800" b="1" dirty="0" smtClean="0">
                <a:cs typeface="B Nazanin" pitchFamily="2" charset="-78"/>
              </a:rPr>
              <a:t>جذب پزشک دوره ديده اختصاصي در اکثر واحدهاي ديابت </a:t>
            </a:r>
          </a:p>
          <a:p>
            <a:pPr marL="514350" indent="-514350" algn="justLow">
              <a:lnSpc>
                <a:spcPct val="150000"/>
              </a:lnSpc>
              <a:spcBef>
                <a:spcPts val="100"/>
              </a:spcBef>
              <a:buClrTx/>
              <a:buSzPct val="72000"/>
              <a:buNone/>
            </a:pPr>
            <a:r>
              <a:rPr lang="fa-IR" sz="2800" b="1" dirty="0" smtClean="0">
                <a:cs typeface="B Nazanin" pitchFamily="2" charset="-78"/>
              </a:rPr>
              <a:t>- نزديک به 60 درصد بيماران بصورت فصلي مراقبت مي شوند </a:t>
            </a:r>
          </a:p>
          <a:p>
            <a:pPr marL="514350" indent="-514350" algn="justLow">
              <a:lnSpc>
                <a:spcPct val="150000"/>
              </a:lnSpc>
              <a:spcBef>
                <a:spcPts val="100"/>
              </a:spcBef>
              <a:buClrTx/>
              <a:buSzPct val="72000"/>
              <a:buNone/>
            </a:pPr>
            <a:r>
              <a:rPr lang="fa-IR" sz="2800" b="1" dirty="0" smtClean="0">
                <a:cs typeface="B Nazanin" pitchFamily="2" charset="-78"/>
              </a:rPr>
              <a:t>-افزايش ارجاعات تا حدود 5000 مورد در هر فصل به مراکز تخصصی</a:t>
            </a:r>
          </a:p>
          <a:p>
            <a:pPr marL="514350" indent="-514350" algn="justLow">
              <a:lnSpc>
                <a:spcPct val="150000"/>
              </a:lnSpc>
              <a:spcBef>
                <a:spcPts val="100"/>
              </a:spcBef>
              <a:buClrTx/>
              <a:buSzPct val="72000"/>
              <a:buNone/>
            </a:pPr>
            <a:r>
              <a:rPr lang="fa-IR" sz="2800" b="1" dirty="0" smtClean="0">
                <a:cs typeface="B Nazanin" pitchFamily="2" charset="-78"/>
              </a:rPr>
              <a:t>- انجام 10000 ويزيت بيماران ديابتي و 12000 بيماران غير ديابتي ( پره ديابتي و.. ) در هرفصل</a:t>
            </a:r>
          </a:p>
          <a:p>
            <a:pPr marL="514350" indent="-514350" algn="justLow">
              <a:lnSpc>
                <a:spcPct val="150000"/>
              </a:lnSpc>
              <a:spcBef>
                <a:spcPts val="100"/>
              </a:spcBef>
              <a:buClrTx/>
              <a:buSzPct val="72000"/>
              <a:buFont typeface="+mj-lt"/>
              <a:buAutoNum type="arabicPeriod" startAt="5"/>
            </a:pPr>
            <a:r>
              <a:rPr lang="fa-IR" sz="2800" b="1" dirty="0" smtClean="0">
                <a:cs typeface="B Nazanin" pitchFamily="2" charset="-78"/>
              </a:rPr>
              <a:t>برگزاري يک دوره آموزش کوتاه مدت ديابت جهت پزشکان در مشهد به تعداد 15 نفر </a:t>
            </a:r>
          </a:p>
          <a:p>
            <a:pPr marL="514350" indent="-514350" algn="justLow">
              <a:lnSpc>
                <a:spcPct val="150000"/>
              </a:lnSpc>
              <a:spcBef>
                <a:spcPts val="100"/>
              </a:spcBef>
              <a:buClrTx/>
              <a:buSzPct val="72000"/>
              <a:buFont typeface="+mj-lt"/>
              <a:buAutoNum type="arabicPeriod" startAt="5"/>
            </a:pPr>
            <a:r>
              <a:rPr lang="fa-IR" sz="2800" b="1" dirty="0" smtClean="0">
                <a:cs typeface="B Nazanin" pitchFamily="2" charset="-78"/>
              </a:rPr>
              <a:t>برگزاري همايش کشوري ديابت </a:t>
            </a:r>
          </a:p>
          <a:p>
            <a:pPr marL="514350" indent="-514350" algn="justLow">
              <a:lnSpc>
                <a:spcPct val="150000"/>
              </a:lnSpc>
              <a:spcBef>
                <a:spcPts val="100"/>
              </a:spcBef>
              <a:buClrTx/>
              <a:buSzPct val="72000"/>
              <a:buFont typeface="+mj-lt"/>
              <a:buAutoNum type="arabicPeriod" startAt="5"/>
            </a:pPr>
            <a:r>
              <a:rPr lang="fa-IR" sz="2800" b="1" dirty="0" smtClean="0">
                <a:cs typeface="B Nazanin" pitchFamily="2" charset="-78"/>
              </a:rPr>
              <a:t>غربالگري و آموزش  فرصت طلبانه:1-خدام حرم مطهر 2-مشارکت ساير ارگانها در غربالگري پرسنل 3-طرح ترنم سلامت در مساجد با همکاري شهرداري 4-غربالگري والدين و پرسنل مدارس مروج سلامت</a:t>
            </a:r>
          </a:p>
          <a:p>
            <a:pPr marL="514350" indent="-514350" algn="justLow">
              <a:lnSpc>
                <a:spcPct val="150000"/>
              </a:lnSpc>
              <a:spcBef>
                <a:spcPts val="100"/>
              </a:spcBef>
              <a:buClrTx/>
              <a:buSzPct val="72000"/>
              <a:buFont typeface="+mj-lt"/>
              <a:buAutoNum type="arabicPeriod" startAt="5"/>
            </a:pPr>
            <a:r>
              <a:rPr lang="fa-IR" sz="2800" b="1" dirty="0" smtClean="0">
                <a:cs typeface="B Nazanin" pitchFamily="2" charset="-78"/>
              </a:rPr>
              <a:t>راه اندازي بخش تخصصي در مجاورت برخي واحدهاي ديابت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332656"/>
            <a:ext cx="8568952" cy="61206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a-IR" sz="4700" b="1" u="sng" dirty="0" smtClean="0">
                <a:cs typeface="B Mitra" pitchFamily="2" charset="-78"/>
              </a:rPr>
              <a:t>آمار </a:t>
            </a:r>
          </a:p>
          <a:p>
            <a:pPr>
              <a:buNone/>
            </a:pPr>
            <a:endParaRPr lang="fa-IR" sz="2400" b="1" u="sng" dirty="0" smtClean="0">
              <a:cs typeface="B Mitra" pitchFamily="2" charset="-78"/>
            </a:endParaRPr>
          </a:p>
          <a:p>
            <a:pPr>
              <a:lnSpc>
                <a:spcPct val="130000"/>
              </a:lnSpc>
              <a:buNone/>
            </a:pPr>
            <a:endParaRPr lang="fa-IR" sz="2800" dirty="0" smtClean="0"/>
          </a:p>
          <a:p>
            <a:pPr>
              <a:buNone/>
            </a:pPr>
            <a:endParaRPr lang="fa-IR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85720" y="1285857"/>
          <a:ext cx="8572560" cy="5357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7586"/>
                <a:gridCol w="5214974"/>
              </a:tblGrid>
              <a:tr h="1089991">
                <a:tc>
                  <a:txBody>
                    <a:bodyPr/>
                    <a:lstStyle/>
                    <a:p>
                      <a:pPr algn="ctr"/>
                      <a:r>
                        <a:rPr lang="fa-IR" sz="24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378000 نفر (‌36 درصد</a:t>
                      </a:r>
                      <a:r>
                        <a:rPr lang="fa-IR" sz="2400" baseline="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نسبت به کل جمعت هدف )</a:t>
                      </a:r>
                      <a:endParaRPr lang="en-US" sz="24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افراد غربالگري</a:t>
                      </a:r>
                      <a:r>
                        <a:rPr lang="fa-IR" sz="2400" baseline="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شده از ابتداي طرح</a:t>
                      </a:r>
                      <a:endParaRPr lang="en-US" sz="24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/>
                </a:tc>
              </a:tr>
              <a:tr h="1176182"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192000 نفر</a:t>
                      </a:r>
                      <a:r>
                        <a:rPr lang="fa-IR" sz="2800" baseline="0" dirty="0" smtClean="0">
                          <a:cs typeface="B Nazanin" pitchFamily="2" charset="-78"/>
                        </a:rPr>
                        <a:t>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افراد غربالگري شده در سال 90 ( بالاي 30 سال و مادران باردار )‌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</a:tr>
              <a:tr h="638499"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140000 مورد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تعداد</a:t>
                      </a:r>
                      <a:r>
                        <a:rPr lang="fa-IR" sz="2800" baseline="0" dirty="0" smtClean="0">
                          <a:cs typeface="B Nazanin" pitchFamily="2" charset="-78"/>
                        </a:rPr>
                        <a:t> آزمايشات انجام شده درسال 90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</a:tr>
              <a:tr h="1176182"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12</a:t>
                      </a:r>
                      <a:r>
                        <a:rPr lang="fa-IR" sz="2800" baseline="0" dirty="0" smtClean="0">
                          <a:cs typeface="B Nazanin" pitchFamily="2" charset="-78"/>
                        </a:rPr>
                        <a:t>درصد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درصد بيماريابي ديابت</a:t>
                      </a:r>
                      <a:r>
                        <a:rPr lang="fa-IR" sz="2800" baseline="0" dirty="0" smtClean="0">
                          <a:cs typeface="B Nazanin" pitchFamily="2" charset="-78"/>
                        </a:rPr>
                        <a:t> ( افراد بالاي 30 سال )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</a:tr>
              <a:tr h="638499"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11درصد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درصد پره ديابتي نسبت به غربالگري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</a:tr>
              <a:tr h="638499"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2/8 درصد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درصد ديابت</a:t>
                      </a:r>
                      <a:r>
                        <a:rPr lang="fa-IR" sz="2800" baseline="0" dirty="0" smtClean="0">
                          <a:cs typeface="B Nazanin" pitchFamily="2" charset="-78"/>
                        </a:rPr>
                        <a:t> بارداري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algn="r"/>
            <a:r>
              <a:rPr lang="fa-IR" sz="3200" b="1" dirty="0" smtClean="0">
                <a:cs typeface="B Mitra" pitchFamily="2" charset="-78"/>
              </a:rPr>
              <a:t>آمار </a:t>
            </a:r>
            <a:endParaRPr lang="fa-IR" sz="3200" b="1" dirty="0">
              <a:cs typeface="B Mitra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7158" y="1196970"/>
          <a:ext cx="8329643" cy="4618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834"/>
                <a:gridCol w="5257809"/>
              </a:tblGrid>
              <a:tr h="773259"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33124 مورد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تعداد بيمار ديابتي شناسايي</a:t>
                      </a:r>
                      <a:r>
                        <a:rPr lang="fa-IR" sz="2800" baseline="0" dirty="0" smtClean="0">
                          <a:cs typeface="B Nazanin" pitchFamily="2" charset="-78"/>
                        </a:rPr>
                        <a:t> شده از ابتداي طرح تا بهمن 90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</a:tr>
              <a:tr h="918337"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26533 مورد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تعداد پره ديابتي شناسايي</a:t>
                      </a:r>
                      <a:r>
                        <a:rPr lang="fa-IR" sz="2800" baseline="0" dirty="0" smtClean="0">
                          <a:cs typeface="B Nazanin" pitchFamily="2" charset="-78"/>
                        </a:rPr>
                        <a:t> شده تا بهمن 90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</a:tr>
              <a:tr h="918337"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33428 مورد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تعداد</a:t>
                      </a:r>
                      <a:r>
                        <a:rPr lang="fa-IR" sz="2800" baseline="0" dirty="0" smtClean="0">
                          <a:cs typeface="B Nazanin" pitchFamily="2" charset="-78"/>
                        </a:rPr>
                        <a:t> بيماران با فشار خون بالا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</a:tr>
              <a:tr h="918337"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11 درصد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درصد فشار</a:t>
                      </a:r>
                      <a:r>
                        <a:rPr lang="fa-IR" sz="2800" baseline="0" dirty="0" smtClean="0">
                          <a:cs typeface="B Nazanin" pitchFamily="2" charset="-78"/>
                        </a:rPr>
                        <a:t> خون بالا در غربالگري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</a:tr>
              <a:tr h="918337"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59 درصد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 smtClean="0">
                          <a:cs typeface="B Nazanin" pitchFamily="2" charset="-78"/>
                        </a:rPr>
                        <a:t>درصد</a:t>
                      </a:r>
                      <a:r>
                        <a:rPr lang="fa-IR" sz="2800" baseline="0" dirty="0" smtClean="0">
                          <a:cs typeface="B Nazanin" pitchFamily="2" charset="-78"/>
                        </a:rPr>
                        <a:t> اضافه وزن و چاقي در غربالگري </a:t>
                      </a:r>
                      <a:endParaRPr lang="en-US" sz="2800" dirty="0">
                        <a:cs typeface="B Nazanin" pitchFamily="2" charset="-7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57232"/>
            <a:ext cx="8686800" cy="522289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fa-IR" sz="8000" dirty="0" smtClean="0">
                <a:cs typeface="B Titr" pitchFamily="2" charset="-78"/>
              </a:rPr>
              <a:t>فاز اول</a:t>
            </a:r>
          </a:p>
          <a:p>
            <a:pPr algn="ctr">
              <a:lnSpc>
                <a:spcPct val="150000"/>
              </a:lnSpc>
              <a:buNone/>
            </a:pPr>
            <a:r>
              <a:rPr lang="fa-IR" sz="8000" dirty="0" smtClean="0">
                <a:cs typeface="B Titr" pitchFamily="2" charset="-78"/>
              </a:rPr>
              <a:t> برنامه جامع ديابت </a:t>
            </a:r>
            <a:endParaRPr lang="en-US" sz="8000" dirty="0">
              <a:cs typeface="B 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285721" y="428603"/>
          <a:ext cx="8629216" cy="533122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747397"/>
                <a:gridCol w="3881819"/>
              </a:tblGrid>
              <a:tr h="1272569">
                <a:tc gridSpan="2">
                  <a:txBody>
                    <a:bodyPr/>
                    <a:lstStyle/>
                    <a:p>
                      <a:pPr algn="ctr" rtl="1"/>
                      <a:r>
                        <a:rPr lang="fa-IR" sz="36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آمار</a:t>
                      </a:r>
                      <a:r>
                        <a:rPr lang="fa-IR" sz="3600" b="1" baseline="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برنامه ديابت  روستايي جمعيت تحت پوشش دانشگاه علوم پزشکي مشهد</a:t>
                      </a:r>
                      <a:endParaRPr lang="fa-IR" sz="36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fa-IR" sz="2800" b="1" dirty="0"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3514">
                <a:tc>
                  <a:txBody>
                    <a:bodyPr/>
                    <a:lstStyle/>
                    <a:p>
                      <a:pPr algn="ctr" rtl="1"/>
                      <a:r>
                        <a:rPr lang="fa-IR" sz="32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جمعيت هدف </a:t>
                      </a:r>
                    </a:p>
                    <a:p>
                      <a:pPr algn="ctr" rtl="1"/>
                      <a:r>
                        <a:rPr lang="fa-IR" sz="32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( بالاي 30 سال ) </a:t>
                      </a:r>
                      <a:endParaRPr lang="fa-IR" sz="32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6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436952 نفر </a:t>
                      </a:r>
                      <a:endParaRPr lang="fa-IR" sz="36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2569">
                <a:tc>
                  <a:txBody>
                    <a:bodyPr/>
                    <a:lstStyle/>
                    <a:p>
                      <a:pPr algn="ctr" rtl="1"/>
                      <a:r>
                        <a:rPr lang="fa-IR" sz="32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تعداد بيمارديابتيک </a:t>
                      </a:r>
                    </a:p>
                    <a:p>
                      <a:pPr algn="ctr" rtl="1"/>
                      <a:r>
                        <a:rPr lang="fa-IR" sz="32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شناسايي شده </a:t>
                      </a:r>
                      <a:endParaRPr lang="fa-IR" sz="32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6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16276 نفر </a:t>
                      </a:r>
                      <a:endParaRPr lang="fa-IR" sz="36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2569">
                <a:tc>
                  <a:txBody>
                    <a:bodyPr/>
                    <a:lstStyle/>
                    <a:p>
                      <a:pPr algn="ctr" rtl="1"/>
                      <a:r>
                        <a:rPr lang="fa-IR" sz="32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تعداد بيمار با فشارخون بالا شناسايي شده</a:t>
                      </a:r>
                      <a:endParaRPr lang="fa-IR" sz="32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600" b="1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40250 نفر </a:t>
                      </a:r>
                      <a:endParaRPr lang="fa-IR" sz="3600" b="1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226</TotalTime>
  <Words>482</Words>
  <Application>Microsoft Office PowerPoint</Application>
  <PresentationFormat>On-screen Show (4:3)</PresentationFormat>
  <Paragraphs>95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Trek</vt:lpstr>
      <vt:lpstr>Slide 1</vt:lpstr>
      <vt:lpstr>گزارش اقدامات انجام شده در برنامه جامع ديابت شهر مشهد </vt:lpstr>
      <vt:lpstr>Slide 3</vt:lpstr>
      <vt:lpstr>برنامه هاي آموزشي سال 1390</vt:lpstr>
      <vt:lpstr>اقدامات انجام شده در سال 90</vt:lpstr>
      <vt:lpstr>Slide 6</vt:lpstr>
      <vt:lpstr>آمار </vt:lpstr>
      <vt:lpstr>Slide 8</vt:lpstr>
      <vt:lpstr>Slide 9</vt:lpstr>
      <vt:lpstr>Slide 10</vt:lpstr>
    </vt:vector>
  </TitlesOfParts>
  <Company>MUMS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kalatet1</dc:creator>
  <cp:lastModifiedBy>S.P.SH</cp:lastModifiedBy>
  <cp:revision>38</cp:revision>
  <dcterms:created xsi:type="dcterms:W3CDTF">2011-08-25T06:24:24Z</dcterms:created>
  <dcterms:modified xsi:type="dcterms:W3CDTF">2012-05-26T09:11:55Z</dcterms:modified>
</cp:coreProperties>
</file>