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theme/theme4.xml" ContentType="application/vnd.openxmlformats-officedocument.theme+xml"/>
  <Default Extension="png" ContentType="image/png"/>
  <Default Extension="bin" ContentType="application/vnd.openxmlformats-officedocument.oleObject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emf" ContentType="image/x-emf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notesMasterIdLst>
    <p:notesMasterId r:id="rId30"/>
  </p:notesMasterIdLst>
  <p:handoutMasterIdLst>
    <p:handoutMasterId r:id="rId31"/>
  </p:handoutMasterIdLst>
  <p:sldIdLst>
    <p:sldId id="317" r:id="rId3"/>
    <p:sldId id="303" r:id="rId4"/>
    <p:sldId id="314" r:id="rId5"/>
    <p:sldId id="310" r:id="rId6"/>
    <p:sldId id="311" r:id="rId7"/>
    <p:sldId id="305" r:id="rId8"/>
    <p:sldId id="261" r:id="rId9"/>
    <p:sldId id="306" r:id="rId10"/>
    <p:sldId id="299" r:id="rId11"/>
    <p:sldId id="298" r:id="rId12"/>
    <p:sldId id="316" r:id="rId13"/>
    <p:sldId id="256" r:id="rId14"/>
    <p:sldId id="257" r:id="rId15"/>
    <p:sldId id="273" r:id="rId16"/>
    <p:sldId id="276" r:id="rId17"/>
    <p:sldId id="263" r:id="rId18"/>
    <p:sldId id="287" r:id="rId19"/>
    <p:sldId id="288" r:id="rId20"/>
    <p:sldId id="315" r:id="rId21"/>
    <p:sldId id="290" r:id="rId22"/>
    <p:sldId id="291" r:id="rId23"/>
    <p:sldId id="309" r:id="rId24"/>
    <p:sldId id="308" r:id="rId25"/>
    <p:sldId id="293" r:id="rId26"/>
    <p:sldId id="294" r:id="rId27"/>
    <p:sldId id="296" r:id="rId28"/>
    <p:sldId id="313" r:id="rId2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FF"/>
    <a:srgbClr val="FFFFCC"/>
    <a:srgbClr val="99FF99"/>
    <a:srgbClr val="CCCCFF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597" autoAdjust="0"/>
    <p:restoredTop sz="89366" autoAdjust="0"/>
  </p:normalViewPr>
  <p:slideViewPr>
    <p:cSldViewPr>
      <p:cViewPr>
        <p:scale>
          <a:sx n="68" d="100"/>
          <a:sy n="68" d="100"/>
        </p:scale>
        <p:origin x="-576" y="1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Book1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style val="26"/>
  <c:chart>
    <c:view3D>
      <c:rAngAx val="1"/>
    </c:view3D>
    <c:floor>
      <c:spPr>
        <a:noFill/>
        <a:ln w="9525">
          <a:noFill/>
        </a:ln>
      </c:spPr>
    </c:floor>
    <c:plotArea>
      <c:layout>
        <c:manualLayout>
          <c:layoutTarget val="inner"/>
          <c:xMode val="edge"/>
          <c:yMode val="edge"/>
          <c:x val="6.1551715757752416E-2"/>
          <c:y val="1.7123869549972207E-2"/>
          <c:w val="0.88102896860114865"/>
          <c:h val="0.86449911322739892"/>
        </c:manualLayout>
      </c:layout>
      <c:bar3DChart>
        <c:barDir val="col"/>
        <c:grouping val="clustered"/>
        <c:ser>
          <c:idx val="0"/>
          <c:order val="0"/>
          <c:tx>
            <c:strRef>
              <c:f>Sheet1!$K$21</c:f>
              <c:strCache>
                <c:ptCount val="1"/>
                <c:pt idx="0">
                  <c:v> زن</c:v>
                </c:pt>
              </c:strCache>
            </c:strRef>
          </c:tx>
          <c:dLbls>
            <c:showVal val="1"/>
          </c:dLbls>
          <c:cat>
            <c:strRef>
              <c:f>Sheet1!$L$20:$S$20</c:f>
              <c:strCache>
                <c:ptCount val="8"/>
                <c:pt idx="0">
                  <c:v>مصرف دخانيات</c:v>
                </c:pt>
                <c:pt idx="1">
                  <c:v>ورزش نامستمر</c:v>
                </c:pt>
                <c:pt idx="2">
                  <c:v>اختلال بینائی</c:v>
                </c:pt>
                <c:pt idx="3">
                  <c:v>اختلال شنوائی</c:v>
                </c:pt>
                <c:pt idx="4">
                  <c:v>افسردگی</c:v>
                </c:pt>
                <c:pt idx="5">
                  <c:v>دمانس</c:v>
                </c:pt>
                <c:pt idx="6">
                  <c:v>بی اختیاری ادرار</c:v>
                </c:pt>
                <c:pt idx="7">
                  <c:v>اختلال خواب </c:v>
                </c:pt>
              </c:strCache>
            </c:strRef>
          </c:cat>
          <c:val>
            <c:numRef>
              <c:f>Sheet1!$L$21:$S$21</c:f>
              <c:numCache>
                <c:formatCode>General</c:formatCode>
                <c:ptCount val="8"/>
                <c:pt idx="0">
                  <c:v>7</c:v>
                </c:pt>
                <c:pt idx="1">
                  <c:v>15</c:v>
                </c:pt>
                <c:pt idx="2">
                  <c:v>23</c:v>
                </c:pt>
                <c:pt idx="3">
                  <c:v>15</c:v>
                </c:pt>
                <c:pt idx="4">
                  <c:v>8.7000000000000011</c:v>
                </c:pt>
                <c:pt idx="5">
                  <c:v>10</c:v>
                </c:pt>
                <c:pt idx="6">
                  <c:v>9</c:v>
                </c:pt>
                <c:pt idx="7">
                  <c:v>12</c:v>
                </c:pt>
              </c:numCache>
            </c:numRef>
          </c:val>
        </c:ser>
        <c:ser>
          <c:idx val="1"/>
          <c:order val="1"/>
          <c:tx>
            <c:strRef>
              <c:f>Sheet1!$K$22</c:f>
              <c:strCache>
                <c:ptCount val="1"/>
                <c:pt idx="0">
                  <c:v>مرد</c:v>
                </c:pt>
              </c:strCache>
            </c:strRef>
          </c:tx>
          <c:dLbls>
            <c:showVal val="1"/>
          </c:dLbls>
          <c:cat>
            <c:strRef>
              <c:f>Sheet1!$L$20:$S$20</c:f>
              <c:strCache>
                <c:ptCount val="8"/>
                <c:pt idx="0">
                  <c:v>مصرف دخانيات</c:v>
                </c:pt>
                <c:pt idx="1">
                  <c:v>ورزش نامستمر</c:v>
                </c:pt>
                <c:pt idx="2">
                  <c:v>اختلال بینائی</c:v>
                </c:pt>
                <c:pt idx="3">
                  <c:v>اختلال شنوائی</c:v>
                </c:pt>
                <c:pt idx="4">
                  <c:v>افسردگی</c:v>
                </c:pt>
                <c:pt idx="5">
                  <c:v>دمانس</c:v>
                </c:pt>
                <c:pt idx="6">
                  <c:v>بی اختیاری ادرار</c:v>
                </c:pt>
                <c:pt idx="7">
                  <c:v>اختلال خواب </c:v>
                </c:pt>
              </c:strCache>
            </c:strRef>
          </c:cat>
          <c:val>
            <c:numRef>
              <c:f>Sheet1!$L$22:$S$22</c:f>
              <c:numCache>
                <c:formatCode>General</c:formatCode>
                <c:ptCount val="8"/>
                <c:pt idx="0">
                  <c:v>11</c:v>
                </c:pt>
                <c:pt idx="1">
                  <c:v>8</c:v>
                </c:pt>
                <c:pt idx="2">
                  <c:v>12.5</c:v>
                </c:pt>
                <c:pt idx="3">
                  <c:v>12</c:v>
                </c:pt>
                <c:pt idx="4">
                  <c:v>2.5</c:v>
                </c:pt>
                <c:pt idx="5">
                  <c:v>5.7</c:v>
                </c:pt>
                <c:pt idx="6">
                  <c:v>7</c:v>
                </c:pt>
                <c:pt idx="7">
                  <c:v>4</c:v>
                </c:pt>
              </c:numCache>
            </c:numRef>
          </c:val>
        </c:ser>
        <c:shape val="cylinder"/>
        <c:axId val="68104960"/>
        <c:axId val="68106496"/>
        <c:axId val="0"/>
      </c:bar3DChart>
      <c:catAx>
        <c:axId val="68104960"/>
        <c:scaling>
          <c:orientation val="minMax"/>
        </c:scaling>
        <c:axPos val="b"/>
        <c:numFmt formatCode="General" sourceLinked="1"/>
        <c:tickLblPos val="nextTo"/>
        <c:txPr>
          <a:bodyPr/>
          <a:lstStyle/>
          <a:p>
            <a:pPr>
              <a:defRPr sz="1100" b="1"/>
            </a:pPr>
            <a:endParaRPr lang="en-US"/>
          </a:p>
        </c:txPr>
        <c:crossAx val="68106496"/>
        <c:crosses val="autoZero"/>
        <c:auto val="1"/>
        <c:lblAlgn val="ctr"/>
        <c:lblOffset val="100"/>
      </c:catAx>
      <c:valAx>
        <c:axId val="68106496"/>
        <c:scaling>
          <c:orientation val="minMax"/>
        </c:scaling>
        <c:axPos val="l"/>
        <c:majorGridlines/>
        <c:numFmt formatCode="General" sourceLinked="1"/>
        <c:tickLblPos val="nextTo"/>
        <c:crossAx val="68104960"/>
        <c:crosses val="autoZero"/>
        <c:crossBetween val="between"/>
      </c:valAx>
    </c:plotArea>
    <c:legend>
      <c:legendPos val="r"/>
      <c:legendEntry>
        <c:idx val="1"/>
        <c:txPr>
          <a:bodyPr/>
          <a:lstStyle/>
          <a:p>
            <a:pPr>
              <a:defRPr sz="2000" b="1"/>
            </a:pPr>
            <a:endParaRPr lang="en-US"/>
          </a:p>
        </c:txPr>
      </c:legendEntry>
      <c:legendEntry>
        <c:idx val="0"/>
        <c:txPr>
          <a:bodyPr/>
          <a:lstStyle/>
          <a:p>
            <a:pPr>
              <a:defRPr sz="2000" b="1"/>
            </a:pPr>
            <a:endParaRPr lang="en-US"/>
          </a:p>
        </c:txPr>
      </c:legendEntry>
      <c:layout>
        <c:manualLayout>
          <c:xMode val="edge"/>
          <c:yMode val="edge"/>
          <c:x val="0.8777777777777791"/>
          <c:y val="0.19553544638686846"/>
          <c:w val="0.1021604938271605"/>
          <c:h val="0.25256288055445564"/>
        </c:manualLayout>
      </c:layout>
      <c:txPr>
        <a:bodyPr/>
        <a:lstStyle/>
        <a:p>
          <a:pPr>
            <a:defRPr sz="1200" b="1"/>
          </a:pPr>
          <a:endParaRPr lang="en-US"/>
        </a:p>
      </c:txPr>
    </c:legend>
    <c:plotVisOnly val="1"/>
  </c:chart>
  <c:spPr>
    <a:solidFill>
      <a:schemeClr val="lt1"/>
    </a:solidFill>
    <a:ln w="25400" cap="flat" cmpd="sng" algn="ctr">
      <a:solidFill>
        <a:schemeClr val="accent2"/>
      </a:solidFill>
      <a:prstDash val="solid"/>
    </a:ln>
    <a:effectLst/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en-US"/>
    </a:p>
  </c:txPr>
  <c:externalData r:id="rId1"/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11454C-83A3-4255-82AE-14C7D467495D}" type="datetimeFigureOut">
              <a:rPr lang="en-US" smtClean="0"/>
              <a:pPr/>
              <a:t>3/14/2012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35600BB-DA19-4EF4-9A21-B57915A27AFC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3E33D0F-2C92-47FC-8D21-C82F1BA7963A}" type="datetimeFigureOut">
              <a:rPr lang="en-US" smtClean="0"/>
              <a:pPr/>
              <a:t>3/14/2012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523349-9931-42CB-98A8-1F520F569852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523349-9931-42CB-98A8-1F520F569852}" type="slidenum">
              <a:rPr lang="en-US" smtClean="0"/>
              <a:pPr/>
              <a:t>16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46FD0F-06AB-44BE-A1E5-6E4604768C78}" type="datetimeFigureOut">
              <a:rPr lang="en-US" smtClean="0"/>
              <a:pPr/>
              <a:t>3/14/2012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6D9900-4EF7-466A-8CF5-46EE3818BE0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46FD0F-06AB-44BE-A1E5-6E4604768C78}" type="datetimeFigureOut">
              <a:rPr lang="en-US" smtClean="0"/>
              <a:pPr/>
              <a:t>3/14/2012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6D9900-4EF7-466A-8CF5-46EE3818BE0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46FD0F-06AB-44BE-A1E5-6E4604768C78}" type="datetimeFigureOut">
              <a:rPr lang="en-US" smtClean="0"/>
              <a:pPr/>
              <a:t>3/14/2012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6D9900-4EF7-466A-8CF5-46EE3818BE0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381000"/>
            <a:ext cx="8229600" cy="5715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8C9AAE3B-5307-4B73-AADE-DA8EDE062FE7}" type="slidenum">
              <a:rPr lang="ar-SA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377825" y="1676400"/>
            <a:ext cx="8389938" cy="4421188"/>
            <a:chOff x="238" y="1056"/>
            <a:chExt cx="5285" cy="2785"/>
          </a:xfrm>
        </p:grpSpPr>
        <p:grpSp>
          <p:nvGrpSpPr>
            <p:cNvPr id="3" name="Group 3"/>
            <p:cNvGrpSpPr>
              <a:grpSpLocks/>
            </p:cNvGrpSpPr>
            <p:nvPr/>
          </p:nvGrpSpPr>
          <p:grpSpPr bwMode="auto">
            <a:xfrm>
              <a:off x="238" y="1056"/>
              <a:ext cx="5285" cy="1393"/>
              <a:chOff x="238" y="1056"/>
              <a:chExt cx="5285" cy="1393"/>
            </a:xfrm>
          </p:grpSpPr>
          <p:sp>
            <p:nvSpPr>
              <p:cNvPr id="6148" name="Rectangle 4"/>
              <p:cNvSpPr>
                <a:spLocks noChangeArrowheads="1"/>
              </p:cNvSpPr>
              <p:nvPr/>
            </p:nvSpPr>
            <p:spPr bwMode="auto">
              <a:xfrm>
                <a:off x="243" y="1057"/>
                <a:ext cx="5272" cy="1391"/>
              </a:xfrm>
              <a:prstGeom prst="rect">
                <a:avLst/>
              </a:prstGeom>
              <a:solidFill>
                <a:srgbClr val="EAEAEA">
                  <a:alpha val="50000"/>
                </a:srgb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r" rtl="1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2400" kern="1200">
                  <a:solidFill>
                    <a:srgbClr val="000000"/>
                  </a:solidFill>
                  <a:latin typeface="Times New Roman"/>
                </a:endParaRPr>
              </a:p>
            </p:txBody>
          </p:sp>
          <p:sp>
            <p:nvSpPr>
              <p:cNvPr id="6149" name="Freeform 5"/>
              <p:cNvSpPr>
                <a:spLocks/>
              </p:cNvSpPr>
              <p:nvPr/>
            </p:nvSpPr>
            <p:spPr bwMode="auto">
              <a:xfrm>
                <a:off x="238" y="1056"/>
                <a:ext cx="5273" cy="1393"/>
              </a:xfrm>
              <a:custGeom>
                <a:avLst/>
                <a:gdLst/>
                <a:ahLst/>
                <a:cxnLst>
                  <a:cxn ang="0">
                    <a:pos x="5272" y="0"/>
                  </a:cxn>
                  <a:cxn ang="0">
                    <a:pos x="0" y="0"/>
                  </a:cxn>
                  <a:cxn ang="0">
                    <a:pos x="0" y="1392"/>
                  </a:cxn>
                </a:cxnLst>
                <a:rect l="0" t="0" r="r" b="b"/>
                <a:pathLst>
                  <a:path w="5273" h="1393">
                    <a:moveTo>
                      <a:pt x="5272" y="0"/>
                    </a:moveTo>
                    <a:lnTo>
                      <a:pt x="0" y="0"/>
                    </a:lnTo>
                    <a:lnTo>
                      <a:pt x="0" y="1392"/>
                    </a:lnTo>
                  </a:path>
                </a:pathLst>
              </a:custGeom>
              <a:noFill/>
              <a:ln w="12700" cap="rnd" cmpd="sng">
                <a:solidFill>
                  <a:srgbClr val="B2B2B2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</p:spPr>
            <p:txBody>
              <a:bodyPr/>
              <a:lstStyle/>
              <a:p>
                <a:pPr algn="r" rtl="1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2400" kern="1200">
                  <a:solidFill>
                    <a:srgbClr val="000000"/>
                  </a:solidFill>
                  <a:latin typeface="Times New Roman"/>
                </a:endParaRPr>
              </a:p>
            </p:txBody>
          </p:sp>
          <p:sp>
            <p:nvSpPr>
              <p:cNvPr id="6150" name="Freeform 6"/>
              <p:cNvSpPr>
                <a:spLocks/>
              </p:cNvSpPr>
              <p:nvPr/>
            </p:nvSpPr>
            <p:spPr bwMode="auto">
              <a:xfrm>
                <a:off x="250" y="1056"/>
                <a:ext cx="5273" cy="1393"/>
              </a:xfrm>
              <a:custGeom>
                <a:avLst/>
                <a:gdLst/>
                <a:ahLst/>
                <a:cxnLst>
                  <a:cxn ang="0">
                    <a:pos x="5272" y="0"/>
                  </a:cxn>
                  <a:cxn ang="0">
                    <a:pos x="5272" y="1392"/>
                  </a:cxn>
                  <a:cxn ang="0">
                    <a:pos x="0" y="1392"/>
                  </a:cxn>
                </a:cxnLst>
                <a:rect l="0" t="0" r="r" b="b"/>
                <a:pathLst>
                  <a:path w="5273" h="1393">
                    <a:moveTo>
                      <a:pt x="5272" y="0"/>
                    </a:moveTo>
                    <a:lnTo>
                      <a:pt x="5272" y="1392"/>
                    </a:lnTo>
                    <a:lnTo>
                      <a:pt x="0" y="1392"/>
                    </a:lnTo>
                  </a:path>
                </a:pathLst>
              </a:custGeom>
              <a:noFill/>
              <a:ln w="12700" cap="rnd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</p:spPr>
            <p:txBody>
              <a:bodyPr/>
              <a:lstStyle/>
              <a:p>
                <a:pPr algn="r" rtl="1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2400" kern="1200">
                  <a:solidFill>
                    <a:srgbClr val="000000"/>
                  </a:solidFill>
                  <a:latin typeface="Times New Roman"/>
                </a:endParaRPr>
              </a:p>
            </p:txBody>
          </p:sp>
        </p:grpSp>
        <p:grpSp>
          <p:nvGrpSpPr>
            <p:cNvPr id="4" name="Group 7"/>
            <p:cNvGrpSpPr>
              <a:grpSpLocks/>
            </p:cNvGrpSpPr>
            <p:nvPr/>
          </p:nvGrpSpPr>
          <p:grpSpPr bwMode="auto">
            <a:xfrm>
              <a:off x="240" y="3744"/>
              <a:ext cx="5281" cy="97"/>
              <a:chOff x="240" y="3744"/>
              <a:chExt cx="5281" cy="97"/>
            </a:xfrm>
          </p:grpSpPr>
          <p:sp>
            <p:nvSpPr>
              <p:cNvPr id="6152" name="Rectangle 8"/>
              <p:cNvSpPr>
                <a:spLocks noChangeArrowheads="1"/>
              </p:cNvSpPr>
              <p:nvPr/>
            </p:nvSpPr>
            <p:spPr bwMode="auto">
              <a:xfrm>
                <a:off x="240" y="3744"/>
                <a:ext cx="5280" cy="96"/>
              </a:xfrm>
              <a:prstGeom prst="rect">
                <a:avLst/>
              </a:prstGeom>
              <a:solidFill>
                <a:srgbClr val="EAEAEA">
                  <a:alpha val="50000"/>
                </a:srgb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r" rtl="1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2400" kern="1200">
                  <a:solidFill>
                    <a:srgbClr val="000000"/>
                  </a:solidFill>
                  <a:latin typeface="Times New Roman"/>
                </a:endParaRPr>
              </a:p>
            </p:txBody>
          </p:sp>
          <p:sp>
            <p:nvSpPr>
              <p:cNvPr id="6153" name="Freeform 9"/>
              <p:cNvSpPr>
                <a:spLocks/>
              </p:cNvSpPr>
              <p:nvPr/>
            </p:nvSpPr>
            <p:spPr bwMode="auto">
              <a:xfrm>
                <a:off x="240" y="3744"/>
                <a:ext cx="5281" cy="97"/>
              </a:xfrm>
              <a:custGeom>
                <a:avLst/>
                <a:gdLst/>
                <a:ahLst/>
                <a:cxnLst>
                  <a:cxn ang="0">
                    <a:pos x="5280" y="0"/>
                  </a:cxn>
                  <a:cxn ang="0">
                    <a:pos x="0" y="0"/>
                  </a:cxn>
                  <a:cxn ang="0">
                    <a:pos x="0" y="96"/>
                  </a:cxn>
                </a:cxnLst>
                <a:rect l="0" t="0" r="r" b="b"/>
                <a:pathLst>
                  <a:path w="5281" h="97">
                    <a:moveTo>
                      <a:pt x="5280" y="0"/>
                    </a:moveTo>
                    <a:lnTo>
                      <a:pt x="0" y="0"/>
                    </a:lnTo>
                    <a:lnTo>
                      <a:pt x="0" y="96"/>
                    </a:lnTo>
                  </a:path>
                </a:pathLst>
              </a:custGeom>
              <a:noFill/>
              <a:ln w="12700" cap="rnd" cmpd="sng">
                <a:solidFill>
                  <a:srgbClr val="B2B2B2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</p:spPr>
            <p:txBody>
              <a:bodyPr/>
              <a:lstStyle/>
              <a:p>
                <a:pPr algn="r" rtl="1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2400" kern="1200">
                  <a:solidFill>
                    <a:srgbClr val="000000"/>
                  </a:solidFill>
                  <a:latin typeface="Times New Roman"/>
                </a:endParaRPr>
              </a:p>
            </p:txBody>
          </p:sp>
          <p:sp>
            <p:nvSpPr>
              <p:cNvPr id="6154" name="Freeform 10"/>
              <p:cNvSpPr>
                <a:spLocks/>
              </p:cNvSpPr>
              <p:nvPr/>
            </p:nvSpPr>
            <p:spPr bwMode="auto">
              <a:xfrm>
                <a:off x="240" y="3744"/>
                <a:ext cx="5281" cy="97"/>
              </a:xfrm>
              <a:custGeom>
                <a:avLst/>
                <a:gdLst/>
                <a:ahLst/>
                <a:cxnLst>
                  <a:cxn ang="0">
                    <a:pos x="5280" y="0"/>
                  </a:cxn>
                  <a:cxn ang="0">
                    <a:pos x="5280" y="96"/>
                  </a:cxn>
                  <a:cxn ang="0">
                    <a:pos x="0" y="96"/>
                  </a:cxn>
                </a:cxnLst>
                <a:rect l="0" t="0" r="r" b="b"/>
                <a:pathLst>
                  <a:path w="5281" h="97">
                    <a:moveTo>
                      <a:pt x="5280" y="0"/>
                    </a:moveTo>
                    <a:lnTo>
                      <a:pt x="5280" y="96"/>
                    </a:lnTo>
                    <a:lnTo>
                      <a:pt x="0" y="96"/>
                    </a:lnTo>
                  </a:path>
                </a:pathLst>
              </a:custGeom>
              <a:noFill/>
              <a:ln w="12700" cap="rnd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</p:spPr>
            <p:txBody>
              <a:bodyPr/>
              <a:lstStyle/>
              <a:p>
                <a:pPr algn="r" rtl="1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2400" kern="1200">
                  <a:solidFill>
                    <a:srgbClr val="000000"/>
                  </a:solidFill>
                  <a:latin typeface="Times New Roman"/>
                </a:endParaRPr>
              </a:p>
            </p:txBody>
          </p:sp>
        </p:grpSp>
        <p:grpSp>
          <p:nvGrpSpPr>
            <p:cNvPr id="5" name="Group 11"/>
            <p:cNvGrpSpPr>
              <a:grpSpLocks/>
            </p:cNvGrpSpPr>
            <p:nvPr/>
          </p:nvGrpSpPr>
          <p:grpSpPr bwMode="auto">
            <a:xfrm>
              <a:off x="338" y="1200"/>
              <a:ext cx="97" cy="1104"/>
              <a:chOff x="338" y="1200"/>
              <a:chExt cx="97" cy="1104"/>
            </a:xfrm>
          </p:grpSpPr>
          <p:sp useBgFill="1">
            <p:nvSpPr>
              <p:cNvPr id="6156" name="Rectangle 12"/>
              <p:cNvSpPr>
                <a:spLocks noChangeArrowheads="1"/>
              </p:cNvSpPr>
              <p:nvPr/>
            </p:nvSpPr>
            <p:spPr bwMode="auto">
              <a:xfrm>
                <a:off x="338" y="1201"/>
                <a:ext cx="96" cy="1103"/>
              </a:xfrm>
              <a:prstGeom prst="rect">
                <a:avLst/>
              </a:prstGeom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r" rtl="1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2400" kern="1200">
                  <a:solidFill>
                    <a:srgbClr val="000000"/>
                  </a:solidFill>
                  <a:latin typeface="Times New Roman"/>
                </a:endParaRPr>
              </a:p>
            </p:txBody>
          </p:sp>
          <p:sp>
            <p:nvSpPr>
              <p:cNvPr id="6157" name="Freeform 13"/>
              <p:cNvSpPr>
                <a:spLocks/>
              </p:cNvSpPr>
              <p:nvPr/>
            </p:nvSpPr>
            <p:spPr bwMode="auto">
              <a:xfrm>
                <a:off x="338" y="1200"/>
                <a:ext cx="97" cy="1104"/>
              </a:xfrm>
              <a:custGeom>
                <a:avLst/>
                <a:gdLst/>
                <a:ahLst/>
                <a:cxnLst>
                  <a:cxn ang="0">
                    <a:pos x="0" y="1103"/>
                  </a:cxn>
                  <a:cxn ang="0">
                    <a:pos x="96" y="1103"/>
                  </a:cxn>
                  <a:cxn ang="0">
                    <a:pos x="96" y="0"/>
                  </a:cxn>
                </a:cxnLst>
                <a:rect l="0" t="0" r="r" b="b"/>
                <a:pathLst>
                  <a:path w="97" h="1104">
                    <a:moveTo>
                      <a:pt x="0" y="1103"/>
                    </a:moveTo>
                    <a:lnTo>
                      <a:pt x="96" y="1103"/>
                    </a:lnTo>
                    <a:lnTo>
                      <a:pt x="96" y="0"/>
                    </a:lnTo>
                  </a:path>
                </a:pathLst>
              </a:custGeom>
              <a:noFill/>
              <a:ln w="12700" cap="rnd" cmpd="sng">
                <a:solidFill>
                  <a:srgbClr val="B2B2B2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</p:spPr>
            <p:txBody>
              <a:bodyPr/>
              <a:lstStyle/>
              <a:p>
                <a:pPr algn="r" rtl="1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2400" kern="1200">
                  <a:solidFill>
                    <a:srgbClr val="000000"/>
                  </a:solidFill>
                  <a:latin typeface="Times New Roman"/>
                </a:endParaRPr>
              </a:p>
            </p:txBody>
          </p:sp>
          <p:sp>
            <p:nvSpPr>
              <p:cNvPr id="6158" name="Freeform 14"/>
              <p:cNvSpPr>
                <a:spLocks/>
              </p:cNvSpPr>
              <p:nvPr/>
            </p:nvSpPr>
            <p:spPr bwMode="auto">
              <a:xfrm>
                <a:off x="338" y="1200"/>
                <a:ext cx="97" cy="1104"/>
              </a:xfrm>
              <a:custGeom>
                <a:avLst/>
                <a:gdLst/>
                <a:ahLst/>
                <a:cxnLst>
                  <a:cxn ang="0">
                    <a:pos x="0" y="1103"/>
                  </a:cxn>
                  <a:cxn ang="0">
                    <a:pos x="0" y="0"/>
                  </a:cxn>
                  <a:cxn ang="0">
                    <a:pos x="96" y="0"/>
                  </a:cxn>
                </a:cxnLst>
                <a:rect l="0" t="0" r="r" b="b"/>
                <a:pathLst>
                  <a:path w="97" h="1104">
                    <a:moveTo>
                      <a:pt x="0" y="1103"/>
                    </a:moveTo>
                    <a:lnTo>
                      <a:pt x="0" y="0"/>
                    </a:lnTo>
                    <a:lnTo>
                      <a:pt x="96" y="0"/>
                    </a:lnTo>
                  </a:path>
                </a:pathLst>
              </a:custGeom>
              <a:noFill/>
              <a:ln w="12700" cap="rnd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</p:spPr>
            <p:txBody>
              <a:bodyPr/>
              <a:lstStyle/>
              <a:p>
                <a:pPr algn="r" rtl="1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2400" kern="1200">
                  <a:solidFill>
                    <a:srgbClr val="000000"/>
                  </a:solidFill>
                  <a:latin typeface="Times New Roman"/>
                </a:endParaRPr>
              </a:p>
            </p:txBody>
          </p:sp>
        </p:grpSp>
      </p:grpSp>
      <p:sp>
        <p:nvSpPr>
          <p:cNvPr id="6159" name="Rectangle 15"/>
          <p:cNvSpPr>
            <a:spLocks noGrp="1" noChangeArrowheads="1"/>
          </p:cNvSpPr>
          <p:nvPr>
            <p:ph type="ctrTitle" sz="quarter"/>
          </p:nvPr>
        </p:nvSpPr>
        <p:spPr>
          <a:xfrm>
            <a:off x="836613" y="21336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160" name="Rectangle 16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4038600"/>
            <a:ext cx="6400800" cy="1752600"/>
          </a:xfrm>
        </p:spPr>
        <p:txBody>
          <a:bodyPr anchor="ctr"/>
          <a:lstStyle>
            <a:lvl1pPr marL="0" indent="0" algn="ctr">
              <a:buFont typeface="Monotype Sort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6161" name="Rectangle 17"/>
          <p:cNvSpPr>
            <a:spLocks noGrp="1" noChangeArrowheads="1"/>
          </p:cNvSpPr>
          <p:nvPr>
            <p:ph type="dt" sz="quarter" idx="2"/>
          </p:nvPr>
        </p:nvSpPr>
        <p:spPr>
          <a:xfrm>
            <a:off x="381000" y="63246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 algn="l" rtl="0"/>
            <a:endParaRPr lang="en-US" sz="1400" kern="1200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6162" name="Rectangle 18"/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3246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 algn="ctr" rtl="0"/>
            <a:endParaRPr lang="en-US" sz="1400" kern="1200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6163" name="Rectangle 19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858000" y="63246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 algn="l" rtl="0"/>
            <a:fld id="{CCD71D03-227A-4E2D-8E0D-356E13C4C783}" type="slidenum">
              <a:rPr lang="en-US" sz="1400" kern="1200">
                <a:solidFill>
                  <a:srgbClr val="000000"/>
                </a:solidFill>
                <a:latin typeface="Times New Roman"/>
              </a:rPr>
              <a:pPr algn="l" rtl="0"/>
              <a:t>‹#›</a:t>
            </a:fld>
            <a:endParaRPr lang="en-US" sz="1400" kern="1200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algn="l" rtl="0"/>
            <a:endParaRPr lang="en-US" sz="1400" kern="1200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algn="ctr" rtl="0"/>
            <a:endParaRPr lang="en-US" sz="1400" kern="1200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algn="l" rtl="0"/>
            <a:fld id="{FF33E181-8614-4F97-8572-242D7296C8AE}" type="slidenum">
              <a:rPr lang="en-US" sz="1400" kern="1200">
                <a:solidFill>
                  <a:srgbClr val="000000"/>
                </a:solidFill>
                <a:latin typeface="Times New Roman"/>
              </a:rPr>
              <a:pPr algn="l" rtl="0"/>
              <a:t>‹#›</a:t>
            </a:fld>
            <a:endParaRPr lang="en-US" sz="1400" kern="1200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algn="l" rtl="0"/>
            <a:endParaRPr lang="en-US" sz="1400" kern="1200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algn="ctr" rtl="0"/>
            <a:endParaRPr lang="en-US" sz="1400" kern="1200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algn="l" rtl="0"/>
            <a:fld id="{F27F6E82-1C68-414F-88CF-F918AA961215}" type="slidenum">
              <a:rPr lang="en-US" sz="1400" kern="1200">
                <a:solidFill>
                  <a:srgbClr val="000000"/>
                </a:solidFill>
                <a:latin typeface="Times New Roman"/>
              </a:rPr>
              <a:pPr algn="l" rtl="0"/>
              <a:t>‹#›</a:t>
            </a:fld>
            <a:endParaRPr lang="en-US" sz="1400" kern="1200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7526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00600" y="17526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algn="l" rtl="0"/>
            <a:endParaRPr lang="en-US" sz="1400" kern="1200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algn="ctr" rtl="0"/>
            <a:endParaRPr lang="en-US" sz="1400" kern="1200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algn="l" rtl="0"/>
            <a:fld id="{D37EE155-83E3-452F-AFB8-9CD022538DFD}" type="slidenum">
              <a:rPr lang="en-US" sz="1400" kern="1200">
                <a:solidFill>
                  <a:srgbClr val="000000"/>
                </a:solidFill>
                <a:latin typeface="Times New Roman"/>
              </a:rPr>
              <a:pPr algn="l" rtl="0"/>
              <a:t>‹#›</a:t>
            </a:fld>
            <a:endParaRPr lang="en-US" sz="1400" kern="1200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algn="l" rtl="0"/>
            <a:endParaRPr lang="en-US" sz="1400" kern="1200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algn="ctr" rtl="0"/>
            <a:endParaRPr lang="en-US" sz="1400" kern="1200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algn="l" rtl="0"/>
            <a:fld id="{64048341-0F2D-4442-B6B5-2277D5137CFD}" type="slidenum">
              <a:rPr lang="en-US" sz="1400" kern="1200">
                <a:solidFill>
                  <a:srgbClr val="000000"/>
                </a:solidFill>
                <a:latin typeface="Times New Roman"/>
              </a:rPr>
              <a:pPr algn="l" rtl="0"/>
              <a:t>‹#›</a:t>
            </a:fld>
            <a:endParaRPr lang="en-US" sz="1400" kern="1200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algn="l" rtl="0"/>
            <a:endParaRPr lang="en-US" sz="1400" kern="1200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algn="ctr" rtl="0"/>
            <a:endParaRPr lang="en-US" sz="1400" kern="1200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algn="l" rtl="0"/>
            <a:fld id="{75D4B895-CB81-4DF9-AD14-5A411538DAEA}" type="slidenum">
              <a:rPr lang="en-US" sz="1400" kern="1200">
                <a:solidFill>
                  <a:srgbClr val="000000"/>
                </a:solidFill>
                <a:latin typeface="Times New Roman"/>
              </a:rPr>
              <a:pPr algn="l" rtl="0"/>
              <a:t>‹#›</a:t>
            </a:fld>
            <a:endParaRPr lang="en-US" sz="1400" kern="1200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algn="l" rtl="0"/>
            <a:endParaRPr lang="en-US" sz="1400" kern="1200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algn="ctr" rtl="0"/>
            <a:endParaRPr lang="en-US" sz="1400" kern="1200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algn="l" rtl="0"/>
            <a:fld id="{A81A84CB-3561-4890-A03C-CA81D118AF76}" type="slidenum">
              <a:rPr lang="en-US" sz="1400" kern="1200">
                <a:solidFill>
                  <a:srgbClr val="000000"/>
                </a:solidFill>
                <a:latin typeface="Times New Roman"/>
              </a:rPr>
              <a:pPr algn="l" rtl="0"/>
              <a:t>‹#›</a:t>
            </a:fld>
            <a:endParaRPr lang="en-US" sz="1400" kern="1200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46FD0F-06AB-44BE-A1E5-6E4604768C78}" type="datetimeFigureOut">
              <a:rPr lang="en-US" smtClean="0"/>
              <a:pPr/>
              <a:t>3/14/2012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6D9900-4EF7-466A-8CF5-46EE3818BE0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algn="l" rtl="0"/>
            <a:endParaRPr lang="en-US" sz="1400" kern="1200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algn="ctr" rtl="0"/>
            <a:endParaRPr lang="en-US" sz="1400" kern="1200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algn="l" rtl="0"/>
            <a:fld id="{5D477897-888D-4B2C-90D8-D347BEE2A871}" type="slidenum">
              <a:rPr lang="en-US" sz="1400" kern="1200">
                <a:solidFill>
                  <a:srgbClr val="000000"/>
                </a:solidFill>
                <a:latin typeface="Times New Roman"/>
              </a:rPr>
              <a:pPr algn="l" rtl="0"/>
              <a:t>‹#›</a:t>
            </a:fld>
            <a:endParaRPr lang="en-US" sz="1400" kern="1200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algn="l" rtl="0"/>
            <a:endParaRPr lang="en-US" sz="1400" kern="1200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algn="ctr" rtl="0"/>
            <a:endParaRPr lang="en-US" sz="1400" kern="1200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algn="l" rtl="0"/>
            <a:fld id="{C2C67C70-BEFF-4BAB-8720-DCE26080A841}" type="slidenum">
              <a:rPr lang="en-US" sz="1400" kern="1200">
                <a:solidFill>
                  <a:srgbClr val="000000"/>
                </a:solidFill>
                <a:latin typeface="Times New Roman"/>
              </a:rPr>
              <a:pPr algn="l" rtl="0"/>
              <a:t>‹#›</a:t>
            </a:fld>
            <a:endParaRPr lang="en-US" sz="1400" kern="1200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algn="l" rtl="0"/>
            <a:endParaRPr lang="en-US" sz="1400" kern="1200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algn="ctr" rtl="0"/>
            <a:endParaRPr lang="en-US" sz="1400" kern="1200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algn="l" rtl="0"/>
            <a:fld id="{EF2FBF7B-DC46-4D70-9CB0-F861BB069BA4}" type="slidenum">
              <a:rPr lang="en-US" sz="1400" kern="1200">
                <a:solidFill>
                  <a:srgbClr val="000000"/>
                </a:solidFill>
                <a:latin typeface="Times New Roman"/>
              </a:rPr>
              <a:pPr algn="l" rtl="0"/>
              <a:t>‹#›</a:t>
            </a:fld>
            <a:endParaRPr lang="en-US" sz="1400" kern="1200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67500" y="342900"/>
            <a:ext cx="1943100" cy="55245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42900"/>
            <a:ext cx="5676900" cy="55245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algn="l" rtl="0"/>
            <a:endParaRPr lang="en-US" sz="1400" kern="1200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algn="ctr" rtl="0"/>
            <a:endParaRPr lang="en-US" sz="1400" kern="1200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algn="l" rtl="0"/>
            <a:fld id="{8C15EB00-213A-485C-8F34-1C9C844EC10A}" type="slidenum">
              <a:rPr lang="en-US" sz="1400" kern="1200">
                <a:solidFill>
                  <a:srgbClr val="000000"/>
                </a:solidFill>
                <a:latin typeface="Times New Roman"/>
              </a:rPr>
              <a:pPr algn="l" rtl="0"/>
              <a:t>‹#›</a:t>
            </a:fld>
            <a:endParaRPr lang="en-US" sz="1400" kern="1200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46FD0F-06AB-44BE-A1E5-6E4604768C78}" type="datetimeFigureOut">
              <a:rPr lang="en-US" smtClean="0"/>
              <a:pPr/>
              <a:t>3/14/2012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6D9900-4EF7-466A-8CF5-46EE3818BE0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46FD0F-06AB-44BE-A1E5-6E4604768C78}" type="datetimeFigureOut">
              <a:rPr lang="en-US" smtClean="0"/>
              <a:pPr/>
              <a:t>3/14/2012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6D9900-4EF7-466A-8CF5-46EE3818BE0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46FD0F-06AB-44BE-A1E5-6E4604768C78}" type="datetimeFigureOut">
              <a:rPr lang="en-US" smtClean="0"/>
              <a:pPr/>
              <a:t>3/14/2012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6D9900-4EF7-466A-8CF5-46EE3818BE0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46FD0F-06AB-44BE-A1E5-6E4604768C78}" type="datetimeFigureOut">
              <a:rPr lang="en-US" smtClean="0"/>
              <a:pPr/>
              <a:t>3/14/2012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6D9900-4EF7-466A-8CF5-46EE3818BE0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46FD0F-06AB-44BE-A1E5-6E4604768C78}" type="datetimeFigureOut">
              <a:rPr lang="en-US" smtClean="0"/>
              <a:pPr/>
              <a:t>3/14/2012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6D9900-4EF7-466A-8CF5-46EE3818BE0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46FD0F-06AB-44BE-A1E5-6E4604768C78}" type="datetimeFigureOut">
              <a:rPr lang="en-US" smtClean="0"/>
              <a:pPr/>
              <a:t>3/14/2012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6D9900-4EF7-466A-8CF5-46EE3818BE0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46FD0F-06AB-44BE-A1E5-6E4604768C78}" type="datetimeFigureOut">
              <a:rPr lang="en-US" smtClean="0"/>
              <a:pPr/>
              <a:t>3/14/2012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6D9900-4EF7-466A-8CF5-46EE3818BE0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46FD0F-06AB-44BE-A1E5-6E4604768C78}" type="datetimeFigureOut">
              <a:rPr lang="en-US" smtClean="0"/>
              <a:pPr/>
              <a:t>3/14/2012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6D9900-4EF7-466A-8CF5-46EE3818BE03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381000" y="304800"/>
            <a:ext cx="8383588" cy="6022975"/>
            <a:chOff x="240" y="192"/>
            <a:chExt cx="5281" cy="3794"/>
          </a:xfrm>
        </p:grpSpPr>
        <p:grpSp>
          <p:nvGrpSpPr>
            <p:cNvPr id="3" name="Group 3"/>
            <p:cNvGrpSpPr>
              <a:grpSpLocks/>
            </p:cNvGrpSpPr>
            <p:nvPr/>
          </p:nvGrpSpPr>
          <p:grpSpPr bwMode="auto">
            <a:xfrm>
              <a:off x="240" y="1008"/>
              <a:ext cx="5281" cy="2978"/>
              <a:chOff x="240" y="1008"/>
              <a:chExt cx="5281" cy="2978"/>
            </a:xfrm>
          </p:grpSpPr>
          <p:sp>
            <p:nvSpPr>
              <p:cNvPr id="5124" name="Rectangle 4"/>
              <p:cNvSpPr>
                <a:spLocks noChangeArrowheads="1"/>
              </p:cNvSpPr>
              <p:nvPr/>
            </p:nvSpPr>
            <p:spPr bwMode="auto">
              <a:xfrm>
                <a:off x="245" y="1010"/>
                <a:ext cx="5269" cy="2976"/>
              </a:xfrm>
              <a:prstGeom prst="rect">
                <a:avLst/>
              </a:prstGeom>
              <a:solidFill>
                <a:srgbClr val="EAEAEA">
                  <a:alpha val="50000"/>
                </a:srgb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r" rtl="1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2400" kern="1200">
                  <a:solidFill>
                    <a:srgbClr val="000000"/>
                  </a:solidFill>
                  <a:latin typeface="Times New Roman"/>
                </a:endParaRPr>
              </a:p>
            </p:txBody>
          </p:sp>
          <p:sp>
            <p:nvSpPr>
              <p:cNvPr id="5125" name="Freeform 5"/>
              <p:cNvSpPr>
                <a:spLocks/>
              </p:cNvSpPr>
              <p:nvPr/>
            </p:nvSpPr>
            <p:spPr bwMode="auto">
              <a:xfrm>
                <a:off x="240" y="1008"/>
                <a:ext cx="5269" cy="2977"/>
              </a:xfrm>
              <a:custGeom>
                <a:avLst/>
                <a:gdLst/>
                <a:ahLst/>
                <a:cxnLst>
                  <a:cxn ang="0">
                    <a:pos x="5268" y="0"/>
                  </a:cxn>
                  <a:cxn ang="0">
                    <a:pos x="0" y="0"/>
                  </a:cxn>
                  <a:cxn ang="0">
                    <a:pos x="0" y="2976"/>
                  </a:cxn>
                </a:cxnLst>
                <a:rect l="0" t="0" r="r" b="b"/>
                <a:pathLst>
                  <a:path w="5269" h="2977">
                    <a:moveTo>
                      <a:pt x="5268" y="0"/>
                    </a:moveTo>
                    <a:lnTo>
                      <a:pt x="0" y="0"/>
                    </a:lnTo>
                    <a:lnTo>
                      <a:pt x="0" y="2976"/>
                    </a:lnTo>
                  </a:path>
                </a:pathLst>
              </a:custGeom>
              <a:noFill/>
              <a:ln w="12700" cap="rnd" cmpd="sng">
                <a:solidFill>
                  <a:srgbClr val="B2B2B2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</p:spPr>
            <p:txBody>
              <a:bodyPr/>
              <a:lstStyle/>
              <a:p>
                <a:pPr algn="r" rtl="1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2400" kern="1200">
                  <a:solidFill>
                    <a:srgbClr val="000000"/>
                  </a:solidFill>
                  <a:latin typeface="Times New Roman"/>
                </a:endParaRPr>
              </a:p>
            </p:txBody>
          </p:sp>
          <p:sp>
            <p:nvSpPr>
              <p:cNvPr id="5126" name="Freeform 6"/>
              <p:cNvSpPr>
                <a:spLocks/>
              </p:cNvSpPr>
              <p:nvPr/>
            </p:nvSpPr>
            <p:spPr bwMode="auto">
              <a:xfrm>
                <a:off x="252" y="1008"/>
                <a:ext cx="5269" cy="2977"/>
              </a:xfrm>
              <a:custGeom>
                <a:avLst/>
                <a:gdLst/>
                <a:ahLst/>
                <a:cxnLst>
                  <a:cxn ang="0">
                    <a:pos x="5268" y="0"/>
                  </a:cxn>
                  <a:cxn ang="0">
                    <a:pos x="5268" y="2976"/>
                  </a:cxn>
                  <a:cxn ang="0">
                    <a:pos x="0" y="2976"/>
                  </a:cxn>
                </a:cxnLst>
                <a:rect l="0" t="0" r="r" b="b"/>
                <a:pathLst>
                  <a:path w="5269" h="2977">
                    <a:moveTo>
                      <a:pt x="5268" y="0"/>
                    </a:moveTo>
                    <a:lnTo>
                      <a:pt x="5268" y="2976"/>
                    </a:lnTo>
                    <a:lnTo>
                      <a:pt x="0" y="2976"/>
                    </a:lnTo>
                  </a:path>
                </a:pathLst>
              </a:custGeom>
              <a:noFill/>
              <a:ln w="12700" cap="rnd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</p:spPr>
            <p:txBody>
              <a:bodyPr/>
              <a:lstStyle/>
              <a:p>
                <a:pPr algn="r" rtl="1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2400" kern="1200">
                  <a:solidFill>
                    <a:srgbClr val="000000"/>
                  </a:solidFill>
                  <a:latin typeface="Times New Roman"/>
                </a:endParaRPr>
              </a:p>
            </p:txBody>
          </p:sp>
        </p:grpSp>
        <p:grpSp>
          <p:nvGrpSpPr>
            <p:cNvPr id="4" name="Group 7"/>
            <p:cNvGrpSpPr>
              <a:grpSpLocks/>
            </p:cNvGrpSpPr>
            <p:nvPr/>
          </p:nvGrpSpPr>
          <p:grpSpPr bwMode="auto">
            <a:xfrm>
              <a:off x="336" y="1103"/>
              <a:ext cx="97" cy="2785"/>
              <a:chOff x="336" y="1103"/>
              <a:chExt cx="97" cy="2785"/>
            </a:xfrm>
          </p:grpSpPr>
          <p:sp useBgFill="1">
            <p:nvSpPr>
              <p:cNvPr id="5128" name="Rectangle 8"/>
              <p:cNvSpPr>
                <a:spLocks noChangeArrowheads="1"/>
              </p:cNvSpPr>
              <p:nvPr/>
            </p:nvSpPr>
            <p:spPr bwMode="auto">
              <a:xfrm>
                <a:off x="336" y="1104"/>
                <a:ext cx="96" cy="2784"/>
              </a:xfrm>
              <a:prstGeom prst="rect">
                <a:avLst/>
              </a:prstGeom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r" rtl="1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2400" kern="1200">
                  <a:solidFill>
                    <a:srgbClr val="000000"/>
                  </a:solidFill>
                  <a:latin typeface="Times New Roman"/>
                </a:endParaRPr>
              </a:p>
            </p:txBody>
          </p:sp>
          <p:sp>
            <p:nvSpPr>
              <p:cNvPr id="5129" name="Freeform 9"/>
              <p:cNvSpPr>
                <a:spLocks/>
              </p:cNvSpPr>
              <p:nvPr/>
            </p:nvSpPr>
            <p:spPr bwMode="auto">
              <a:xfrm>
                <a:off x="336" y="1103"/>
                <a:ext cx="97" cy="2785"/>
              </a:xfrm>
              <a:custGeom>
                <a:avLst/>
                <a:gdLst/>
                <a:ahLst/>
                <a:cxnLst>
                  <a:cxn ang="0">
                    <a:pos x="0" y="2784"/>
                  </a:cxn>
                  <a:cxn ang="0">
                    <a:pos x="96" y="2784"/>
                  </a:cxn>
                  <a:cxn ang="0">
                    <a:pos x="96" y="0"/>
                  </a:cxn>
                </a:cxnLst>
                <a:rect l="0" t="0" r="r" b="b"/>
                <a:pathLst>
                  <a:path w="97" h="2785">
                    <a:moveTo>
                      <a:pt x="0" y="2784"/>
                    </a:moveTo>
                    <a:lnTo>
                      <a:pt x="96" y="2784"/>
                    </a:lnTo>
                    <a:lnTo>
                      <a:pt x="96" y="0"/>
                    </a:lnTo>
                  </a:path>
                </a:pathLst>
              </a:custGeom>
              <a:noFill/>
              <a:ln w="12700" cap="rnd" cmpd="sng">
                <a:solidFill>
                  <a:srgbClr val="B2B2B2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</p:spPr>
            <p:txBody>
              <a:bodyPr/>
              <a:lstStyle/>
              <a:p>
                <a:pPr algn="r" rtl="1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2400" kern="1200">
                  <a:solidFill>
                    <a:srgbClr val="000000"/>
                  </a:solidFill>
                  <a:latin typeface="Times New Roman"/>
                </a:endParaRPr>
              </a:p>
            </p:txBody>
          </p:sp>
          <p:sp>
            <p:nvSpPr>
              <p:cNvPr id="5130" name="Freeform 10"/>
              <p:cNvSpPr>
                <a:spLocks/>
              </p:cNvSpPr>
              <p:nvPr/>
            </p:nvSpPr>
            <p:spPr bwMode="auto">
              <a:xfrm>
                <a:off x="336" y="1103"/>
                <a:ext cx="97" cy="2785"/>
              </a:xfrm>
              <a:custGeom>
                <a:avLst/>
                <a:gdLst/>
                <a:ahLst/>
                <a:cxnLst>
                  <a:cxn ang="0">
                    <a:pos x="0" y="2784"/>
                  </a:cxn>
                  <a:cxn ang="0">
                    <a:pos x="0" y="0"/>
                  </a:cxn>
                  <a:cxn ang="0">
                    <a:pos x="96" y="0"/>
                  </a:cxn>
                </a:cxnLst>
                <a:rect l="0" t="0" r="r" b="b"/>
                <a:pathLst>
                  <a:path w="97" h="2785">
                    <a:moveTo>
                      <a:pt x="0" y="2784"/>
                    </a:moveTo>
                    <a:lnTo>
                      <a:pt x="0" y="0"/>
                    </a:lnTo>
                    <a:lnTo>
                      <a:pt x="96" y="0"/>
                    </a:lnTo>
                  </a:path>
                </a:pathLst>
              </a:custGeom>
              <a:noFill/>
              <a:ln w="12700" cap="rnd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</p:spPr>
            <p:txBody>
              <a:bodyPr/>
              <a:lstStyle/>
              <a:p>
                <a:pPr algn="r" rtl="1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2400" kern="1200">
                  <a:solidFill>
                    <a:srgbClr val="000000"/>
                  </a:solidFill>
                  <a:latin typeface="Times New Roman"/>
                </a:endParaRPr>
              </a:p>
            </p:txBody>
          </p:sp>
        </p:grpSp>
        <p:grpSp>
          <p:nvGrpSpPr>
            <p:cNvPr id="5" name="Group 11"/>
            <p:cNvGrpSpPr>
              <a:grpSpLocks/>
            </p:cNvGrpSpPr>
            <p:nvPr/>
          </p:nvGrpSpPr>
          <p:grpSpPr bwMode="auto">
            <a:xfrm>
              <a:off x="240" y="192"/>
              <a:ext cx="193" cy="721"/>
              <a:chOff x="240" y="192"/>
              <a:chExt cx="193" cy="721"/>
            </a:xfrm>
          </p:grpSpPr>
          <p:sp>
            <p:nvSpPr>
              <p:cNvPr id="5132" name="Rectangle 12"/>
              <p:cNvSpPr>
                <a:spLocks noChangeArrowheads="1"/>
              </p:cNvSpPr>
              <p:nvPr/>
            </p:nvSpPr>
            <p:spPr bwMode="auto">
              <a:xfrm>
                <a:off x="240" y="192"/>
                <a:ext cx="192" cy="720"/>
              </a:xfrm>
              <a:prstGeom prst="rect">
                <a:avLst/>
              </a:prstGeom>
              <a:solidFill>
                <a:srgbClr val="EAEAEA">
                  <a:alpha val="50000"/>
                </a:srgb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r" rtl="1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2400" kern="1200">
                  <a:solidFill>
                    <a:srgbClr val="000000"/>
                  </a:solidFill>
                  <a:latin typeface="Times New Roman"/>
                </a:endParaRPr>
              </a:p>
            </p:txBody>
          </p:sp>
          <p:sp>
            <p:nvSpPr>
              <p:cNvPr id="5133" name="Freeform 13"/>
              <p:cNvSpPr>
                <a:spLocks/>
              </p:cNvSpPr>
              <p:nvPr/>
            </p:nvSpPr>
            <p:spPr bwMode="auto">
              <a:xfrm>
                <a:off x="240" y="192"/>
                <a:ext cx="193" cy="721"/>
              </a:xfrm>
              <a:custGeom>
                <a:avLst/>
                <a:gdLst/>
                <a:ahLst/>
                <a:cxnLst>
                  <a:cxn ang="0">
                    <a:pos x="192" y="0"/>
                  </a:cxn>
                  <a:cxn ang="0">
                    <a:pos x="0" y="0"/>
                  </a:cxn>
                  <a:cxn ang="0">
                    <a:pos x="0" y="720"/>
                  </a:cxn>
                </a:cxnLst>
                <a:rect l="0" t="0" r="r" b="b"/>
                <a:pathLst>
                  <a:path w="193" h="721">
                    <a:moveTo>
                      <a:pt x="192" y="0"/>
                    </a:moveTo>
                    <a:lnTo>
                      <a:pt x="0" y="0"/>
                    </a:lnTo>
                    <a:lnTo>
                      <a:pt x="0" y="720"/>
                    </a:lnTo>
                  </a:path>
                </a:pathLst>
              </a:custGeom>
              <a:noFill/>
              <a:ln w="12700" cap="rnd" cmpd="sng">
                <a:solidFill>
                  <a:srgbClr val="B2B2B2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</p:spPr>
            <p:txBody>
              <a:bodyPr/>
              <a:lstStyle/>
              <a:p>
                <a:pPr algn="r" rtl="1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2400" kern="1200">
                  <a:solidFill>
                    <a:srgbClr val="000000"/>
                  </a:solidFill>
                  <a:latin typeface="Times New Roman"/>
                </a:endParaRPr>
              </a:p>
            </p:txBody>
          </p:sp>
          <p:sp>
            <p:nvSpPr>
              <p:cNvPr id="5134" name="Freeform 14"/>
              <p:cNvSpPr>
                <a:spLocks/>
              </p:cNvSpPr>
              <p:nvPr/>
            </p:nvSpPr>
            <p:spPr bwMode="auto">
              <a:xfrm>
                <a:off x="240" y="192"/>
                <a:ext cx="193" cy="721"/>
              </a:xfrm>
              <a:custGeom>
                <a:avLst/>
                <a:gdLst/>
                <a:ahLst/>
                <a:cxnLst>
                  <a:cxn ang="0">
                    <a:pos x="192" y="0"/>
                  </a:cxn>
                  <a:cxn ang="0">
                    <a:pos x="192" y="720"/>
                  </a:cxn>
                  <a:cxn ang="0">
                    <a:pos x="0" y="720"/>
                  </a:cxn>
                </a:cxnLst>
                <a:rect l="0" t="0" r="r" b="b"/>
                <a:pathLst>
                  <a:path w="193" h="721">
                    <a:moveTo>
                      <a:pt x="192" y="0"/>
                    </a:moveTo>
                    <a:lnTo>
                      <a:pt x="192" y="720"/>
                    </a:lnTo>
                    <a:lnTo>
                      <a:pt x="0" y="720"/>
                    </a:lnTo>
                  </a:path>
                </a:pathLst>
              </a:custGeom>
              <a:noFill/>
              <a:ln w="12700" cap="rnd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</p:spPr>
            <p:txBody>
              <a:bodyPr/>
              <a:lstStyle/>
              <a:p>
                <a:pPr algn="r" rtl="1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2400" kern="1200">
                  <a:solidFill>
                    <a:srgbClr val="000000"/>
                  </a:solidFill>
                  <a:latin typeface="Times New Roman"/>
                </a:endParaRPr>
              </a:p>
            </p:txBody>
          </p:sp>
        </p:grpSp>
      </p:grpSp>
      <p:sp>
        <p:nvSpPr>
          <p:cNvPr id="5135" name="Rectangle 15"/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342900"/>
            <a:ext cx="7772400" cy="1104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5136" name="Rectangle 16"/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7526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137" name="Rectangle 1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81000" y="6323013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algn="r" rtl="1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kern="1200" smtClean="0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138" name="Rectangle 1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323013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rtl="1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kern="1200" smtClean="0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139" name="Rectangle 1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858000" y="6323013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algn="r" rtl="1" eaLnBrk="0" fontAlgn="base" hangingPunct="0">
              <a:spcBef>
                <a:spcPct val="0"/>
              </a:spcBef>
              <a:spcAft>
                <a:spcPct val="0"/>
              </a:spcAft>
            </a:pPr>
            <a:fld id="{FEEEDE8B-7DE2-4B42-B2CC-17C6FB21816A}" type="slidenum">
              <a:rPr lang="en-US" kern="1200" smtClean="0">
                <a:solidFill>
                  <a:srgbClr val="000000"/>
                </a:solidFill>
                <a:latin typeface="Times New Roman"/>
              </a:rPr>
              <a:pPr algn="r" rtl="1" eaLnBrk="0" fontAlgn="base" hangingPunct="0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kern="1200" smtClean="0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ea typeface="Times New Roman (Arabic)" pitchFamily="26" charset="0"/>
          <a:cs typeface="Times New Roman (Arabic)" pitchFamily="26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ea typeface="Times New Roman (Arabic)" pitchFamily="26" charset="0"/>
          <a:cs typeface="Times New Roman (Arabic)" pitchFamily="26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ea typeface="Times New Roman (Arabic)" pitchFamily="26" charset="0"/>
          <a:cs typeface="Times New Roman (Arabic)" pitchFamily="26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ea typeface="Times New Roman (Arabic)" pitchFamily="26" charset="0"/>
          <a:cs typeface="Times New Roman (Arabic)" pitchFamily="26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ea typeface="Times New Roman (Arabic)" pitchFamily="26" charset="0"/>
          <a:cs typeface="Times New Roman (Arabic)" pitchFamily="26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ea typeface="Times New Roman (Arabic)" pitchFamily="26" charset="0"/>
          <a:cs typeface="Times New Roman (Arabic)" pitchFamily="26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ea typeface="Times New Roman (Arabic)" pitchFamily="26" charset="0"/>
          <a:cs typeface="Times New Roman (Arabic)" pitchFamily="26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ea typeface="Times New Roman (Arabic)" pitchFamily="26" charset="0"/>
          <a:cs typeface="Times New Roman (Arabic)" pitchFamily="26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75000"/>
        <a:buFont typeface="Monotype Sort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75000"/>
        <a:buChar char="–"/>
        <a:defRPr sz="28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75000"/>
        <a:buFont typeface="Monotype Sorts" pitchFamily="2" charset="2"/>
        <a:buChar char="n"/>
        <a:defRPr sz="24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75000"/>
        <a:buChar char="–"/>
        <a:defRPr sz="20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75000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75000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75000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75000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75000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19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openxmlformats.org/officeDocument/2006/relationships/image" Target="cid:image001.jpg@01CC058F.20163410" TargetMode="Externa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cid:image001.jpg@01CC058F.20163410" TargetMode="External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6350" y="-6350"/>
            <a:ext cx="9150350" cy="686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73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990601"/>
            <a:ext cx="7772400" cy="685799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fa-IR" b="1" dirty="0" smtClean="0">
                <a:latin typeface="B Nazanin"/>
                <a:ea typeface="Times New Roman" pitchFamily="18" charset="0"/>
                <a:cs typeface="B Titr" pitchFamily="2" charset="-78"/>
              </a:rPr>
              <a:t>شیوع افسردگی در سالمندان</a:t>
            </a:r>
            <a:endParaRPr lang="en-US" dirty="0">
              <a:cs typeface="B Titr" pitchFamily="2" charset="-78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9600" y="1905000"/>
            <a:ext cx="7772400" cy="403860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pPr lvl="0" algn="r" rtl="1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a-IR" dirty="0" smtClean="0">
                <a:solidFill>
                  <a:schemeClr val="tx1"/>
                </a:solidFill>
                <a:latin typeface="B Nazanin"/>
                <a:ea typeface="Times New Roman" pitchFamily="18" charset="0"/>
                <a:cs typeface="B Titr" pitchFamily="2" charset="-78"/>
              </a:rPr>
              <a:t>بررسی انجام شده در سال 85 نشان داد که شیوع افسردگی در سالمندان 23.3 درصد می باشد که این رقم در مردان روستایی بیش از مردان شهری و زنان شهری بیش از زنان روستایی می باشد افسردگی در زنان (23.4) بیش از مردان (22) درصد می باشد .</a:t>
            </a:r>
          </a:p>
          <a:p>
            <a:pPr lvl="0" algn="r" rtl="1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dirty="0" smtClean="0">
              <a:solidFill>
                <a:schemeClr val="tx1"/>
              </a:solidFill>
              <a:latin typeface="B Nazanin"/>
              <a:ea typeface="Times New Roman" pitchFamily="18" charset="0"/>
              <a:cs typeface="B Titr" pitchFamily="2" charset="-78"/>
            </a:endParaRPr>
          </a:p>
          <a:p>
            <a:pPr lvl="0" algn="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a-IR" dirty="0" smtClean="0">
                <a:solidFill>
                  <a:schemeClr val="tx1"/>
                </a:solidFill>
                <a:latin typeface="B Nazanin"/>
                <a:ea typeface="Times New Roman" pitchFamily="18" charset="0"/>
                <a:cs typeface="B Titr" pitchFamily="2" charset="-78"/>
              </a:rPr>
              <a:t>رابطه افسردگی با سوء تغذیه نشان داد که 23.7 درصد افرادی که سوء تغذیه دارند افسرده هستند در صورتیکه افرادی که سوء تغذیه ندارند 20.7 درصد افسرده می باشند</a:t>
            </a:r>
            <a:endParaRPr lang="en-US" dirty="0">
              <a:cs typeface="B Titr" pitchFamily="2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H:\New Folder (2)\عکس سالمند\IMG_223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3400" y="457200"/>
            <a:ext cx="7696200" cy="61722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438400"/>
            <a:ext cx="7772400" cy="1676400"/>
          </a:xfrm>
        </p:spPr>
        <p:txBody>
          <a:bodyPr>
            <a:normAutofit/>
          </a:bodyPr>
          <a:lstStyle/>
          <a:p>
            <a:r>
              <a:rPr lang="fa-IR" sz="7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برنامه سالمندان</a:t>
            </a:r>
            <a:endParaRPr lang="en-US" sz="72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pic>
        <p:nvPicPr>
          <p:cNvPr id="4" name="Picture 4" descr="Untitled-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38344" y="0"/>
            <a:ext cx="3905655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 descr="5668138_dsm26keu_c_large"/>
          <p:cNvPicPr/>
          <p:nvPr/>
        </p:nvPicPr>
        <p:blipFill>
          <a:blip r:embed="rId3" r:link="rId4" cstate="print"/>
          <a:srcRect/>
          <a:stretch>
            <a:fillRect/>
          </a:stretch>
        </p:blipFill>
        <p:spPr bwMode="auto">
          <a:xfrm>
            <a:off x="2438400" y="4114800"/>
            <a:ext cx="4267200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2"/>
          <p:cNvSpPr txBox="1">
            <a:spLocks/>
          </p:cNvSpPr>
          <p:nvPr/>
        </p:nvSpPr>
        <p:spPr>
          <a:xfrm>
            <a:off x="1066800" y="1371600"/>
            <a:ext cx="6858000" cy="39624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/>
          <a:p>
            <a:pPr marL="342900" lvl="0" indent="-342900" algn="r">
              <a:spcBef>
                <a:spcPct val="20000"/>
              </a:spcBef>
              <a:defRPr/>
            </a:pPr>
            <a:endParaRPr lang="fa-IR" sz="4000" b="1" dirty="0" smtClean="0">
              <a:solidFill>
                <a:schemeClr val="tx2">
                  <a:lumMod val="50000"/>
                </a:schemeClr>
              </a:solidFill>
            </a:endParaRPr>
          </a:p>
          <a:p>
            <a:pPr marL="342900" lvl="0" indent="-342900" algn="r" rtl="1">
              <a:spcBef>
                <a:spcPct val="20000"/>
              </a:spcBef>
              <a:buFont typeface="Wingdings" pitchFamily="2" charset="2"/>
              <a:buChar char="Ø"/>
              <a:defRPr/>
            </a:pPr>
            <a:r>
              <a:rPr lang="fa-IR" sz="4000" b="1" dirty="0" smtClean="0">
                <a:solidFill>
                  <a:schemeClr val="tx2">
                    <a:lumMod val="50000"/>
                  </a:schemeClr>
                </a:solidFill>
                <a:cs typeface="B Titr" pitchFamily="2" charset="-78"/>
              </a:rPr>
              <a:t>مراقبتهای ادغام یافته سالمندان</a:t>
            </a:r>
          </a:p>
          <a:p>
            <a:pPr marL="342900" lvl="0" indent="-342900" algn="r" rtl="1">
              <a:spcBef>
                <a:spcPct val="20000"/>
              </a:spcBef>
              <a:buFont typeface="Wingdings" pitchFamily="2" charset="2"/>
              <a:buChar char="Ø"/>
              <a:defRPr/>
            </a:pPr>
            <a:r>
              <a:rPr lang="fa-IR" sz="4000" b="1" dirty="0" smtClean="0">
                <a:solidFill>
                  <a:schemeClr val="tx2">
                    <a:lumMod val="50000"/>
                  </a:schemeClr>
                </a:solidFill>
                <a:cs typeface="B Titr" pitchFamily="2" charset="-78"/>
              </a:rPr>
              <a:t>برنامه بهبود شیوه زندگی سالم</a:t>
            </a:r>
          </a:p>
          <a:p>
            <a:pPr marL="342900" lvl="0" indent="-342900" algn="r" rtl="1">
              <a:spcBef>
                <a:spcPct val="20000"/>
              </a:spcBef>
              <a:buFont typeface="Wingdings" pitchFamily="2" charset="2"/>
              <a:buChar char="Ø"/>
              <a:defRPr/>
            </a:pPr>
            <a:r>
              <a:rPr lang="fa-IR" sz="4000" b="1" baseline="0" dirty="0" smtClean="0">
                <a:solidFill>
                  <a:schemeClr val="tx2">
                    <a:lumMod val="50000"/>
                  </a:schemeClr>
                </a:solidFill>
                <a:cs typeface="B Titr" pitchFamily="2" charset="-78"/>
              </a:rPr>
              <a:t>آموزش</a:t>
            </a:r>
            <a:r>
              <a:rPr lang="fa-IR" sz="4000" b="1" dirty="0" smtClean="0">
                <a:solidFill>
                  <a:schemeClr val="tx2">
                    <a:lumMod val="50000"/>
                  </a:schemeClr>
                </a:solidFill>
                <a:cs typeface="B Titr" pitchFamily="2" charset="-78"/>
              </a:rPr>
              <a:t> سالمندان وخانواده ها</a:t>
            </a:r>
            <a:endParaRPr kumimoji="0" lang="en-US" sz="4000" b="1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lumMod val="50000"/>
                </a:schemeClr>
              </a:solidFill>
              <a:effectLst/>
              <a:uLnTx/>
              <a:uFillTx/>
              <a:cs typeface="B Titr" pitchFamily="2" charset="-78"/>
            </a:endParaRPr>
          </a:p>
        </p:txBody>
      </p:sp>
      <p:pic>
        <p:nvPicPr>
          <p:cNvPr id="3" name="Picture 4" descr="Untitled-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1" y="5105400"/>
            <a:ext cx="2133600" cy="1628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914400"/>
            <a:ext cx="7772400" cy="175260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lvl="0"/>
            <a:r>
              <a:rPr lang="fa-IR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cs typeface="B Titr" pitchFamily="2" charset="-78"/>
              </a:rPr>
              <a:t>برنامه بهبود شیوه زندگی سالم</a:t>
            </a:r>
            <a:r>
              <a:rPr lang="fa-IR" b="1" dirty="0" smtClean="0">
                <a:solidFill>
                  <a:schemeClr val="tx2">
                    <a:lumMod val="50000"/>
                  </a:schemeClr>
                </a:solidFill>
              </a:rPr>
              <a:t/>
            </a:r>
            <a:br>
              <a:rPr lang="fa-IR" b="1" dirty="0" smtClean="0">
                <a:solidFill>
                  <a:schemeClr val="tx2">
                    <a:lumMod val="50000"/>
                  </a:schemeClr>
                </a:solidFill>
              </a:rPr>
            </a:br>
            <a:endParaRPr lang="en-US" dirty="0"/>
          </a:p>
        </p:txBody>
      </p:sp>
      <p:pic>
        <p:nvPicPr>
          <p:cNvPr id="5" name="Picture 4" descr="5668138_dsm26keu_c_large"/>
          <p:cNvPicPr/>
          <p:nvPr/>
        </p:nvPicPr>
        <p:blipFill>
          <a:blip r:embed="rId2" r:link="rId3" cstate="print"/>
          <a:srcRect/>
          <a:stretch>
            <a:fillRect/>
          </a:stretch>
        </p:blipFill>
        <p:spPr bwMode="auto">
          <a:xfrm>
            <a:off x="2286000" y="3124200"/>
            <a:ext cx="5410200" cy="32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38200" y="838201"/>
            <a:ext cx="7620000" cy="990599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fa-IR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cs typeface="B Titr" pitchFamily="2" charset="-78"/>
              </a:rPr>
              <a:t>برنامه ترویج شیوه زندگی سالم در دوره سالمندی</a:t>
            </a:r>
            <a:endParaRPr lang="en-US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cs typeface="B Titr" pitchFamily="2" charset="-78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2362200"/>
            <a:ext cx="7391400" cy="358140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lvl="1" algn="r" rtl="1"/>
            <a:r>
              <a:rPr lang="fa-IR" dirty="0" smtClean="0">
                <a:solidFill>
                  <a:schemeClr val="tx1"/>
                </a:solidFill>
              </a:rPr>
              <a:t>1</a:t>
            </a:r>
            <a:r>
              <a:rPr lang="fa-IR" sz="3200" dirty="0" smtClean="0">
                <a:solidFill>
                  <a:schemeClr val="tx1"/>
                </a:solidFill>
                <a:cs typeface="B Titr" pitchFamily="2" charset="-78"/>
              </a:rPr>
              <a:t>- آموزش گروه سنی 60 و65 ساله درشهر وتمام سالمندان بالای 60 سال در جمعیت تحت پوشش پزشک خانواده</a:t>
            </a:r>
          </a:p>
          <a:p>
            <a:pPr algn="r"/>
            <a:r>
              <a:rPr lang="fa-IR" sz="3600" dirty="0" smtClean="0">
                <a:solidFill>
                  <a:schemeClr val="tx1"/>
                </a:solidFill>
                <a:cs typeface="B Titr" pitchFamily="2" charset="-78"/>
              </a:rPr>
              <a:t>2-برگزاری دوره آموزشی</a:t>
            </a:r>
            <a:r>
              <a:rPr lang="fa-IR" sz="3600" b="1" dirty="0" smtClean="0">
                <a:solidFill>
                  <a:srgbClr val="C00000"/>
                </a:solidFill>
                <a:cs typeface="B Titr" pitchFamily="2" charset="-78"/>
              </a:rPr>
              <a:t> فقط</a:t>
            </a:r>
            <a:r>
              <a:rPr lang="fa-IR" sz="3600" dirty="0" smtClean="0">
                <a:solidFill>
                  <a:schemeClr val="tx1"/>
                </a:solidFill>
                <a:cs typeface="B Titr" pitchFamily="2" charset="-78"/>
              </a:rPr>
              <a:t> تغذیه(هر سالمند 3دوره)</a:t>
            </a:r>
          </a:p>
        </p:txBody>
      </p:sp>
      <p:pic>
        <p:nvPicPr>
          <p:cNvPr id="5" name="Picture 4" descr="Untitled-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flipH="1">
            <a:off x="228600" y="5278998"/>
            <a:ext cx="1447800" cy="14266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685802" y="2057400"/>
          <a:ext cx="8153399" cy="3886200"/>
        </p:xfrm>
        <a:graphic>
          <a:graphicData uri="http://schemas.openxmlformats.org/drawingml/2006/table">
            <a:tbl>
              <a:tblPr rtl="1"/>
              <a:tblGrid>
                <a:gridCol w="1870131"/>
                <a:gridCol w="1797434"/>
                <a:gridCol w="2155527"/>
                <a:gridCol w="2330307"/>
              </a:tblGrid>
              <a:tr h="1624395">
                <a:tc rowSpan="2"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fa-IR" sz="1300" dirty="0">
                        <a:latin typeface="Times New Roman"/>
                        <a:ea typeface="Times New Roman"/>
                        <a:cs typeface="B Zar"/>
                      </a:endParaRPr>
                    </a:p>
                  </a:txBody>
                  <a:tcPr marL="61923" marR="61923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2000" b="1" dirty="0" smtClean="0">
                          <a:latin typeface="Times New Roman"/>
                          <a:ea typeface="Times New Roman"/>
                          <a:cs typeface="B Titr" pitchFamily="2" charset="-78"/>
                        </a:rPr>
                        <a:t>تعداد سالمندان آموزش ديده</a:t>
                      </a:r>
                    </a:p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b="1" dirty="0">
                        <a:latin typeface="Times New Roman"/>
                        <a:ea typeface="Times New Roman"/>
                        <a:cs typeface="B Titr" pitchFamily="2" charset="-78"/>
                      </a:endParaRPr>
                    </a:p>
                  </a:txBody>
                  <a:tcPr marL="61923" marR="619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800" b="1" dirty="0" smtClean="0">
                          <a:latin typeface="Times New Roman"/>
                          <a:ea typeface="Times New Roman"/>
                          <a:cs typeface="B Titr" pitchFamily="2" charset="-78"/>
                        </a:rPr>
                        <a:t>تعداد سالمندان با اطلاعات ماندگار</a:t>
                      </a:r>
                      <a:endParaRPr lang="en-US" sz="1800" b="1" dirty="0" smtClean="0">
                        <a:latin typeface="Times New Roman"/>
                        <a:ea typeface="Times New Roman"/>
                        <a:cs typeface="B Titr" pitchFamily="2" charset="-78"/>
                      </a:endParaRPr>
                    </a:p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b="1" dirty="0" smtClean="0">
                        <a:latin typeface="Times New Roman"/>
                        <a:ea typeface="Times New Roman"/>
                        <a:cs typeface="B Titr" pitchFamily="2" charset="-78"/>
                      </a:endParaRPr>
                    </a:p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b="1" dirty="0">
                        <a:latin typeface="Times New Roman"/>
                        <a:ea typeface="Times New Roman"/>
                        <a:cs typeface="B Titr" pitchFamily="2" charset="-78"/>
                      </a:endParaRPr>
                    </a:p>
                  </a:txBody>
                  <a:tcPr marL="61923" marR="619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600" b="1" dirty="0" smtClean="0">
                          <a:latin typeface="Times New Roman"/>
                          <a:ea typeface="Times New Roman"/>
                          <a:cs typeface="B Titr" pitchFamily="2" charset="-78"/>
                        </a:rPr>
                        <a:t>تعداد سالمندان با رفتار نسبتا</a:t>
                      </a:r>
                      <a:r>
                        <a:rPr lang="fa-IR" sz="1600" b="1" baseline="0" dirty="0" smtClean="0">
                          <a:latin typeface="Times New Roman"/>
                          <a:ea typeface="Times New Roman"/>
                          <a:cs typeface="B Titr" pitchFamily="2" charset="-78"/>
                        </a:rPr>
                        <a:t> پایدار</a:t>
                      </a:r>
                      <a:endParaRPr lang="en-US" sz="1600" b="1" dirty="0">
                        <a:latin typeface="Times New Roman"/>
                        <a:ea typeface="Times New Roman"/>
                        <a:cs typeface="B Titr" pitchFamily="2" charset="-78"/>
                      </a:endParaRPr>
                    </a:p>
                  </a:txBody>
                  <a:tcPr marL="61923" marR="619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FF"/>
                    </a:solidFill>
                  </a:tcPr>
                </a:tc>
              </a:tr>
              <a:tr h="68077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2000" b="1" dirty="0">
                          <a:latin typeface="Times New Roman"/>
                          <a:ea typeface="Times New Roman"/>
                          <a:cs typeface="B Titr" pitchFamily="2" charset="-78"/>
                        </a:rPr>
                        <a:t>تعداد</a:t>
                      </a:r>
                      <a:endParaRPr lang="en-US" sz="1800" b="1" dirty="0">
                        <a:latin typeface="Times New Roman"/>
                        <a:ea typeface="Times New Roman"/>
                        <a:cs typeface="B Titr" pitchFamily="2" charset="-78"/>
                      </a:endParaRPr>
                    </a:p>
                  </a:txBody>
                  <a:tcPr marL="61923" marR="619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2000" b="1" dirty="0">
                          <a:latin typeface="Times New Roman"/>
                          <a:ea typeface="Times New Roman"/>
                          <a:cs typeface="B Titr" pitchFamily="2" charset="-78"/>
                        </a:rPr>
                        <a:t>تعداد</a:t>
                      </a:r>
                      <a:endParaRPr lang="en-US" sz="1800" b="1" dirty="0">
                        <a:latin typeface="Times New Roman"/>
                        <a:ea typeface="Times New Roman"/>
                        <a:cs typeface="B Titr" pitchFamily="2" charset="-78"/>
                      </a:endParaRPr>
                    </a:p>
                  </a:txBody>
                  <a:tcPr marL="61923" marR="619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2000" b="1" dirty="0">
                          <a:latin typeface="Times New Roman"/>
                          <a:ea typeface="Times New Roman"/>
                          <a:cs typeface="B Titr" pitchFamily="2" charset="-78"/>
                        </a:rPr>
                        <a:t>تعداد</a:t>
                      </a:r>
                      <a:endParaRPr lang="en-US" sz="1800" b="1" dirty="0">
                        <a:latin typeface="Times New Roman"/>
                        <a:ea typeface="Times New Roman"/>
                        <a:cs typeface="B Titr" pitchFamily="2" charset="-78"/>
                      </a:endParaRPr>
                    </a:p>
                  </a:txBody>
                  <a:tcPr marL="61923" marR="619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FF"/>
                    </a:solidFill>
                  </a:tcPr>
                </a:tc>
              </a:tr>
              <a:tr h="74891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2400" b="1" dirty="0" smtClean="0">
                          <a:latin typeface="Times New Roman"/>
                          <a:ea typeface="Times New Roman"/>
                          <a:cs typeface="B Titr" pitchFamily="2" charset="-78"/>
                        </a:rPr>
                        <a:t>سال89</a:t>
                      </a:r>
                      <a:endParaRPr lang="en-US" sz="2400" b="1" dirty="0">
                        <a:latin typeface="Times New Roman"/>
                        <a:ea typeface="Times New Roman"/>
                        <a:cs typeface="B Titr" pitchFamily="2" charset="-78"/>
                      </a:endParaRPr>
                    </a:p>
                  </a:txBody>
                  <a:tcPr marL="61923" marR="61923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cs typeface="B Titr" pitchFamily="2" charset="-78"/>
                        </a:rPr>
                        <a:t>14932</a:t>
                      </a:r>
                      <a:endParaRPr lang="en-US" sz="2800" dirty="0">
                        <a:cs typeface="B Titr" pitchFamily="2" charset="-78"/>
                      </a:endParaRPr>
                    </a:p>
                  </a:txBody>
                  <a:tcPr marL="61923" marR="619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cs typeface="B Titr" pitchFamily="2" charset="-78"/>
                        </a:rPr>
                        <a:t>12094</a:t>
                      </a:r>
                      <a:endParaRPr lang="en-US" sz="2400" dirty="0">
                        <a:cs typeface="B Titr" pitchFamily="2" charset="-78"/>
                      </a:endParaRPr>
                    </a:p>
                  </a:txBody>
                  <a:tcPr marL="61923" marR="619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cs typeface="B Titr" pitchFamily="2" charset="-78"/>
                        </a:rPr>
                        <a:t>10186</a:t>
                      </a:r>
                      <a:endParaRPr lang="en-US" sz="2400" dirty="0">
                        <a:cs typeface="B Titr" pitchFamily="2" charset="-78"/>
                      </a:endParaRPr>
                    </a:p>
                  </a:txBody>
                  <a:tcPr marL="61923" marR="619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32123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2400" b="1" dirty="0" smtClean="0">
                          <a:latin typeface="Times New Roman"/>
                          <a:ea typeface="Times New Roman"/>
                          <a:cs typeface="B Titr" pitchFamily="2" charset="-78"/>
                        </a:rPr>
                        <a:t>سال90</a:t>
                      </a:r>
                      <a:endParaRPr lang="en-US" sz="2400" b="1" dirty="0">
                        <a:latin typeface="Times New Roman"/>
                        <a:ea typeface="Times New Roman"/>
                        <a:cs typeface="B Titr" pitchFamily="2" charset="-78"/>
                      </a:endParaRPr>
                    </a:p>
                  </a:txBody>
                  <a:tcPr marL="61923" marR="61923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B Titr" pitchFamily="2" charset="-78"/>
                        </a:rPr>
                        <a:t>16227</a:t>
                      </a:r>
                      <a:endParaRPr lang="en-US" sz="24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B Titr" pitchFamily="2" charset="-78"/>
                      </a:endParaRPr>
                    </a:p>
                  </a:txBody>
                  <a:tcPr marL="61923" marR="619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B Titr" pitchFamily="2" charset="-78"/>
                        </a:rPr>
                        <a:t>14201</a:t>
                      </a:r>
                      <a:endParaRPr lang="en-US" sz="20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B Titr" pitchFamily="2" charset="-78"/>
                      </a:endParaRPr>
                    </a:p>
                  </a:txBody>
                  <a:tcPr marL="61923" marR="619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B Titr" pitchFamily="2" charset="-78"/>
                        </a:rPr>
                        <a:t>12005</a:t>
                      </a:r>
                      <a:endParaRPr lang="en-US" sz="20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B Titr" pitchFamily="2" charset="-78"/>
                      </a:endParaRPr>
                    </a:p>
                  </a:txBody>
                  <a:tcPr marL="61923" marR="619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" name="Rectangle 3"/>
          <p:cNvSpPr/>
          <p:nvPr/>
        </p:nvSpPr>
        <p:spPr>
          <a:xfrm rot="10800000" flipV="1">
            <a:off x="457200" y="621268"/>
            <a:ext cx="8229600" cy="954107"/>
          </a:xfrm>
          <a:prstGeom prst="rect">
            <a:avLst/>
          </a:prstGeom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fa-IR" sz="2800" dirty="0" smtClean="0">
                <a:latin typeface="Arial" pitchFamily="34" charset="0"/>
                <a:cs typeface="B Titr" pitchFamily="2" charset="-78"/>
              </a:rPr>
              <a:t>ا</a:t>
            </a:r>
            <a:r>
              <a:rPr lang="fa-IR" sz="2800" b="1" dirty="0" smtClean="0">
                <a:latin typeface="Arial" pitchFamily="34" charset="0"/>
                <a:cs typeface="B Titr" pitchFamily="2" charset="-78"/>
              </a:rPr>
              <a:t>طلاعات برنامه بهبود شیوه زندگی سالم تغذیه</a:t>
            </a:r>
            <a:endParaRPr lang="en-US" sz="2800" b="1" dirty="0" smtClean="0">
              <a:cs typeface="B Titr" pitchFamily="2" charset="-78"/>
            </a:endParaRPr>
          </a:p>
          <a:p>
            <a:pPr algn="ctr"/>
            <a:endParaRPr lang="fa-IR" sz="2800" b="1" dirty="0" smtClean="0">
              <a:latin typeface="Arial" pitchFamily="34" charset="0"/>
              <a:cs typeface="B Titr" pitchFamily="2" charset="-78"/>
            </a:endParaRPr>
          </a:p>
        </p:txBody>
      </p:sp>
      <p:pic>
        <p:nvPicPr>
          <p:cNvPr id="5" name="Picture 4" descr="Untitled-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1001" y="5257801"/>
            <a:ext cx="1447799" cy="1189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rtl="1">
              <a:buNone/>
            </a:pPr>
            <a:r>
              <a:rPr lang="fa-IR" dirty="0" smtClean="0"/>
              <a:t>  </a:t>
            </a:r>
            <a:endParaRPr lang="en-US" dirty="0"/>
          </a:p>
          <a:p>
            <a:pPr algn="r" rtl="1"/>
            <a:r>
              <a:rPr lang="ar-SA" dirty="0">
                <a:cs typeface="B Titr" pitchFamily="2" charset="-78"/>
              </a:rPr>
              <a:t>زن </a:t>
            </a:r>
            <a:r>
              <a:rPr lang="ar-SA" b="1" dirty="0" smtClean="0">
                <a:cs typeface="B Titr" pitchFamily="2" charset="-78"/>
              </a:rPr>
              <a:t>5676</a:t>
            </a:r>
            <a:r>
              <a:rPr lang="fa-IR" b="1" dirty="0" smtClean="0">
                <a:cs typeface="B Titr" pitchFamily="2" charset="-78"/>
              </a:rPr>
              <a:t>        54.5 </a:t>
            </a:r>
            <a:r>
              <a:rPr lang="ar-SA" dirty="0" smtClean="0">
                <a:cs typeface="B Titr" pitchFamily="2" charset="-78"/>
              </a:rPr>
              <a:t>درصد</a:t>
            </a:r>
            <a:endParaRPr lang="fa-IR" b="1" dirty="0" smtClean="0">
              <a:cs typeface="B Titr" pitchFamily="2" charset="-78"/>
            </a:endParaRPr>
          </a:p>
          <a:p>
            <a:pPr algn="r" rtl="1"/>
            <a:r>
              <a:rPr lang="ar-SA" dirty="0" smtClean="0">
                <a:cs typeface="B Titr" pitchFamily="2" charset="-78"/>
              </a:rPr>
              <a:t>مرد</a:t>
            </a:r>
            <a:r>
              <a:rPr lang="ar-SA" b="1" dirty="0" smtClean="0">
                <a:cs typeface="B Titr" pitchFamily="2" charset="-78"/>
              </a:rPr>
              <a:t>4723</a:t>
            </a:r>
            <a:r>
              <a:rPr lang="fa-IR" b="1" dirty="0" smtClean="0">
                <a:cs typeface="B Titr" pitchFamily="2" charset="-78"/>
              </a:rPr>
              <a:t>       45.5</a:t>
            </a:r>
            <a:r>
              <a:rPr lang="ar-SA" dirty="0" smtClean="0">
                <a:cs typeface="B Titr" pitchFamily="2" charset="-78"/>
              </a:rPr>
              <a:t> درصد</a:t>
            </a:r>
            <a:endParaRPr lang="en-US" dirty="0" smtClean="0">
              <a:cs typeface="B Titr" pitchFamily="2" charset="-78"/>
            </a:endParaRPr>
          </a:p>
          <a:p>
            <a:pPr algn="r" rtl="1"/>
            <a:r>
              <a:rPr lang="fa-IR" dirty="0" smtClean="0">
                <a:cs typeface="B Titr" pitchFamily="2" charset="-78"/>
              </a:rPr>
              <a:t>   </a:t>
            </a:r>
            <a:r>
              <a:rPr lang="ar-SA" dirty="0" smtClean="0">
                <a:solidFill>
                  <a:srgbClr val="FF0000"/>
                </a:solidFill>
                <a:cs typeface="B Titr" pitchFamily="2" charset="-78"/>
              </a:rPr>
              <a:t>جمع</a:t>
            </a:r>
            <a:r>
              <a:rPr lang="fa-IR" dirty="0" smtClean="0">
                <a:solidFill>
                  <a:srgbClr val="FF0000"/>
                </a:solidFill>
                <a:cs typeface="B Titr" pitchFamily="2" charset="-78"/>
              </a:rPr>
              <a:t> کل </a:t>
            </a:r>
            <a:r>
              <a:rPr lang="ar-SA" b="1" dirty="0" smtClean="0">
                <a:solidFill>
                  <a:srgbClr val="FF0000"/>
                </a:solidFill>
                <a:cs typeface="B Titr" pitchFamily="2" charset="-78"/>
              </a:rPr>
              <a:t>10399</a:t>
            </a:r>
            <a:endParaRPr lang="en-US" dirty="0" smtClean="0">
              <a:solidFill>
                <a:srgbClr val="FF0000"/>
              </a:solidFill>
              <a:cs typeface="B Titr" pitchFamily="2" charset="-78"/>
            </a:endParaRPr>
          </a:p>
          <a:p>
            <a:pPr algn="r" rtl="1"/>
            <a:endParaRPr lang="en-US" dirty="0" smtClean="0"/>
          </a:p>
          <a:p>
            <a:pPr algn="r" rtl="1"/>
            <a:endParaRPr lang="en-US" dirty="0" smtClean="0"/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ar-SA" dirty="0"/>
              <a:t> </a:t>
            </a:r>
            <a:r>
              <a:rPr lang="ar-SA" b="1" dirty="0" smtClean="0"/>
              <a:t>سالمندان بالای 60 سال غربالگری شده برحسب جنس در</a:t>
            </a:r>
            <a:r>
              <a:rPr lang="ar-SA" dirty="0" smtClean="0"/>
              <a:t> سال  1389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pic>
        <p:nvPicPr>
          <p:cNvPr id="2050" name="Picture 2" descr="H:\عکس سالمند\IMG_222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68144" y="4077072"/>
            <a:ext cx="2819152" cy="2114364"/>
          </a:xfrm>
          <a:prstGeom prst="rect">
            <a:avLst/>
          </a:prstGeom>
          <a:noFill/>
        </p:spPr>
      </p:pic>
      <p:pic>
        <p:nvPicPr>
          <p:cNvPr id="5" name="Picture 4" descr="C:\Documents and Settings\keykham2\Desktop\گزارش عملکرد سه ماهه دوم سالمندان\هفته جهاني سالمند\گزارش شهرستانها\زاوه\IMG_0994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1772817"/>
            <a:ext cx="2520280" cy="2088232"/>
          </a:xfrm>
          <a:prstGeom prst="round2Diag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2984"/>
            <a:ext cx="8229600" cy="4983179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lvl="0" algn="r" rtl="1"/>
            <a:r>
              <a:rPr lang="en-US" sz="3900" b="1" dirty="0" smtClean="0">
                <a:solidFill>
                  <a:srgbClr val="FF0000"/>
                </a:solidFill>
                <a:cs typeface="B Titr" pitchFamily="2" charset="-78"/>
              </a:rPr>
              <a:t>8</a:t>
            </a:r>
            <a:r>
              <a:rPr lang="fa-IR" sz="3000" dirty="0" smtClean="0">
                <a:cs typeface="B Titr" pitchFamily="2" charset="-78"/>
              </a:rPr>
              <a:t> درصد سالمندان فاقد مشکل می باشند</a:t>
            </a:r>
            <a:endParaRPr lang="en-US" sz="3000" dirty="0" smtClean="0">
              <a:cs typeface="B Titr" pitchFamily="2" charset="-78"/>
            </a:endParaRPr>
          </a:p>
          <a:p>
            <a:pPr lvl="0" algn="r" rtl="1"/>
            <a:r>
              <a:rPr lang="en-US" sz="3000" b="1" dirty="0" smtClean="0">
                <a:cs typeface="B Titr" pitchFamily="2" charset="-78"/>
              </a:rPr>
              <a:t>21</a:t>
            </a:r>
            <a:r>
              <a:rPr lang="fa-IR" sz="3000" b="1" dirty="0" smtClean="0">
                <a:cs typeface="B Titr" pitchFamily="2" charset="-78"/>
              </a:rPr>
              <a:t>درصد سالمندان داراي سابقه بيماري مي باشند </a:t>
            </a:r>
            <a:endParaRPr lang="en-US" sz="3000" b="1" dirty="0" smtClean="0">
              <a:cs typeface="B Titr" pitchFamily="2" charset="-78"/>
            </a:endParaRPr>
          </a:p>
          <a:p>
            <a:pPr lvl="0" algn="r" rtl="1"/>
            <a:r>
              <a:rPr lang="fa-IR" sz="3000" b="1" dirty="0" smtClean="0">
                <a:cs typeface="B Titr" pitchFamily="2" charset="-78"/>
              </a:rPr>
              <a:t>30.5 </a:t>
            </a:r>
            <a:r>
              <a:rPr lang="fa-IR" sz="3000" b="1" dirty="0">
                <a:cs typeface="B Titr" pitchFamily="2" charset="-78"/>
              </a:rPr>
              <a:t>درصد سالمندان داراي مشکل فشارخون بالا مي باشند</a:t>
            </a:r>
            <a:endParaRPr lang="en-US" sz="3000" b="1" dirty="0">
              <a:cs typeface="B Titr" pitchFamily="2" charset="-78"/>
            </a:endParaRPr>
          </a:p>
          <a:p>
            <a:pPr lvl="0" algn="r" rtl="1"/>
            <a:r>
              <a:rPr lang="fa-IR" sz="3000" b="1" dirty="0">
                <a:cs typeface="B Titr" pitchFamily="2" charset="-78"/>
              </a:rPr>
              <a:t>21 درصد سالمندان داراي ديابت  مي باشند  </a:t>
            </a:r>
            <a:endParaRPr lang="en-US" sz="3000" b="1" dirty="0">
              <a:cs typeface="B Titr" pitchFamily="2" charset="-78"/>
            </a:endParaRPr>
          </a:p>
          <a:p>
            <a:pPr lvl="0" algn="r" rtl="1"/>
            <a:r>
              <a:rPr lang="fa-IR" sz="3000" dirty="0">
                <a:cs typeface="B Titr" pitchFamily="2" charset="-78"/>
              </a:rPr>
              <a:t>11درصد مشکل چاقی دارند.</a:t>
            </a:r>
            <a:endParaRPr lang="en-US" sz="3000" dirty="0">
              <a:cs typeface="B Titr" pitchFamily="2" charset="-78"/>
            </a:endParaRPr>
          </a:p>
          <a:p>
            <a:pPr lvl="0" algn="r" rtl="1"/>
            <a:r>
              <a:rPr lang="fa-IR" sz="3000" dirty="0">
                <a:cs typeface="B Titr" pitchFamily="2" charset="-78"/>
              </a:rPr>
              <a:t>13درصد مشکل لاغری دارند</a:t>
            </a:r>
            <a:endParaRPr lang="en-US" sz="3000" dirty="0">
              <a:cs typeface="B Titr" pitchFamily="2" charset="-78"/>
            </a:endParaRPr>
          </a:p>
          <a:p>
            <a:pPr lvl="0" algn="r" rtl="1"/>
            <a:r>
              <a:rPr lang="fa-IR" sz="2600" b="1" dirty="0">
                <a:cs typeface="B Titr" pitchFamily="2" charset="-78"/>
              </a:rPr>
              <a:t>9 درصد دخانیات استفاده می کنند</a:t>
            </a:r>
            <a:endParaRPr lang="en-US" sz="2600" b="1" dirty="0">
              <a:cs typeface="B Titr" pitchFamily="2" charset="-78"/>
            </a:endParaRPr>
          </a:p>
          <a:p>
            <a:pPr lvl="0" algn="r" rtl="1"/>
            <a:r>
              <a:rPr lang="fa-IR" sz="3000" dirty="0">
                <a:cs typeface="B Titr" pitchFamily="2" charset="-78"/>
              </a:rPr>
              <a:t>11.5 درصد ورزش نامستمر دارند </a:t>
            </a:r>
            <a:endParaRPr lang="en-US" sz="3000" dirty="0">
              <a:cs typeface="B Titr" pitchFamily="2" charset="-78"/>
            </a:endParaRPr>
          </a:p>
          <a:p>
            <a:pPr algn="r" rtl="1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25602"/>
          </a:xfrm>
        </p:spPr>
        <p:txBody>
          <a:bodyPr>
            <a:normAutofit/>
          </a:bodyPr>
          <a:lstStyle/>
          <a:p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285720" y="500043"/>
            <a:ext cx="8358246" cy="83099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r" rtl="1"/>
            <a:r>
              <a:rPr lang="fa-IR" sz="2400" b="1" dirty="0">
                <a:solidFill>
                  <a:srgbClr val="FF0000"/>
                </a:solidFill>
                <a:cs typeface="B Titr" pitchFamily="2" charset="-78"/>
              </a:rPr>
              <a:t>از</a:t>
            </a:r>
            <a:r>
              <a:rPr lang="en-US" sz="2400" b="1" dirty="0" smtClean="0">
                <a:solidFill>
                  <a:srgbClr val="FF0000"/>
                </a:solidFill>
                <a:cs typeface="B Titr" pitchFamily="2" charset="-78"/>
              </a:rPr>
              <a:t>10399</a:t>
            </a:r>
            <a:r>
              <a:rPr lang="fa-IR" sz="2400" b="1" dirty="0" smtClean="0">
                <a:solidFill>
                  <a:srgbClr val="FF0000"/>
                </a:solidFill>
                <a:cs typeface="B Titr" pitchFamily="2" charset="-78"/>
              </a:rPr>
              <a:t> </a:t>
            </a:r>
            <a:r>
              <a:rPr lang="fa-IR" sz="2400" b="1" dirty="0">
                <a:solidFill>
                  <a:srgbClr val="FF0000"/>
                </a:solidFill>
                <a:cs typeface="B Titr" pitchFamily="2" charset="-78"/>
              </a:rPr>
              <a:t>سالمند مراقبت شده تعداد </a:t>
            </a:r>
            <a:r>
              <a:rPr lang="fa-IR" sz="2400" b="1" dirty="0" smtClean="0">
                <a:solidFill>
                  <a:srgbClr val="FF0000"/>
                </a:solidFill>
                <a:cs typeface="B Titr" pitchFamily="2" charset="-78"/>
              </a:rPr>
              <a:t>5676 </a:t>
            </a:r>
            <a:r>
              <a:rPr lang="fa-IR" sz="2400" b="1" dirty="0">
                <a:solidFill>
                  <a:srgbClr val="FF0000"/>
                </a:solidFill>
                <a:cs typeface="B Titr" pitchFamily="2" charset="-78"/>
              </a:rPr>
              <a:t>زن و4723 مرد توسط غیرپزشک </a:t>
            </a:r>
            <a:r>
              <a:rPr lang="fa-IR" sz="2400" b="1" dirty="0"/>
              <a:t>:</a:t>
            </a:r>
            <a:endParaRPr lang="en-US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H:\New Folder (2)\عکس سالمند\IMG_222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9600" y="228600"/>
            <a:ext cx="7543800" cy="62484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1861" name="Picture 5" descr="5869"/>
          <p:cNvPicPr>
            <a:picLocks noGrp="1" noChangeAspect="1" noChangeArrowheads="1"/>
          </p:cNvPicPr>
          <p:nvPr>
            <p:ph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457200"/>
            <a:ext cx="8915400" cy="5972196"/>
          </a:xfrm>
          <a:noFill/>
          <a:ln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5361459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lvl="0" algn="r" rtl="1"/>
            <a:r>
              <a:rPr lang="fa-IR" sz="3600" dirty="0" smtClean="0">
                <a:cs typeface="B Titr" pitchFamily="2" charset="-78"/>
              </a:rPr>
              <a:t>18درصددارای اختلال بینائی می باشند</a:t>
            </a:r>
            <a:endParaRPr lang="en-US" sz="3600" dirty="0" smtClean="0">
              <a:cs typeface="B Titr" pitchFamily="2" charset="-78"/>
            </a:endParaRPr>
          </a:p>
          <a:p>
            <a:pPr lvl="0" algn="r" rtl="1"/>
            <a:r>
              <a:rPr lang="fa-IR" sz="3600" dirty="0" smtClean="0">
                <a:cs typeface="B Titr" pitchFamily="2" charset="-78"/>
              </a:rPr>
              <a:t>13.5درصددارای اختلال شنوائی می باشند</a:t>
            </a:r>
            <a:endParaRPr lang="en-US" sz="3600" dirty="0" smtClean="0">
              <a:cs typeface="B Titr" pitchFamily="2" charset="-78"/>
            </a:endParaRPr>
          </a:p>
          <a:p>
            <a:pPr lvl="0" algn="r" rtl="1"/>
            <a:r>
              <a:rPr lang="fa-IR" sz="3600" dirty="0" smtClean="0">
                <a:cs typeface="B Titr" pitchFamily="2" charset="-78"/>
              </a:rPr>
              <a:t>5.6درصد افسرده می باشند</a:t>
            </a:r>
            <a:endParaRPr lang="en-US" sz="3600" dirty="0" smtClean="0">
              <a:cs typeface="B Titr" pitchFamily="2" charset="-78"/>
            </a:endParaRPr>
          </a:p>
          <a:p>
            <a:pPr lvl="0" algn="r" rtl="1"/>
            <a:r>
              <a:rPr lang="fa-IR" sz="3600" dirty="0" smtClean="0">
                <a:cs typeface="B Titr" pitchFamily="2" charset="-78"/>
              </a:rPr>
              <a:t>8درصدمبتلا به دمانس می باشند </a:t>
            </a:r>
            <a:endParaRPr lang="en-US" sz="3600" dirty="0" smtClean="0">
              <a:cs typeface="B Titr" pitchFamily="2" charset="-78"/>
            </a:endParaRPr>
          </a:p>
          <a:p>
            <a:pPr lvl="0" algn="r" rtl="1"/>
            <a:r>
              <a:rPr lang="fa-IR" sz="3600" dirty="0" smtClean="0">
                <a:cs typeface="B Titr" pitchFamily="2" charset="-78"/>
              </a:rPr>
              <a:t>8درصد بی اختیاری ادرار دارند </a:t>
            </a:r>
            <a:endParaRPr lang="en-US" sz="3600" dirty="0" smtClean="0">
              <a:cs typeface="B Titr" pitchFamily="2" charset="-78"/>
            </a:endParaRPr>
          </a:p>
          <a:p>
            <a:pPr lvl="0" algn="r" rtl="1"/>
            <a:r>
              <a:rPr lang="fa-IR" sz="3600" b="1" dirty="0" smtClean="0">
                <a:cs typeface="B Titr" pitchFamily="2" charset="-78"/>
              </a:rPr>
              <a:t>در تمام موارد بررسي شده درصد ابتلا ء خانم ها بيشتر از آقايان مي باشد جز مصرف دخانيات که مصرف آن در آقايان بيشتر ازخانم ها مي باشد </a:t>
            </a:r>
            <a:endParaRPr lang="en-US" sz="3600" dirty="0" smtClean="0">
              <a:cs typeface="B Titr" pitchFamily="2" charset="-78"/>
            </a:endParaRPr>
          </a:p>
          <a:p>
            <a:endParaRPr lang="en-US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481138"/>
          <a:ext cx="8229600" cy="45259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 rtl="1"/>
            <a:r>
              <a:rPr lang="en-US" dirty="0"/>
              <a:t/>
            </a:r>
            <a:br>
              <a:rPr lang="en-US" dirty="0"/>
            </a:br>
            <a:r>
              <a:rPr lang="fa-IR" sz="4400" b="1" dirty="0" smtClean="0"/>
              <a:t>نمودار اختلات سالمندان مراقبت شده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b="1" dirty="0" smtClean="0"/>
              <a:t> 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  <a:ln w="381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fa-IR" b="1" dirty="0" smtClean="0"/>
              <a:t>فرصت ها 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518160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r" rtl="1">
              <a:buNone/>
            </a:pPr>
            <a:r>
              <a:rPr lang="fa-IR" sz="1600" b="1" dirty="0" smtClean="0"/>
              <a:t> 1- </a:t>
            </a:r>
            <a:r>
              <a:rPr lang="fa-IR" sz="2000" b="1" dirty="0" smtClean="0"/>
              <a:t>حمايت هاي فرهنگي و مذهبي در رابطه با سالمندان</a:t>
            </a:r>
            <a:endParaRPr lang="en-US" sz="1600" dirty="0" smtClean="0"/>
          </a:p>
          <a:p>
            <a:pPr lvl="0" algn="r" rtl="1">
              <a:buNone/>
            </a:pPr>
            <a:r>
              <a:rPr lang="fa-IR" sz="1600" b="1" dirty="0" smtClean="0"/>
              <a:t> 2</a:t>
            </a:r>
            <a:r>
              <a:rPr lang="fa-IR" sz="1600" dirty="0" smtClean="0"/>
              <a:t>- </a:t>
            </a:r>
            <a:r>
              <a:rPr lang="fa-IR" sz="2000" b="1" dirty="0" smtClean="0"/>
              <a:t>تصويب آئين نامه اجرائی ساماندهي امور سالمندان توسط هيات محترم وزيران </a:t>
            </a:r>
            <a:endParaRPr lang="en-US" sz="2000" b="1" dirty="0" smtClean="0"/>
          </a:p>
          <a:p>
            <a:pPr algn="r" rtl="1">
              <a:buNone/>
            </a:pPr>
            <a:r>
              <a:rPr lang="fa-IR" sz="2000" b="1" dirty="0" smtClean="0"/>
              <a:t> 3 – جلب مشاركت ساير سازمانها (‌كميته امداد ، بهزيستي ، شهرداري و ..) جهت ارائه خدمات به سالمندان</a:t>
            </a:r>
            <a:endParaRPr lang="en-US" sz="2000" b="1" dirty="0" smtClean="0"/>
          </a:p>
          <a:p>
            <a:pPr algn="r" rtl="1">
              <a:buNone/>
            </a:pPr>
            <a:r>
              <a:rPr lang="fa-IR" sz="2000" b="1" dirty="0" smtClean="0"/>
              <a:t>4 – استفاده از نيروهاي داوطلب مانند رابطين و معلمين و ... براي افزايش سطح آگاهي جامعه </a:t>
            </a:r>
            <a:endParaRPr lang="en-US" sz="2000" b="1" dirty="0" smtClean="0"/>
          </a:p>
          <a:p>
            <a:pPr algn="r" rtl="1">
              <a:buNone/>
            </a:pPr>
            <a:r>
              <a:rPr lang="fa-IR" sz="2000" b="1" dirty="0" smtClean="0"/>
              <a:t>5- وجود استاندار محترم بعنوان رئيس شوراي ساماندهي سالمندان استان</a:t>
            </a:r>
            <a:endParaRPr lang="en-US" sz="2000" b="1" dirty="0" smtClean="0"/>
          </a:p>
          <a:p>
            <a:pPr algn="r" rtl="1">
              <a:buNone/>
            </a:pPr>
            <a:r>
              <a:rPr lang="fa-IR" sz="2000" b="1" dirty="0" smtClean="0"/>
              <a:t>6- وجود سازمانهاي متعدد كه خدماتي را بطور متفرقه جهت سالمندان ارائه مي دهند</a:t>
            </a:r>
            <a:endParaRPr lang="en-US" sz="2000" b="1" dirty="0" smtClean="0"/>
          </a:p>
          <a:p>
            <a:pPr algn="r" rtl="1">
              <a:buNone/>
            </a:pPr>
            <a:r>
              <a:rPr lang="fa-IR" sz="2000" b="1" dirty="0" smtClean="0"/>
              <a:t>7- حضور مسئولين و مديران اغلب سازمانهاي مربوطه در شوراي ساماندهي سالمندان استان </a:t>
            </a:r>
            <a:endParaRPr lang="en-US" sz="2000" b="1" dirty="0" smtClean="0"/>
          </a:p>
          <a:p>
            <a:pPr algn="r" rtl="1">
              <a:buNone/>
            </a:pPr>
            <a:r>
              <a:rPr lang="ar-SA" sz="2000" b="1" dirty="0" smtClean="0"/>
              <a:t>8-</a:t>
            </a:r>
            <a:r>
              <a:rPr lang="fa-IR" sz="2000" b="1" dirty="0" smtClean="0"/>
              <a:t> وجود رسانه هاي گروهي متعدد در استان و شهرستانها </a:t>
            </a:r>
            <a:endParaRPr lang="en-US" sz="2000" b="1" dirty="0" smtClean="0"/>
          </a:p>
          <a:p>
            <a:pPr algn="r" rtl="1">
              <a:buNone/>
            </a:pPr>
            <a:r>
              <a:rPr lang="ar-SA" sz="2000" b="1" dirty="0" smtClean="0"/>
              <a:t>9-</a:t>
            </a:r>
            <a:r>
              <a:rPr lang="fa-IR" sz="2000" b="1" dirty="0" smtClean="0"/>
              <a:t> حضور پزشكان و متخصصين علاقمند به برنامه سالمندي </a:t>
            </a:r>
            <a:endParaRPr lang="en-US" sz="2000" b="1" dirty="0" smtClean="0"/>
          </a:p>
          <a:p>
            <a:pPr algn="r" rtl="1">
              <a:buNone/>
            </a:pPr>
            <a:r>
              <a:rPr lang="ar-SA" sz="2000" b="1" dirty="0" smtClean="0"/>
              <a:t>10-</a:t>
            </a:r>
            <a:r>
              <a:rPr lang="fa-IR" sz="2000" b="1" dirty="0" smtClean="0"/>
              <a:t> وجود سازمانهاي غير دولتي (</a:t>
            </a:r>
            <a:r>
              <a:rPr lang="en-US" sz="2000" b="1" dirty="0" smtClean="0"/>
              <a:t>NGO- GO</a:t>
            </a:r>
            <a:r>
              <a:rPr lang="fa-IR" sz="2000" b="1" dirty="0" smtClean="0"/>
              <a:t>) و تعاونيها در ايجاد سراي سالمندان و برنامه هاي حمايتي </a:t>
            </a:r>
            <a:endParaRPr lang="en-US" sz="2000" b="1" dirty="0" smtClean="0"/>
          </a:p>
          <a:p>
            <a:pPr algn="r">
              <a:buNone/>
            </a:pPr>
            <a:r>
              <a:rPr lang="ar-SA" sz="2000" b="1" dirty="0" smtClean="0"/>
              <a:t>11-</a:t>
            </a:r>
            <a:r>
              <a:rPr lang="fa-IR" sz="2000" b="1" dirty="0" smtClean="0"/>
              <a:t> فراهم بودن فرصتهاي تحقيقاتي جهت حل مسائل مربوط به سالمندي</a:t>
            </a:r>
            <a:r>
              <a:rPr lang="ar-SA" sz="2000" b="1" dirty="0" smtClean="0"/>
              <a:t> از طريق راه اندازي مرکز تحقيقات </a:t>
            </a:r>
            <a:r>
              <a:rPr lang="ar-SA" sz="1800" b="1" dirty="0" smtClean="0"/>
              <a:t>سالمندي</a:t>
            </a:r>
            <a:endParaRPr lang="en-US" sz="16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685800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fa-IR" b="1" dirty="0" smtClean="0">
                <a:solidFill>
                  <a:srgbClr val="FF0000"/>
                </a:solidFill>
                <a:cs typeface="B Titr" pitchFamily="2" charset="-78"/>
              </a:rPr>
              <a:t/>
            </a:r>
            <a:br>
              <a:rPr lang="fa-IR" b="1" dirty="0" smtClean="0">
                <a:solidFill>
                  <a:srgbClr val="FF0000"/>
                </a:solidFill>
                <a:cs typeface="B Titr" pitchFamily="2" charset="-78"/>
              </a:rPr>
            </a:br>
            <a:r>
              <a:rPr lang="fa-IR" b="1" dirty="0" smtClean="0">
                <a:solidFill>
                  <a:srgbClr val="FF0000"/>
                </a:solidFill>
                <a:cs typeface="B Titr" pitchFamily="2" charset="-78"/>
              </a:rPr>
              <a:t>تهديدها : </a:t>
            </a:r>
            <a:r>
              <a:rPr lang="en-US" dirty="0" smtClean="0">
                <a:solidFill>
                  <a:srgbClr val="FF0000"/>
                </a:solidFill>
                <a:cs typeface="B Titr" pitchFamily="2" charset="-78"/>
              </a:rPr>
              <a:t/>
            </a:r>
            <a:br>
              <a:rPr lang="en-US" dirty="0" smtClean="0">
                <a:solidFill>
                  <a:srgbClr val="FF0000"/>
                </a:solidFill>
                <a:cs typeface="B Titr" pitchFamily="2" charset="-78"/>
              </a:rPr>
            </a:br>
            <a:endParaRPr lang="en-US" dirty="0">
              <a:solidFill>
                <a:srgbClr val="FF0000"/>
              </a:solidFill>
              <a:cs typeface="B Titr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4983163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r" rtl="1">
              <a:buNone/>
            </a:pPr>
            <a:r>
              <a:rPr lang="fa-IR" sz="1600" b="1" dirty="0" smtClean="0"/>
              <a:t>1- </a:t>
            </a:r>
            <a:r>
              <a:rPr lang="fa-IR" sz="1600" b="1" dirty="0" smtClean="0">
                <a:cs typeface="B Titr" pitchFamily="2" charset="-78"/>
              </a:rPr>
              <a:t>مشكلات جسمي سالمندان ( مشكل راه رفتن ، بي اختياري ادرار و ... )‌</a:t>
            </a:r>
            <a:endParaRPr lang="en-US" sz="1600" b="1" dirty="0" smtClean="0">
              <a:cs typeface="B Titr" pitchFamily="2" charset="-78"/>
            </a:endParaRPr>
          </a:p>
          <a:p>
            <a:pPr algn="r" rtl="1">
              <a:buNone/>
            </a:pPr>
            <a:r>
              <a:rPr lang="fa-IR" sz="1600" b="1" dirty="0" smtClean="0">
                <a:cs typeface="B Titr" pitchFamily="2" charset="-78"/>
              </a:rPr>
              <a:t>2- مشكلات رواني سالمندان ( فراموشكاري ، توقع زياد ، بي حوصلگي و ...) </a:t>
            </a:r>
            <a:endParaRPr lang="en-US" sz="1600" b="1" dirty="0" smtClean="0">
              <a:cs typeface="B Titr" pitchFamily="2" charset="-78"/>
            </a:endParaRPr>
          </a:p>
          <a:p>
            <a:pPr algn="r" rtl="1">
              <a:buNone/>
            </a:pPr>
            <a:r>
              <a:rPr lang="fa-IR" sz="1600" b="1" dirty="0" smtClean="0">
                <a:cs typeface="B Titr" pitchFamily="2" charset="-78"/>
              </a:rPr>
              <a:t>3 – مشكلات مراجعه به مراكز ( صعب‌العبور بودن مراكز بخصوص  در مناطق روستايي و ... )‌ </a:t>
            </a:r>
            <a:endParaRPr lang="en-US" sz="1600" b="1" dirty="0" smtClean="0">
              <a:cs typeface="B Titr" pitchFamily="2" charset="-78"/>
            </a:endParaRPr>
          </a:p>
          <a:p>
            <a:pPr algn="r" rtl="1">
              <a:buNone/>
            </a:pPr>
            <a:r>
              <a:rPr lang="fa-IR" sz="1600" b="1" dirty="0" smtClean="0">
                <a:cs typeface="B Titr" pitchFamily="2" charset="-78"/>
              </a:rPr>
              <a:t>4 – مشكلات سالمندان در انجام آموزشهاي ارائه شده ( صرف غذاي كم چرب در مواردي كه سالمند از غذاي خانواده استفاده مي‌كند و ...) </a:t>
            </a:r>
            <a:endParaRPr lang="en-US" sz="1600" b="1" dirty="0" smtClean="0">
              <a:cs typeface="B Titr" pitchFamily="2" charset="-78"/>
            </a:endParaRPr>
          </a:p>
          <a:p>
            <a:pPr algn="r" rtl="1">
              <a:buNone/>
            </a:pPr>
            <a:r>
              <a:rPr lang="fa-IR" sz="1600" b="1" dirty="0" smtClean="0">
                <a:cs typeface="B Titr" pitchFamily="2" charset="-78"/>
              </a:rPr>
              <a:t>5 – هزينه بري خدمات درماني سالمندان  </a:t>
            </a:r>
            <a:endParaRPr lang="en-US" sz="1600" b="1" dirty="0" smtClean="0">
              <a:cs typeface="B Titr" pitchFamily="2" charset="-78"/>
            </a:endParaRPr>
          </a:p>
          <a:p>
            <a:pPr algn="r" rtl="1">
              <a:buNone/>
            </a:pPr>
            <a:r>
              <a:rPr lang="fa-IR" sz="1600" b="1" dirty="0" smtClean="0">
                <a:cs typeface="B Titr" pitchFamily="2" charset="-78"/>
              </a:rPr>
              <a:t>6 –پوشش ناكافي بیمه  تكميلی  سالمندان </a:t>
            </a:r>
            <a:endParaRPr lang="en-US" sz="1600" b="1" dirty="0" smtClean="0">
              <a:cs typeface="B Titr" pitchFamily="2" charset="-78"/>
            </a:endParaRPr>
          </a:p>
          <a:p>
            <a:pPr algn="r" rtl="1">
              <a:buNone/>
            </a:pPr>
            <a:r>
              <a:rPr lang="fa-IR" sz="1600" b="1" dirty="0" smtClean="0">
                <a:cs typeface="B Titr" pitchFamily="2" charset="-78"/>
              </a:rPr>
              <a:t>7 –تشكيل ناكافي شوراي ساماندهي سالمندان در استانداري </a:t>
            </a:r>
            <a:endParaRPr lang="en-US" sz="1600" b="1" dirty="0" smtClean="0">
              <a:cs typeface="B Titr" pitchFamily="2" charset="-78"/>
            </a:endParaRPr>
          </a:p>
          <a:p>
            <a:pPr algn="r" rtl="1">
              <a:buNone/>
            </a:pPr>
            <a:r>
              <a:rPr lang="fa-IR" sz="1600" b="1" dirty="0" smtClean="0">
                <a:cs typeface="B Titr" pitchFamily="2" charset="-78"/>
              </a:rPr>
              <a:t>8 – موازي كاري سازمانها در ارائه خدمات به سالمندان </a:t>
            </a:r>
            <a:endParaRPr lang="en-US" sz="1600" b="1" dirty="0" smtClean="0">
              <a:cs typeface="B Titr" pitchFamily="2" charset="-78"/>
            </a:endParaRPr>
          </a:p>
          <a:p>
            <a:pPr algn="r" rtl="1">
              <a:buNone/>
            </a:pPr>
            <a:r>
              <a:rPr lang="fa-IR" sz="1600" b="1" dirty="0" smtClean="0">
                <a:cs typeface="B Titr" pitchFamily="2" charset="-78"/>
              </a:rPr>
              <a:t>9 – عدم وجود اعتبار جهت تامين نيازهاي اساسي سالمندان  در سيستم بهداشتي( عينك، سمعك، دندان مصنوعي و ...)‌</a:t>
            </a:r>
            <a:endParaRPr lang="en-US" sz="1600" b="1" dirty="0" smtClean="0">
              <a:cs typeface="B Titr" pitchFamily="2" charset="-78"/>
            </a:endParaRPr>
          </a:p>
          <a:p>
            <a:pPr algn="r" rtl="1">
              <a:buNone/>
            </a:pPr>
            <a:r>
              <a:rPr lang="fa-IR" sz="1600" b="1" dirty="0" smtClean="0">
                <a:cs typeface="B Titr" pitchFamily="2" charset="-78"/>
              </a:rPr>
              <a:t>10 – استقبال ناكافي سالمندان در مراجعه به مراكز ، چون مراقبتها نمي‌توانند جوابگوي نيازهاي آنان باشد .  </a:t>
            </a:r>
            <a:endParaRPr lang="en-US" sz="1600" b="1" dirty="0" smtClean="0">
              <a:cs typeface="B Titr" pitchFamily="2" charset="-78"/>
            </a:endParaRPr>
          </a:p>
          <a:p>
            <a:pPr algn="r" rtl="1">
              <a:buNone/>
            </a:pPr>
            <a:r>
              <a:rPr lang="fa-IR" sz="1600" b="1" dirty="0" smtClean="0">
                <a:cs typeface="B Titr" pitchFamily="2" charset="-78"/>
              </a:rPr>
              <a:t>11 – بي سوادي سالمندان </a:t>
            </a:r>
            <a:endParaRPr lang="en-US" sz="1600" b="1" dirty="0" smtClean="0">
              <a:cs typeface="B Titr" pitchFamily="2" charset="-78"/>
            </a:endParaRPr>
          </a:p>
          <a:p>
            <a:pPr algn="r" rtl="1">
              <a:buNone/>
            </a:pPr>
            <a:r>
              <a:rPr lang="fa-IR" sz="1600" b="1" dirty="0" smtClean="0">
                <a:cs typeface="B Titr" pitchFamily="2" charset="-78"/>
              </a:rPr>
              <a:t>12 – مشكلات اقتصادي سالمندان در تامين نيازهاي اوليه </a:t>
            </a:r>
            <a:endParaRPr lang="en-US" sz="1600" b="1" dirty="0" smtClean="0">
              <a:cs typeface="B Titr" pitchFamily="2" charset="-78"/>
            </a:endParaRPr>
          </a:p>
          <a:p>
            <a:pPr algn="r" rtl="1">
              <a:buNone/>
            </a:pPr>
            <a:r>
              <a:rPr lang="fa-IR" sz="1600" b="1" dirty="0" smtClean="0">
                <a:cs typeface="B Titr" pitchFamily="2" charset="-78"/>
              </a:rPr>
              <a:t>13 – عدم وجود پزشك متخصص طب سالمندي در مجموعه تحت پوشش دانشگاه</a:t>
            </a:r>
            <a:endParaRPr lang="en-US" sz="1600" b="1" dirty="0" smtClean="0">
              <a:cs typeface="B Titr" pitchFamily="2" charset="-78"/>
            </a:endParaRPr>
          </a:p>
          <a:p>
            <a:pPr algn="r" rtl="1">
              <a:buNone/>
            </a:pPr>
            <a:r>
              <a:rPr lang="fa-IR" sz="1600" b="1" dirty="0" smtClean="0">
                <a:cs typeface="B Titr" pitchFamily="2" charset="-78"/>
              </a:rPr>
              <a:t>14- مشخص نبودن شرح وظايف سازمانها و ارگانها در مورد خدمات مربوطه </a:t>
            </a:r>
            <a:endParaRPr lang="en-US" sz="1600" b="1" dirty="0" smtClean="0">
              <a:cs typeface="B Titr" pitchFamily="2" charset="-78"/>
            </a:endParaRPr>
          </a:p>
          <a:p>
            <a:pPr algn="r" rtl="1">
              <a:buNone/>
            </a:pPr>
            <a:r>
              <a:rPr lang="fa-IR" sz="1600" b="1" dirty="0" smtClean="0">
                <a:cs typeface="B Titr" pitchFamily="2" charset="-78"/>
              </a:rPr>
              <a:t>15- عدم وجود حساسيت و اهميت سالمندان بعنوان يك برنامه بحران ساز</a:t>
            </a:r>
            <a:r>
              <a:rPr lang="en-US" sz="1600" b="1" dirty="0" smtClean="0">
                <a:cs typeface="B Titr" pitchFamily="2" charset="-78"/>
              </a:rPr>
              <a:t> </a:t>
            </a:r>
          </a:p>
          <a:p>
            <a:pPr algn="r" rtl="1">
              <a:buNone/>
            </a:pPr>
            <a:r>
              <a:rPr lang="en-US" sz="1600" b="1" dirty="0" smtClean="0">
                <a:cs typeface="B Titr" pitchFamily="2" charset="-78"/>
              </a:rPr>
              <a:t> </a:t>
            </a:r>
          </a:p>
          <a:p>
            <a:pPr algn="r">
              <a:buNone/>
            </a:pPr>
            <a:endParaRPr lang="en-US" sz="16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58" y="928670"/>
            <a:ext cx="8229600" cy="4525963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70000" lnSpcReduction="20000"/>
          </a:bodyPr>
          <a:lstStyle/>
          <a:p>
            <a:pPr lvl="0" algn="r" rtl="1"/>
            <a:r>
              <a:rPr lang="ar-SA" sz="4600" dirty="0" smtClean="0">
                <a:cs typeface="B Titr" pitchFamily="2" charset="-78"/>
              </a:rPr>
              <a:t>آموزش </a:t>
            </a:r>
            <a:r>
              <a:rPr lang="ar-SA" sz="4600" dirty="0">
                <a:cs typeface="B Titr" pitchFamily="2" charset="-78"/>
              </a:rPr>
              <a:t>رکن اساسي در پيشگيري وارتقاء سلامت دارد لذا برنامه هاي آموزشي جهت ارائه دهندگان خدمات وسالمندان بايد باجديت اجرا گردد .</a:t>
            </a:r>
            <a:endParaRPr lang="en-US" sz="4600" dirty="0">
              <a:cs typeface="B Titr" pitchFamily="2" charset="-78"/>
            </a:endParaRPr>
          </a:p>
          <a:p>
            <a:pPr lvl="0" algn="r" rtl="1"/>
            <a:r>
              <a:rPr lang="ar-SA" sz="4600" dirty="0" smtClean="0">
                <a:cs typeface="B Titr" pitchFamily="2" charset="-78"/>
              </a:rPr>
              <a:t>در آموز ش سالمندان توصيه به فعاليت بدني مناسب ، راه هاي اصلاح تغذيه و توصيه به ترك استعمال دخانيات مي تواند از مهمترين فاكتورهاي پيشگيري كننده باشد </a:t>
            </a:r>
            <a:r>
              <a:rPr lang="ar-SA" sz="6300" dirty="0" smtClean="0">
                <a:cs typeface="B Titr" pitchFamily="2" charset="-78"/>
              </a:rPr>
              <a:t>.</a:t>
            </a:r>
            <a:endParaRPr lang="en-US" sz="6300" dirty="0" smtClean="0">
              <a:cs typeface="B Titr" pitchFamily="2" charset="-78"/>
            </a:endParaRPr>
          </a:p>
          <a:p>
            <a:pPr>
              <a:buNone/>
            </a:pPr>
            <a:r>
              <a:rPr lang="ar-SA" sz="4000" dirty="0"/>
              <a:t/>
            </a:r>
            <a:br>
              <a:rPr lang="ar-SA" sz="4000" dirty="0"/>
            </a:b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596" y="285728"/>
            <a:ext cx="8229600" cy="214314"/>
          </a:xfrm>
        </p:spPr>
        <p:txBody>
          <a:bodyPr>
            <a:normAutofit fontScale="90000"/>
          </a:bodyPr>
          <a:lstStyle/>
          <a:p>
            <a:pPr algn="r"/>
            <a:r>
              <a:rPr lang="en-US" dirty="0" smtClean="0"/>
              <a:t/>
            </a:r>
            <a:br>
              <a:rPr lang="en-US" dirty="0" smtClean="0"/>
            </a:br>
            <a:r>
              <a:rPr lang="ar-SA" b="1" dirty="0" smtClean="0"/>
              <a:t> پيشنهادات :</a:t>
            </a:r>
            <a:endParaRPr lang="en-US" dirty="0"/>
          </a:p>
        </p:txBody>
      </p:sp>
      <p:pic>
        <p:nvPicPr>
          <p:cNvPr id="4" name="Picture 3" descr="C:\Documents and Settings\salekhm1\Desktop\IMG_0620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4214818"/>
            <a:ext cx="4000528" cy="235631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5" name="Picture 4" descr="G:\New Folder (3)\My Pictures\Picture\Picture 005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4876" y="4214818"/>
            <a:ext cx="3714776" cy="2357454"/>
          </a:xfrm>
          <a:prstGeom prst="rect">
            <a:avLst/>
          </a:prstGeom>
          <a:ln w="63500" cap="rnd">
            <a:solidFill>
              <a:schemeClr val="bg1">
                <a:lumMod val="65000"/>
              </a:schemeClr>
            </a:solidFill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500042"/>
            <a:ext cx="8258204" cy="5507249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lvl="0" algn="r" rtl="1"/>
            <a:r>
              <a:rPr lang="fa-IR" sz="4000" baseline="30000" dirty="0" smtClean="0">
                <a:cs typeface="B Titr" pitchFamily="2" charset="-78"/>
              </a:rPr>
              <a:t>ضرورت ایجاد قوانین خاص حمایتی مرتبط با امور سالمندان</a:t>
            </a:r>
            <a:endParaRPr lang="en-US" sz="4000" dirty="0" smtClean="0">
              <a:cs typeface="B Titr" pitchFamily="2" charset="-78"/>
            </a:endParaRPr>
          </a:p>
          <a:p>
            <a:pPr lvl="0" algn="r" rtl="1"/>
            <a:r>
              <a:rPr lang="fa-IR" sz="4000" baseline="30000" dirty="0" smtClean="0">
                <a:cs typeface="B Titr" pitchFamily="2" charset="-78"/>
              </a:rPr>
              <a:t>ایجاد نظام تامین اجتماعی ویژه دوران سالمندی بصورت همگانی</a:t>
            </a:r>
            <a:endParaRPr lang="en-US" sz="4000" dirty="0" smtClean="0">
              <a:cs typeface="B Titr" pitchFamily="2" charset="-78"/>
            </a:endParaRPr>
          </a:p>
          <a:p>
            <a:pPr lvl="0" algn="r" rtl="1"/>
            <a:r>
              <a:rPr lang="fa-IR" sz="4000" baseline="30000" dirty="0" smtClean="0">
                <a:cs typeface="B Titr" pitchFamily="2" charset="-78"/>
              </a:rPr>
              <a:t>تشکیل انجمن های حمایت از سالمندان توسط خود آنان ونمایندگان از سازمانهای مرتبط</a:t>
            </a:r>
            <a:endParaRPr lang="en-US" sz="4000" dirty="0" smtClean="0">
              <a:cs typeface="B Titr" pitchFamily="2" charset="-78"/>
            </a:endParaRPr>
          </a:p>
          <a:p>
            <a:pPr lvl="0" algn="r" rtl="1"/>
            <a:r>
              <a:rPr lang="fa-IR" sz="4000" baseline="30000" dirty="0" smtClean="0">
                <a:cs typeface="B Titr" pitchFamily="2" charset="-78"/>
              </a:rPr>
              <a:t>پیش بینی حمایتهای بیمه ای خاص در مقابل خطراتی که سالمندان راتهدید می کند.</a:t>
            </a:r>
            <a:endParaRPr lang="en-US" sz="4000" dirty="0" smtClean="0">
              <a:cs typeface="B Titr" pitchFamily="2" charset="-78"/>
            </a:endParaRPr>
          </a:p>
          <a:p>
            <a:pPr algn="r" rtl="1"/>
            <a:r>
              <a:rPr lang="fa-IR" sz="4000" baseline="30000" dirty="0" smtClean="0">
                <a:cs typeface="B Titr" pitchFamily="2" charset="-78"/>
              </a:rPr>
              <a:t>ایجاد بخشهای مخصوص سالمندان در بیمارستانها</a:t>
            </a:r>
          </a:p>
          <a:p>
            <a:pPr algn="r" rtl="1"/>
            <a:r>
              <a:rPr lang="fa-IR" sz="4000" baseline="30000" dirty="0" smtClean="0">
                <a:cs typeface="B Titr" pitchFamily="2" charset="-78"/>
              </a:rPr>
              <a:t>حمایت های مالی وغیر مالی دولت از </a:t>
            </a:r>
          </a:p>
          <a:p>
            <a:pPr algn="r" rtl="1"/>
            <a:r>
              <a:rPr lang="fa-IR" sz="4000" baseline="30000" dirty="0" smtClean="0">
                <a:cs typeface="B Titr" pitchFamily="2" charset="-78"/>
              </a:rPr>
              <a:t>خانواده های دارای سالمند</a:t>
            </a:r>
            <a:endParaRPr lang="en-US" sz="4000" baseline="30000" dirty="0" smtClean="0">
              <a:cs typeface="B Titr" pitchFamily="2" charset="-78"/>
            </a:endParaRPr>
          </a:p>
          <a:p>
            <a:pPr lvl="0" algn="r" rtl="1"/>
            <a:r>
              <a:rPr lang="fa-IR" sz="4400" baseline="30000" dirty="0" smtClean="0">
                <a:cs typeface="B Titr" pitchFamily="2" charset="-78"/>
              </a:rPr>
              <a:t>تربیت متخصصان طب سالمندی</a:t>
            </a:r>
            <a:endParaRPr lang="en-US" sz="4400" dirty="0" smtClean="0">
              <a:cs typeface="B Titr" pitchFamily="2" charset="-78"/>
            </a:endParaRPr>
          </a:p>
          <a:p>
            <a:pPr algn="r" rtl="1"/>
            <a:endParaRPr lang="en-US" sz="4000" dirty="0"/>
          </a:p>
        </p:txBody>
      </p:sp>
      <p:pic>
        <p:nvPicPr>
          <p:cNvPr id="3" name="Picture 2" descr="C:\Documents and Settings\salekhm1\Desktop\گزارش سالمندان\همايش شماره سه  سالمندان\IMG_0927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4114800"/>
            <a:ext cx="3124200" cy="23860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428604"/>
            <a:ext cx="7981920" cy="5743596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lvl="0" algn="r">
              <a:buNone/>
            </a:pPr>
            <a:r>
              <a:rPr lang="ar-SA" dirty="0" smtClean="0"/>
              <a:t>بکارگيري امکانات واهميت دادن به گذراندن  اوقات فراغت ازطريق تشکيل اردوهاي زيارتي تفريحي  براي پيشگيري از انزوا وگوشه گيري سالمندان </a:t>
            </a:r>
            <a:endParaRPr lang="en-US" dirty="0" smtClean="0"/>
          </a:p>
          <a:p>
            <a:pPr lvl="0" algn="r">
              <a:buNone/>
            </a:pPr>
            <a:endParaRPr lang="fa-IR" dirty="0" smtClean="0"/>
          </a:p>
          <a:p>
            <a:pPr lvl="0" algn="r">
              <a:buNone/>
            </a:pPr>
            <a:endParaRPr lang="fa-IR" dirty="0" smtClean="0"/>
          </a:p>
          <a:p>
            <a:pPr lvl="0" algn="r">
              <a:buNone/>
            </a:pPr>
            <a:endParaRPr lang="fa-IR" dirty="0" smtClean="0"/>
          </a:p>
          <a:p>
            <a:pPr lvl="0" algn="r">
              <a:buNone/>
            </a:pPr>
            <a:endParaRPr lang="en-US" dirty="0" smtClean="0"/>
          </a:p>
          <a:p>
            <a:pPr algn="r">
              <a:buNone/>
            </a:pPr>
            <a:endParaRPr lang="fa-IR" dirty="0" smtClean="0"/>
          </a:p>
          <a:p>
            <a:pPr algn="r">
              <a:buNone/>
            </a:pPr>
            <a:r>
              <a:rPr lang="ar-SA" dirty="0" smtClean="0"/>
              <a:t>اقدامات تبليغي وترويجي براي تبين نقش ،جايگاه ومنزلت افراد سالمند درجامعه</a:t>
            </a:r>
            <a:endParaRPr lang="en-US" dirty="0" smtClean="0"/>
          </a:p>
          <a:p>
            <a:pPr lvl="0" algn="r">
              <a:buNone/>
            </a:pPr>
            <a:endParaRPr lang="en-US" dirty="0" smtClean="0"/>
          </a:p>
          <a:p>
            <a:pPr algn="r">
              <a:buNone/>
            </a:pPr>
            <a:endParaRPr lang="en-US" dirty="0"/>
          </a:p>
        </p:txBody>
      </p:sp>
      <p:pic>
        <p:nvPicPr>
          <p:cNvPr id="4" name="Picture 3" descr="C:\Documents and Settings\keykham2\Desktop\گزارش عملکرد سه ماهه دوم سالمندان\هفته جهاني سالمند\گزارش شهرستانها\رشتخوار\IMG_4092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0" y="2209800"/>
            <a:ext cx="3684984" cy="2520280"/>
          </a:xfrm>
          <a:prstGeom prst="round2DiagRect">
            <a:avLst>
              <a:gd name="adj1" fmla="val 16667"/>
              <a:gd name="adj2" fmla="val 0"/>
            </a:avLst>
          </a:prstGeom>
          <a:ln w="57150" cap="sq">
            <a:solidFill>
              <a:schemeClr val="bg1">
                <a:lumMod val="5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Picture 4" descr="C:\Documents and Settings\keykham2\Desktop\گزارش عملکرد سه ماهه دوم سالمندان\هفته جهاني سالمند\گزارش شهرستانها\1B8C9955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53000" y="2667000"/>
            <a:ext cx="3384376" cy="1944216"/>
          </a:xfrm>
          <a:prstGeom prst="roundRect">
            <a:avLst/>
          </a:prstGeom>
          <a:ln w="88900" cap="sq" cmpd="thickThin">
            <a:solidFill>
              <a:schemeClr val="bg1">
                <a:lumMod val="65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olderman and chil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2667000" y="3826919"/>
            <a:ext cx="4286280" cy="3031081"/>
          </a:xfrm>
          <a:prstGeom prst="rect">
            <a:avLst/>
          </a:prstGeom>
          <a:ln/>
        </p:spPr>
      </p:pic>
      <p:sp>
        <p:nvSpPr>
          <p:cNvPr id="6" name="Title 5"/>
          <p:cNvSpPr>
            <a:spLocks noGrp="1"/>
          </p:cNvSpPr>
          <p:nvPr>
            <p:ph type="ctrTitle"/>
          </p:nvPr>
        </p:nvSpPr>
        <p:spPr>
          <a:xfrm>
            <a:off x="685800" y="457201"/>
            <a:ext cx="7772400" cy="1142999"/>
          </a:xfrm>
          <a:ln w="571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fa-IR" b="1" dirty="0" smtClean="0">
                <a:cs typeface="B Titr" pitchFamily="2" charset="-78"/>
              </a:rPr>
              <a:t>مادر مقابل سالمندان دو مسئولیت داریم </a:t>
            </a:r>
            <a:endParaRPr lang="en-US" b="1" dirty="0">
              <a:cs typeface="B Titr" pitchFamily="2" charset="-78"/>
            </a:endParaRPr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1219200" y="1981200"/>
            <a:ext cx="6400800" cy="1752600"/>
          </a:xfrm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r"/>
            <a:r>
              <a:rPr lang="fa-IR" sz="4400" b="1" dirty="0" smtClean="0">
                <a:solidFill>
                  <a:schemeClr val="tx1"/>
                </a:solidFill>
                <a:cs typeface="B Titr" pitchFamily="2" charset="-78"/>
              </a:rPr>
              <a:t>از آنان درس گیریم</a:t>
            </a:r>
            <a:r>
              <a:rPr lang="fa-IR" dirty="0" smtClean="0">
                <a:cs typeface="B Titr" pitchFamily="2" charset="-78"/>
              </a:rPr>
              <a:t> </a:t>
            </a:r>
          </a:p>
          <a:p>
            <a:pPr algn="l" rtl="1"/>
            <a:r>
              <a:rPr lang="fa-IR" sz="4400" b="1" dirty="0" smtClean="0">
                <a:solidFill>
                  <a:schemeClr val="tx1"/>
                </a:solidFill>
                <a:cs typeface="B Titr" pitchFamily="2" charset="-78"/>
              </a:rPr>
              <a:t>ودست آنان گیریم</a:t>
            </a:r>
            <a:endParaRPr lang="en-US" sz="4400" b="1" dirty="0">
              <a:solidFill>
                <a:schemeClr val="tx1"/>
              </a:solidFill>
              <a:cs typeface="B Titr" pitchFamily="2" charset="-78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530" name="Object 2"/>
          <p:cNvGraphicFramePr>
            <a:graphicFrameLocks noChangeAspect="1"/>
          </p:cNvGraphicFramePr>
          <p:nvPr/>
        </p:nvGraphicFramePr>
        <p:xfrm>
          <a:off x="1371599" y="0"/>
          <a:ext cx="6248401" cy="6858000"/>
        </p:xfrm>
        <a:graphic>
          <a:graphicData uri="http://schemas.openxmlformats.org/presentationml/2006/ole">
            <p:oleObj spid="_x0000_s22530" name="Acrobat Document" r:id="rId3" imgW="5943600" imgH="8095894" progId="AcroExch.Document.7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457200"/>
            <a:ext cx="8305800" cy="106680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fa-IR" sz="4800" b="1" dirty="0" smtClean="0"/>
              <a:t/>
            </a:r>
            <a:br>
              <a:rPr lang="fa-IR" sz="4800" b="1" dirty="0" smtClean="0"/>
            </a:br>
            <a:r>
              <a:rPr lang="ar-SA" sz="3600" b="1" dirty="0" smtClean="0">
                <a:solidFill>
                  <a:srgbClr val="FF0000"/>
                </a:solidFill>
                <a:cs typeface="B Titr" pitchFamily="2" charset="-78"/>
              </a:rPr>
              <a:t>روز شمار هفته سلامت: 24-18 فروردين 1391</a:t>
            </a:r>
            <a:r>
              <a:rPr lang="en-US" dirty="0" smtClean="0">
                <a:solidFill>
                  <a:srgbClr val="FF0000"/>
                </a:solidFill>
                <a:cs typeface="B Titr" pitchFamily="2" charset="-78"/>
              </a:rPr>
              <a:t/>
            </a:r>
            <a:br>
              <a:rPr lang="en-US" dirty="0" smtClean="0">
                <a:solidFill>
                  <a:srgbClr val="FF0000"/>
                </a:solidFill>
                <a:cs typeface="B Titr" pitchFamily="2" charset="-78"/>
              </a:rPr>
            </a:br>
            <a:endParaRPr lang="en-US" dirty="0">
              <a:solidFill>
                <a:srgbClr val="FF0000"/>
              </a:solidFill>
              <a:cs typeface="B Titr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600200"/>
            <a:ext cx="8382000" cy="4525963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85000" lnSpcReduction="10000"/>
          </a:bodyPr>
          <a:lstStyle/>
          <a:p>
            <a:pPr rtl="1">
              <a:buNone/>
            </a:pPr>
            <a:r>
              <a:rPr lang="fa-IR" sz="4000" dirty="0" smtClean="0"/>
              <a:t> </a:t>
            </a:r>
            <a:endParaRPr lang="en-US" sz="4000" dirty="0" smtClean="0"/>
          </a:p>
          <a:p>
            <a:pPr algn="r" rtl="1">
              <a:buFont typeface="Wingdings" pitchFamily="2" charset="2"/>
              <a:buChar char="v"/>
            </a:pPr>
            <a:r>
              <a:rPr lang="fa-IR" sz="3300" dirty="0" smtClean="0">
                <a:cs typeface="B Titr" pitchFamily="2" charset="-78"/>
              </a:rPr>
              <a:t>جمعه  1391/1/18	          سالمندي، ورزش و سلامت معنوي</a:t>
            </a:r>
            <a:endParaRPr lang="en-US" sz="3300" dirty="0" smtClean="0">
              <a:cs typeface="B Titr" pitchFamily="2" charset="-78"/>
            </a:endParaRPr>
          </a:p>
          <a:p>
            <a:pPr algn="r" rtl="1">
              <a:buFont typeface="Wingdings" pitchFamily="2" charset="2"/>
              <a:buChar char="v"/>
            </a:pPr>
            <a:r>
              <a:rPr lang="fa-IR" sz="3600" dirty="0" smtClean="0">
                <a:cs typeface="B Titr" pitchFamily="2" charset="-78"/>
              </a:rPr>
              <a:t>شنبه    1391/1/19      	سالمندي و آموزش  همگاني</a:t>
            </a:r>
            <a:endParaRPr lang="en-US" sz="3600" dirty="0" smtClean="0">
              <a:cs typeface="B Titr" pitchFamily="2" charset="-78"/>
            </a:endParaRPr>
          </a:p>
          <a:p>
            <a:pPr algn="r" rtl="1">
              <a:buFont typeface="Wingdings" pitchFamily="2" charset="2"/>
              <a:buChar char="v"/>
            </a:pPr>
            <a:r>
              <a:rPr lang="fa-IR" sz="3600" dirty="0" smtClean="0">
                <a:cs typeface="B Titr" pitchFamily="2" charset="-78"/>
              </a:rPr>
              <a:t>يكشنبه 1391/1/20          سالمندي و حوادث و بلايا</a:t>
            </a:r>
            <a:endParaRPr lang="en-US" sz="3600" dirty="0" smtClean="0">
              <a:cs typeface="B Titr" pitchFamily="2" charset="-78"/>
            </a:endParaRPr>
          </a:p>
          <a:p>
            <a:pPr algn="r" rtl="1">
              <a:buFont typeface="Wingdings" pitchFamily="2" charset="2"/>
              <a:buChar char="v"/>
            </a:pPr>
            <a:r>
              <a:rPr lang="fa-IR" sz="3100" dirty="0" smtClean="0">
                <a:cs typeface="B Titr" pitchFamily="2" charset="-78"/>
              </a:rPr>
              <a:t>دوشنبه 1391/1/21	         سالمندي و شهرهاي دوستدار سلامت</a:t>
            </a:r>
            <a:endParaRPr lang="en-US" sz="3100" dirty="0" smtClean="0">
              <a:cs typeface="B Titr" pitchFamily="2" charset="-78"/>
            </a:endParaRPr>
          </a:p>
          <a:p>
            <a:pPr algn="r" rtl="1">
              <a:buFont typeface="Wingdings" pitchFamily="2" charset="2"/>
              <a:buChar char="v"/>
            </a:pPr>
            <a:r>
              <a:rPr lang="fa-IR" sz="3300" dirty="0" smtClean="0">
                <a:cs typeface="B Titr" pitchFamily="2" charset="-78"/>
              </a:rPr>
              <a:t>سه‌شنبه 1391/1/22         </a:t>
            </a:r>
            <a:r>
              <a:rPr lang="fa-IR" sz="2800" dirty="0" smtClean="0">
                <a:cs typeface="B Titr" pitchFamily="2" charset="-78"/>
              </a:rPr>
              <a:t>سالمندي، سلامت و همكاري‌هاي بين‌بخشي</a:t>
            </a:r>
            <a:endParaRPr lang="en-US" sz="3300" dirty="0" smtClean="0">
              <a:cs typeface="B Titr" pitchFamily="2" charset="-78"/>
            </a:endParaRPr>
          </a:p>
          <a:p>
            <a:pPr algn="r" rtl="1">
              <a:buFont typeface="Wingdings" pitchFamily="2" charset="2"/>
              <a:buChar char="v"/>
            </a:pPr>
            <a:r>
              <a:rPr lang="fa-IR" sz="3100" dirty="0" smtClean="0">
                <a:cs typeface="B Titr" pitchFamily="2" charset="-78"/>
              </a:rPr>
              <a:t>چهار شنبه 1391/1/23      سالمندي و مراقبت دربرابربيماريها </a:t>
            </a:r>
            <a:r>
              <a:rPr lang="fa-IR" sz="3600" dirty="0" smtClean="0">
                <a:cs typeface="B Titr" pitchFamily="2" charset="-78"/>
              </a:rPr>
              <a:t>    </a:t>
            </a:r>
          </a:p>
          <a:p>
            <a:pPr algn="r" rtl="1">
              <a:buFont typeface="Wingdings" pitchFamily="2" charset="2"/>
              <a:buChar char="v"/>
            </a:pPr>
            <a:r>
              <a:rPr lang="fa-IR" sz="3600" dirty="0" smtClean="0">
                <a:cs typeface="B Titr" pitchFamily="2" charset="-78"/>
              </a:rPr>
              <a:t>پنج‌شنبه 1391/1/24            سالمند ي و كرامت اجتماعي</a:t>
            </a:r>
            <a:r>
              <a:rPr lang="fa-IR" sz="3600" b="1" dirty="0" smtClean="0">
                <a:cs typeface="B Titr" pitchFamily="2" charset="-78"/>
              </a:rPr>
              <a:t> </a:t>
            </a:r>
            <a:endParaRPr lang="en-US" sz="3600" b="1" dirty="0">
              <a:cs typeface="B Titr" pitchFamily="2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fa-IR" sz="4000" b="1" dirty="0" smtClean="0">
                <a:solidFill>
                  <a:srgbClr val="FF0000"/>
                </a:solidFill>
                <a:cs typeface="B Titr" pitchFamily="2" charset="-78"/>
              </a:rPr>
              <a:t>سالمند :به افراد بالای 60 سال اطلاق </a:t>
            </a:r>
            <a:r>
              <a:rPr lang="fa-IR" sz="4000" b="1" dirty="0" err="1" smtClean="0">
                <a:solidFill>
                  <a:srgbClr val="FF0000"/>
                </a:solidFill>
                <a:cs typeface="B Titr" pitchFamily="2" charset="-78"/>
              </a:rPr>
              <a:t>مي</a:t>
            </a:r>
            <a:r>
              <a:rPr lang="fa-IR" sz="4000" b="1" dirty="0" smtClean="0">
                <a:solidFill>
                  <a:srgbClr val="FF0000"/>
                </a:solidFill>
                <a:cs typeface="B Titr" pitchFamily="2" charset="-78"/>
              </a:rPr>
              <a:t> شود</a:t>
            </a:r>
            <a:r>
              <a:rPr lang="fa-IR" sz="9800" b="1" dirty="0" smtClean="0">
                <a:solidFill>
                  <a:srgbClr val="FF0000"/>
                </a:solidFill>
              </a:rPr>
              <a:t> </a:t>
            </a:r>
            <a:r>
              <a:rPr lang="fa-IR" sz="1400" b="1" dirty="0" smtClean="0">
                <a:cs typeface="B Titr" pitchFamily="2" charset="-78"/>
              </a:rPr>
              <a:t/>
            </a:r>
            <a:br>
              <a:rPr lang="fa-IR" sz="1400" b="1" dirty="0" smtClean="0">
                <a:cs typeface="B Titr" pitchFamily="2" charset="-78"/>
              </a:rPr>
            </a:br>
            <a:endParaRPr lang="en-US" sz="48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r" rtl="1"/>
            <a:r>
              <a:rPr lang="fa-IR" dirty="0" smtClean="0">
                <a:cs typeface="B Titr" pitchFamily="2" charset="-78"/>
              </a:rPr>
              <a:t>پديده سالمندي :</a:t>
            </a:r>
            <a:endParaRPr lang="en-US" dirty="0" smtClean="0">
              <a:cs typeface="B Titr" pitchFamily="2" charset="-78"/>
            </a:endParaRPr>
          </a:p>
          <a:p>
            <a:pPr algn="r" rtl="1">
              <a:buNone/>
            </a:pPr>
            <a:r>
              <a:rPr lang="en-US" dirty="0" smtClean="0"/>
              <a:t>-</a:t>
            </a:r>
            <a:r>
              <a:rPr lang="fa-IR" sz="2000" dirty="0" smtClean="0">
                <a:cs typeface="B Titr" pitchFamily="2" charset="-78"/>
              </a:rPr>
              <a:t>بر اساس منابع علمي جمعيت ، زماني که 8 % جمعيت را افراد 65 سال و بالاتر و يا 12 % جمعيت را افراد 60 سال و بالاتر تشکيل مي دهد پديده سالمندي در جمعيت استقرار </a:t>
            </a:r>
            <a:endParaRPr lang="en-US" sz="2000" dirty="0" smtClean="0">
              <a:cs typeface="B Titr" pitchFamily="2" charset="-78"/>
            </a:endParaRPr>
          </a:p>
          <a:p>
            <a:pPr algn="r" rtl="1">
              <a:buNone/>
            </a:pPr>
            <a:r>
              <a:rPr lang="fa-IR" sz="2000" dirty="0" err="1" smtClean="0">
                <a:cs typeface="B Titr" pitchFamily="2" charset="-78"/>
              </a:rPr>
              <a:t>مي</a:t>
            </a:r>
            <a:r>
              <a:rPr lang="fa-IR" sz="2000" dirty="0" smtClean="0">
                <a:cs typeface="B Titr" pitchFamily="2" charset="-78"/>
              </a:rPr>
              <a:t> </a:t>
            </a:r>
            <a:r>
              <a:rPr lang="fa-IR" sz="2000" dirty="0" smtClean="0">
                <a:cs typeface="B Titr" pitchFamily="2" charset="-78"/>
              </a:rPr>
              <a:t>يابد </a:t>
            </a:r>
            <a:r>
              <a:rPr lang="fa-IR" dirty="0" smtClean="0"/>
              <a:t>.</a:t>
            </a:r>
          </a:p>
          <a:p>
            <a:pPr algn="r" rtl="1">
              <a:buFont typeface="Wingdings" pitchFamily="2" charset="2"/>
              <a:buChar char="q"/>
            </a:pPr>
            <a:r>
              <a:rPr lang="fa-IR" dirty="0" smtClean="0"/>
              <a:t> </a:t>
            </a:r>
            <a:r>
              <a:rPr lang="fa-IR" sz="2400" dirty="0" smtClean="0">
                <a:cs typeface="B Titr" pitchFamily="2" charset="-78"/>
              </a:rPr>
              <a:t>مسلمابا مسن شدن جمعیت بار مضاعف بیماریهاو افزایش خطر ناتوانی ،منجر به توسعه بیماریهای مزمن ودر نتیجه  افزایش هزینه ها وافت سطح کیفی زندگی می گردد.</a:t>
            </a:r>
            <a:endParaRPr lang="en-US" dirty="0" smtClean="0">
              <a:cs typeface="B Titr" pitchFamily="2" charset="-78"/>
            </a:endParaRPr>
          </a:p>
          <a:p>
            <a:pPr algn="r"/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500034" y="714357"/>
            <a:ext cx="7929618" cy="5509200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175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a-IR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 Zar"/>
                <a:ea typeface="Calibri" pitchFamily="34" charset="0"/>
                <a:cs typeface="B Titr" pitchFamily="2" charset="-78"/>
              </a:rPr>
              <a:t>بطوریکه</a:t>
            </a:r>
            <a:r>
              <a:rPr kumimoji="0" lang="fa-IR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 Zar"/>
                <a:ea typeface="Calibri" pitchFamily="34" charset="0"/>
                <a:cs typeface="B Titr" pitchFamily="2" charset="-78"/>
              </a:rPr>
              <a:t> </a:t>
            </a:r>
            <a:r>
              <a:rPr kumimoji="0" lang="fa-IR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 Zar"/>
                <a:ea typeface="Calibri" pitchFamily="34" charset="0"/>
                <a:cs typeface="B Titr" pitchFamily="2" charset="-78"/>
              </a:rPr>
              <a:t>امروزه حدود 700 ميليون نفر از جمعیت جهان را افراد سالمند بالاي 60 سال تشکيل مي دهند </a:t>
            </a:r>
            <a:endParaRPr kumimoji="0" lang="en-US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 Zar"/>
              <a:ea typeface="Calibri" pitchFamily="34" charset="0"/>
              <a:cs typeface="B Titr" pitchFamily="2" charset="-78"/>
            </a:endParaRPr>
          </a:p>
          <a:p>
            <a:pPr marL="0" marR="0" lvl="0" indent="3175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 Zar"/>
              <a:ea typeface="Calibri" pitchFamily="34" charset="0"/>
              <a:cs typeface="B Titr" pitchFamily="2" charset="-78"/>
            </a:endParaRPr>
          </a:p>
          <a:p>
            <a:pPr marL="0" marR="0" lvl="0" indent="3175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a-IR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 Zar"/>
                <a:ea typeface="Calibri" pitchFamily="34" charset="0"/>
                <a:cs typeface="B Titr" pitchFamily="2" charset="-78"/>
              </a:rPr>
              <a:t>و تا سال 2020 اين رقم به بيش از يک ميليارد نفر خواهد رسيد. </a:t>
            </a:r>
            <a:endParaRPr kumimoji="0" lang="en-US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 Zar"/>
              <a:ea typeface="Calibri" pitchFamily="34" charset="0"/>
              <a:cs typeface="B Titr" pitchFamily="2" charset="-78"/>
            </a:endParaRPr>
          </a:p>
          <a:p>
            <a:pPr marL="0" marR="0" lvl="0" indent="3175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a-IR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 Zar"/>
                <a:ea typeface="Calibri" pitchFamily="34" charset="0"/>
                <a:cs typeface="B Titr" pitchFamily="2" charset="-78"/>
              </a:rPr>
              <a:t>در کشور ما بر اساس سرشماري عمومي نفوس و </a:t>
            </a:r>
            <a:r>
              <a:rPr kumimoji="0" lang="fa-IR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 Zar"/>
                <a:ea typeface="Calibri" pitchFamily="34" charset="0"/>
                <a:cs typeface="B Titr" pitchFamily="2" charset="-78"/>
              </a:rPr>
              <a:t>مسکن</a:t>
            </a:r>
            <a:endParaRPr kumimoji="0" lang="en-US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 Zar"/>
              <a:ea typeface="Calibri" pitchFamily="34" charset="0"/>
              <a:cs typeface="B Titr" pitchFamily="2" charset="-78"/>
            </a:endParaRPr>
          </a:p>
          <a:p>
            <a:pPr marL="0" marR="0" lvl="0" indent="3175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a-IR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 Zar"/>
                <a:ea typeface="Calibri" pitchFamily="34" charset="0"/>
                <a:cs typeface="B Titr" pitchFamily="2" charset="-78"/>
              </a:rPr>
              <a:t> </a:t>
            </a:r>
            <a:r>
              <a:rPr kumimoji="0" lang="fa-IR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 Zar"/>
                <a:ea typeface="Calibri" pitchFamily="34" charset="0"/>
                <a:cs typeface="B Titr" pitchFamily="2" charset="-78"/>
              </a:rPr>
              <a:t>در سال 75 سالمندان بالاي 60 سال حدود 6/6% کل جمعيت را شامل </a:t>
            </a:r>
            <a:r>
              <a:rPr kumimoji="0" lang="fa-IR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B Zar"/>
                <a:ea typeface="Calibri" pitchFamily="34" charset="0"/>
                <a:cs typeface="B Titr" pitchFamily="2" charset="-78"/>
              </a:rPr>
              <a:t>مي</a:t>
            </a:r>
            <a:r>
              <a:rPr kumimoji="0" lang="fa-IR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 Zar"/>
                <a:ea typeface="Calibri" pitchFamily="34" charset="0"/>
                <a:cs typeface="B Titr" pitchFamily="2" charset="-78"/>
              </a:rPr>
              <a:t> شدند</a:t>
            </a:r>
          </a:p>
          <a:p>
            <a:pPr marL="0" marR="0" lvl="0" indent="3175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a-IR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B Zar"/>
                <a:ea typeface="Calibri" pitchFamily="34" charset="0"/>
                <a:cs typeface="B Titr" pitchFamily="2" charset="-78"/>
              </a:rPr>
              <a:t>وبراساس</a:t>
            </a:r>
            <a:r>
              <a:rPr kumimoji="0" lang="fa-IR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 Zar"/>
                <a:ea typeface="Calibri" pitchFamily="34" charset="0"/>
                <a:cs typeface="B Titr" pitchFamily="2" charset="-78"/>
              </a:rPr>
              <a:t> سرشماري سال 85 اين ميزان به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 Zar"/>
                <a:ea typeface="Calibri" pitchFamily="34" charset="0"/>
                <a:cs typeface="B Titr" pitchFamily="2" charset="-78"/>
              </a:rPr>
              <a:t>  </a:t>
            </a:r>
            <a:r>
              <a:rPr kumimoji="0" lang="fa-IR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 Zar"/>
                <a:ea typeface="Calibri" pitchFamily="34" charset="0"/>
                <a:cs typeface="B Titr" pitchFamily="2" charset="-78"/>
              </a:rPr>
              <a:t>حدود 7.3% رسيده است </a:t>
            </a:r>
          </a:p>
          <a:p>
            <a:pPr marL="0" marR="0" lvl="0" indent="3175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a-IR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 Zar"/>
                <a:ea typeface="Calibri" pitchFamily="34" charset="0"/>
                <a:cs typeface="B Titr" pitchFamily="2" charset="-78"/>
              </a:rPr>
              <a:t>و پيش بيني مي شود تا سال </a:t>
            </a:r>
            <a:r>
              <a:rPr kumimoji="0" lang="fa-IR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B Zar"/>
                <a:ea typeface="Calibri" pitchFamily="34" charset="0"/>
                <a:cs typeface="B Titr" pitchFamily="2" charset="-78"/>
              </a:rPr>
              <a:t>1429 به 9/24% </a:t>
            </a:r>
            <a:r>
              <a:rPr kumimoji="0" lang="fa-IR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 Zar"/>
                <a:ea typeface="Calibri" pitchFamily="34" charset="0"/>
                <a:cs typeface="B Titr" pitchFamily="2" charset="-78"/>
              </a:rPr>
              <a:t>برسد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 Zar"/>
                <a:ea typeface="Calibri" pitchFamily="34" charset="0"/>
                <a:cs typeface="B Titr" pitchFamily="2" charset="-78"/>
              </a:rPr>
              <a:t>. </a:t>
            </a:r>
            <a:endParaRPr kumimoji="0" lang="en-U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B Titr" pitchFamily="2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762000" y="593467"/>
            <a:ext cx="7696200" cy="861774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a-IR" sz="3200" b="1" i="0" u="none" strike="noStrike" cap="all" normalizeH="0" baseline="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B Zar"/>
                <a:ea typeface="Times New Roman" pitchFamily="18" charset="0"/>
                <a:cs typeface="B Titr" pitchFamily="2" charset="-78"/>
              </a:rPr>
              <a:t>اطلاعات جمعیتی سالمندان </a:t>
            </a:r>
            <a:r>
              <a:rPr lang="fa-IR" sz="32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B Zar"/>
                <a:ea typeface="Times New Roman" pitchFamily="18" charset="0"/>
                <a:cs typeface="B Titr" pitchFamily="2" charset="-78"/>
              </a:rPr>
              <a:t>تحت پوشش دانشگاه</a:t>
            </a:r>
            <a:endParaRPr kumimoji="0" lang="en-US" sz="2400" b="1" i="0" u="none" strike="noStrike" cap="all" normalizeH="0" baseline="0" dirty="0" smtClean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Arial" pitchFamily="34" charset="0"/>
              <a:cs typeface="B Titr" pitchFamily="2" charset="-78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all" normalizeH="0" baseline="0" dirty="0" smtClean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Arial" pitchFamily="34" charset="0"/>
              <a:cs typeface="B Titr" pitchFamily="2" charset="-78"/>
            </a:endParaRPr>
          </a:p>
        </p:txBody>
      </p:sp>
      <p:pic>
        <p:nvPicPr>
          <p:cNvPr id="4" name="Picture 4" descr="Untitled-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1" y="5105400"/>
            <a:ext cx="2133600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5" name="Rectangle 1"/>
          <p:cNvSpPr>
            <a:spLocks noChangeArrowheads="1"/>
          </p:cNvSpPr>
          <p:nvPr/>
        </p:nvSpPr>
        <p:spPr bwMode="auto">
          <a:xfrm>
            <a:off x="685800" y="1524000"/>
            <a:ext cx="777240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a-I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 Nazanin"/>
                <a:ea typeface="Calibri" pitchFamily="34" charset="0"/>
                <a:cs typeface="B Titr" pitchFamily="2" charset="-78"/>
              </a:rPr>
              <a:t>جمعيت کل تحت پوشش دانشگاه علوم پزشکي مشهد  درسال 90 تعداد   4927674  نفر</a:t>
            </a:r>
            <a:endParaRPr kumimoji="0" 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B Titr" pitchFamily="2" charset="-78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a-I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 Nazanin"/>
                <a:ea typeface="Calibri" pitchFamily="34" charset="0"/>
                <a:cs typeface="B Titr" pitchFamily="2" charset="-78"/>
              </a:rPr>
              <a:t>جمعيت کل سالمندان ( جمعيت بالاي 60 سال )  349783 نفر</a:t>
            </a:r>
            <a:endParaRPr kumimoji="0" 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B Titr" pitchFamily="2" charset="-78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a-I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 Nazanin"/>
                <a:ea typeface="Calibri" pitchFamily="34" charset="0"/>
                <a:cs typeface="B Titr" pitchFamily="2" charset="-78"/>
              </a:rPr>
              <a:t>درصد جمعيت سالمندان    7.09در صد</a:t>
            </a:r>
            <a:endParaRPr kumimoji="0" lang="fa-IR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B Titr" pitchFamily="2" charset="-78"/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685802" y="2666999"/>
          <a:ext cx="8000999" cy="3581400"/>
        </p:xfrm>
        <a:graphic>
          <a:graphicData uri="http://schemas.openxmlformats.org/drawingml/2006/table">
            <a:tbl>
              <a:tblPr rtl="1"/>
              <a:tblGrid>
                <a:gridCol w="1299594"/>
                <a:gridCol w="908292"/>
                <a:gridCol w="1162250"/>
                <a:gridCol w="796862"/>
                <a:gridCol w="979554"/>
                <a:gridCol w="837026"/>
                <a:gridCol w="1041750"/>
                <a:gridCol w="975671"/>
              </a:tblGrid>
              <a:tr h="1209420">
                <a:tc gridSpan="2"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800" b="1" dirty="0">
                          <a:latin typeface="Calibri"/>
                          <a:ea typeface="Calibri"/>
                          <a:cs typeface="B Titr" pitchFamily="2" charset="-78"/>
                        </a:rPr>
                        <a:t>مردان</a:t>
                      </a:r>
                      <a:endParaRPr lang="en-US" sz="1200" dirty="0">
                        <a:latin typeface="Calibri"/>
                        <a:ea typeface="Calibri"/>
                        <a:cs typeface="B Titr" pitchFamily="2" charset="-78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800" b="1" dirty="0">
                          <a:latin typeface="Calibri"/>
                          <a:ea typeface="Calibri"/>
                          <a:cs typeface="B Titr" pitchFamily="2" charset="-78"/>
                        </a:rPr>
                        <a:t>زنان</a:t>
                      </a:r>
                      <a:endParaRPr lang="en-US" sz="1200" dirty="0">
                        <a:latin typeface="Calibri"/>
                        <a:ea typeface="Calibri"/>
                        <a:cs typeface="B Titr" pitchFamily="2" charset="-78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800" b="1" dirty="0">
                          <a:latin typeface="Calibri"/>
                          <a:ea typeface="Calibri"/>
                          <a:cs typeface="B Titr" pitchFamily="2" charset="-78"/>
                        </a:rPr>
                        <a:t>شهر </a:t>
                      </a:r>
                      <a:endParaRPr lang="en-US" sz="1200" dirty="0">
                        <a:latin typeface="Calibri"/>
                        <a:ea typeface="Calibri"/>
                        <a:cs typeface="B Titr" pitchFamily="2" charset="-78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800" b="1" dirty="0">
                          <a:latin typeface="Calibri"/>
                          <a:ea typeface="Calibri"/>
                          <a:cs typeface="B Titr" pitchFamily="2" charset="-78"/>
                        </a:rPr>
                        <a:t>روستا </a:t>
                      </a:r>
                      <a:endParaRPr lang="en-US" sz="1200" dirty="0">
                        <a:latin typeface="Calibri"/>
                        <a:ea typeface="Calibri"/>
                        <a:cs typeface="B Titr" pitchFamily="2" charset="-78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162560"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800" b="1" dirty="0">
                          <a:latin typeface="Calibri"/>
                          <a:ea typeface="Calibri"/>
                          <a:cs typeface="B Titr" pitchFamily="2" charset="-78"/>
                        </a:rPr>
                        <a:t>تعداد </a:t>
                      </a:r>
                      <a:endParaRPr lang="en-US" sz="1200" dirty="0">
                        <a:latin typeface="Calibri"/>
                        <a:ea typeface="Calibri"/>
                        <a:cs typeface="B Titr" pitchFamily="2" charset="-78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800" b="1" dirty="0">
                          <a:latin typeface="Calibri"/>
                          <a:ea typeface="Calibri"/>
                          <a:cs typeface="B Titr" pitchFamily="2" charset="-78"/>
                        </a:rPr>
                        <a:t>درصد </a:t>
                      </a:r>
                      <a:endParaRPr lang="en-US" sz="1200" dirty="0">
                        <a:latin typeface="Calibri"/>
                        <a:ea typeface="Calibri"/>
                        <a:cs typeface="B Titr" pitchFamily="2" charset="-78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800" b="1" dirty="0">
                          <a:latin typeface="Calibri"/>
                          <a:ea typeface="Calibri"/>
                          <a:cs typeface="B Titr" pitchFamily="2" charset="-78"/>
                        </a:rPr>
                        <a:t>تعداد </a:t>
                      </a:r>
                      <a:endParaRPr lang="en-US" sz="1200" dirty="0">
                        <a:latin typeface="Calibri"/>
                        <a:ea typeface="Calibri"/>
                        <a:cs typeface="B Titr" pitchFamily="2" charset="-78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800" b="1" dirty="0">
                          <a:latin typeface="Calibri"/>
                          <a:ea typeface="Calibri"/>
                          <a:cs typeface="B Titr" pitchFamily="2" charset="-78"/>
                        </a:rPr>
                        <a:t>درصد </a:t>
                      </a:r>
                      <a:endParaRPr lang="en-US" sz="1200" dirty="0">
                        <a:latin typeface="Calibri"/>
                        <a:ea typeface="Calibri"/>
                        <a:cs typeface="B Titr" pitchFamily="2" charset="-78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800" b="1">
                          <a:latin typeface="Calibri"/>
                          <a:ea typeface="Calibri"/>
                          <a:cs typeface="B Titr" pitchFamily="2" charset="-78"/>
                        </a:rPr>
                        <a:t>تعداد </a:t>
                      </a:r>
                      <a:endParaRPr lang="en-US" sz="1200">
                        <a:latin typeface="Calibri"/>
                        <a:ea typeface="Calibri"/>
                        <a:cs typeface="B Titr" pitchFamily="2" charset="-78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800" b="1">
                          <a:latin typeface="Calibri"/>
                          <a:ea typeface="Calibri"/>
                          <a:cs typeface="B Titr" pitchFamily="2" charset="-78"/>
                        </a:rPr>
                        <a:t>درصد </a:t>
                      </a:r>
                      <a:endParaRPr lang="en-US" sz="1200">
                        <a:latin typeface="Calibri"/>
                        <a:ea typeface="Calibri"/>
                        <a:cs typeface="B Titr" pitchFamily="2" charset="-78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800" b="1">
                          <a:latin typeface="Calibri"/>
                          <a:ea typeface="Calibri"/>
                          <a:cs typeface="B Titr" pitchFamily="2" charset="-78"/>
                        </a:rPr>
                        <a:t>تعداد </a:t>
                      </a:r>
                      <a:endParaRPr lang="en-US" sz="1200">
                        <a:latin typeface="Calibri"/>
                        <a:ea typeface="Calibri"/>
                        <a:cs typeface="B Titr" pitchFamily="2" charset="-78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800" b="1">
                          <a:latin typeface="Calibri"/>
                          <a:ea typeface="Calibri"/>
                          <a:cs typeface="B Titr" pitchFamily="2" charset="-78"/>
                        </a:rPr>
                        <a:t>درصد </a:t>
                      </a:r>
                      <a:endParaRPr lang="en-US" sz="1200">
                        <a:latin typeface="Calibri"/>
                        <a:ea typeface="Calibri"/>
                        <a:cs typeface="B Titr" pitchFamily="2" charset="-78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09420"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800" b="1">
                          <a:latin typeface="Calibri"/>
                          <a:ea typeface="Calibri"/>
                          <a:cs typeface="B Titr" pitchFamily="2" charset="-78"/>
                        </a:rPr>
                        <a:t>179126</a:t>
                      </a:r>
                      <a:endParaRPr lang="en-US" sz="1200">
                        <a:latin typeface="Calibri"/>
                        <a:ea typeface="Calibri"/>
                        <a:cs typeface="B Titr" pitchFamily="2" charset="-78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800" b="1" dirty="0">
                          <a:latin typeface="Calibri"/>
                          <a:ea typeface="Calibri"/>
                          <a:cs typeface="B Titr" pitchFamily="2" charset="-78"/>
                        </a:rPr>
                        <a:t>51.2</a:t>
                      </a:r>
                      <a:endParaRPr lang="en-US" sz="1200" dirty="0">
                        <a:latin typeface="Calibri"/>
                        <a:ea typeface="Calibri"/>
                        <a:cs typeface="B Titr" pitchFamily="2" charset="-78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800" b="1" dirty="0">
                          <a:latin typeface="Calibri"/>
                          <a:ea typeface="Calibri"/>
                          <a:cs typeface="B Titr" pitchFamily="2" charset="-78"/>
                        </a:rPr>
                        <a:t>170657</a:t>
                      </a:r>
                      <a:endParaRPr lang="en-US" sz="1200" dirty="0">
                        <a:latin typeface="Calibri"/>
                        <a:ea typeface="Calibri"/>
                        <a:cs typeface="B Titr" pitchFamily="2" charset="-78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800" b="1" dirty="0">
                          <a:latin typeface="Calibri"/>
                          <a:ea typeface="Calibri"/>
                          <a:cs typeface="B Titr" pitchFamily="2" charset="-78"/>
                        </a:rPr>
                        <a:t>48.8</a:t>
                      </a:r>
                      <a:endParaRPr lang="en-US" sz="1200" dirty="0">
                        <a:latin typeface="Calibri"/>
                        <a:ea typeface="Calibri"/>
                        <a:cs typeface="B Titr" pitchFamily="2" charset="-78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800" b="1" dirty="0">
                          <a:latin typeface="Calibri"/>
                          <a:ea typeface="Calibri"/>
                          <a:cs typeface="B Titr" pitchFamily="2" charset="-78"/>
                        </a:rPr>
                        <a:t>249103</a:t>
                      </a:r>
                      <a:endParaRPr lang="en-US" sz="1200" dirty="0">
                        <a:latin typeface="Calibri"/>
                        <a:ea typeface="Calibri"/>
                        <a:cs typeface="B Titr" pitchFamily="2" charset="-78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800" b="1" dirty="0" smtClean="0">
                          <a:latin typeface="Calibri"/>
                          <a:ea typeface="Calibri"/>
                          <a:cs typeface="B Titr" pitchFamily="2" charset="-78"/>
                        </a:rPr>
                        <a:t>71.3</a:t>
                      </a:r>
                      <a:endParaRPr lang="en-US" sz="1200" dirty="0">
                        <a:latin typeface="Calibri"/>
                        <a:ea typeface="Calibri"/>
                        <a:cs typeface="B Titr" pitchFamily="2" charset="-78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800" b="1" dirty="0">
                          <a:latin typeface="Calibri"/>
                          <a:ea typeface="Calibri"/>
                          <a:cs typeface="B Titr" pitchFamily="2" charset="-78"/>
                        </a:rPr>
                        <a:t>100680</a:t>
                      </a:r>
                      <a:endParaRPr lang="en-US" sz="1200" dirty="0">
                        <a:latin typeface="Calibri"/>
                        <a:ea typeface="Calibri"/>
                        <a:cs typeface="B Titr" pitchFamily="2" charset="-78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800" b="1" dirty="0">
                          <a:latin typeface="Calibri"/>
                          <a:ea typeface="Calibri"/>
                          <a:cs typeface="B Titr" pitchFamily="2" charset="-78"/>
                        </a:rPr>
                        <a:t>28.7</a:t>
                      </a:r>
                      <a:endParaRPr lang="en-US" sz="1200" dirty="0">
                        <a:latin typeface="Calibri"/>
                        <a:ea typeface="Calibri"/>
                        <a:cs typeface="B Titr" pitchFamily="2" charset="-78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652566"/>
          </a:xfrm>
        </p:spPr>
        <p:txBody>
          <a:bodyPr>
            <a:noAutofit/>
          </a:bodyPr>
          <a:lstStyle/>
          <a:p>
            <a:pPr algn="ctr"/>
            <a:r>
              <a:rPr lang="fa-IR" sz="2800" dirty="0">
                <a:solidFill>
                  <a:schemeClr val="tx1"/>
                </a:solidFill>
                <a:cs typeface="B Titr" pitchFamily="2" charset="-78"/>
              </a:rPr>
              <a:t>مقايسه پيش بيني روند سالخوردگي جمعيت </a:t>
            </a:r>
            <a:br>
              <a:rPr lang="fa-IR" sz="2800" dirty="0">
                <a:solidFill>
                  <a:schemeClr val="tx1"/>
                </a:solidFill>
                <a:cs typeface="B Titr" pitchFamily="2" charset="-78"/>
              </a:rPr>
            </a:br>
            <a:r>
              <a:rPr lang="fa-IR" sz="2800" dirty="0">
                <a:solidFill>
                  <a:schemeClr val="tx1"/>
                </a:solidFill>
                <a:cs typeface="B Titr" pitchFamily="2" charset="-78"/>
              </a:rPr>
              <a:t>در ايران، جهان و مناطق توسعه</a:t>
            </a:r>
            <a:endParaRPr lang="en-US" sz="2800" dirty="0">
              <a:solidFill>
                <a:schemeClr val="tx1"/>
              </a:solidFill>
              <a:cs typeface="B Titr" pitchFamily="2" charset="-78"/>
            </a:endParaRPr>
          </a:p>
        </p:txBody>
      </p:sp>
      <p:graphicFrame>
        <p:nvGraphicFramePr>
          <p:cNvPr id="49155" name="Object 3"/>
          <p:cNvGraphicFramePr>
            <a:graphicFrameLocks noChangeAspect="1"/>
          </p:cNvGraphicFramePr>
          <p:nvPr>
            <p:ph sz="quarter" idx="1"/>
          </p:nvPr>
        </p:nvGraphicFramePr>
        <p:xfrm>
          <a:off x="304800" y="1428736"/>
          <a:ext cx="8534400" cy="5048264"/>
        </p:xfrm>
        <a:graphic>
          <a:graphicData uri="http://schemas.openxmlformats.org/presentationml/2006/ole">
            <p:oleObj spid="_x0000_s1026" name="Chart" r:id="rId3" imgW="9686855" imgH="6277078" progId="MSGraph.Chart.8">
              <p:embed followColorScheme="full"/>
            </p:oleObj>
          </a:graphicData>
        </a:graphic>
      </p:graphicFrame>
      <p:sp>
        <p:nvSpPr>
          <p:cNvPr id="49156" name="Text Box 4"/>
          <p:cNvSpPr txBox="1">
            <a:spLocks noChangeArrowheads="1"/>
          </p:cNvSpPr>
          <p:nvPr/>
        </p:nvSpPr>
        <p:spPr bwMode="auto">
          <a:xfrm>
            <a:off x="5029200" y="6324600"/>
            <a:ext cx="3733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rtl="0">
              <a:spcBef>
                <a:spcPct val="50000"/>
              </a:spcBef>
            </a:pPr>
            <a:r>
              <a:rPr lang="fa-IR" b="1" dirty="0"/>
              <a:t>منبع: </a:t>
            </a:r>
            <a:r>
              <a:rPr lang="fa-IR" b="1" dirty="0" err="1"/>
              <a:t>پيش</a:t>
            </a:r>
            <a:r>
              <a:rPr lang="fa-IR" b="1" dirty="0"/>
              <a:t> </a:t>
            </a:r>
            <a:r>
              <a:rPr lang="fa-IR" b="1" dirty="0" err="1"/>
              <a:t>بيني</a:t>
            </a:r>
            <a:r>
              <a:rPr lang="fa-IR" b="1" dirty="0"/>
              <a:t> </a:t>
            </a:r>
            <a:r>
              <a:rPr lang="fa-IR" b="1" dirty="0" err="1"/>
              <a:t>هاي</a:t>
            </a:r>
            <a:r>
              <a:rPr lang="fa-IR" b="1" dirty="0"/>
              <a:t> </a:t>
            </a:r>
            <a:r>
              <a:rPr lang="fa-IR" b="1" dirty="0" err="1"/>
              <a:t>جمعيت</a:t>
            </a:r>
            <a:r>
              <a:rPr lang="fa-IR" b="1" dirty="0"/>
              <a:t> – اداره </a:t>
            </a:r>
            <a:r>
              <a:rPr lang="fa-IR" b="1" dirty="0" err="1"/>
              <a:t>جمعيت</a:t>
            </a:r>
            <a:endParaRPr lang="en-US" b="1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9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9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154" grpId="0"/>
      <p:bldOleChart spid="4915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57201"/>
            <a:ext cx="7772400" cy="914399"/>
          </a:xfrm>
        </p:spPr>
        <p:txBody>
          <a:bodyPr>
            <a:normAutofit fontScale="90000"/>
          </a:bodyPr>
          <a:lstStyle/>
          <a:p>
            <a:pPr rtl="1"/>
            <a:r>
              <a:rPr lang="fa-IR" b="1" dirty="0" smtClean="0">
                <a:solidFill>
                  <a:srgbClr val="FF0000"/>
                </a:solidFill>
                <a:cs typeface="B Titr" pitchFamily="2" charset="-78"/>
              </a:rPr>
              <a:t>وضعیت سوء تغذیه در سالمندان</a:t>
            </a:r>
            <a:r>
              <a:rPr lang="en-US" dirty="0" smtClean="0">
                <a:solidFill>
                  <a:srgbClr val="FF0000"/>
                </a:solidFill>
                <a:cs typeface="B Titr" pitchFamily="2" charset="-78"/>
              </a:rPr>
              <a:t/>
            </a:r>
            <a:br>
              <a:rPr lang="en-US" dirty="0" smtClean="0">
                <a:solidFill>
                  <a:srgbClr val="FF0000"/>
                </a:solidFill>
                <a:cs typeface="B Titr" pitchFamily="2" charset="-78"/>
              </a:rPr>
            </a:br>
            <a:endParaRPr lang="en-US" dirty="0">
              <a:solidFill>
                <a:srgbClr val="FF0000"/>
              </a:solidFill>
              <a:cs typeface="B Titr" pitchFamily="2" charset="-78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1447800"/>
            <a:ext cx="8229600" cy="419100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pPr algn="r"/>
            <a:r>
              <a:rPr lang="fa-IR" dirty="0" smtClean="0">
                <a:solidFill>
                  <a:schemeClr val="tx1"/>
                </a:solidFill>
                <a:cs typeface="B Titr" pitchFamily="2" charset="-78"/>
              </a:rPr>
              <a:t>شیوع سوء تغذیه در سالمندان که توسط پژوهشکده بوعلی با همکاری معاونت بهداشتی صورت گرفته است نشان داد که 12 درصد سالمندان دچار سوء تغذیه و 45.3 درصد در معرض خطر سوء تغذیه و 42.7 درصد سالمندان دارای وضعیت تغذیه ای مناسب می باشند . سوء تغذیه در زنان بیش از مردان ،</a:t>
            </a:r>
            <a:endParaRPr lang="en-US" dirty="0" smtClean="0">
              <a:solidFill>
                <a:schemeClr val="tx1"/>
              </a:solidFill>
              <a:cs typeface="B Titr" pitchFamily="2" charset="-78"/>
            </a:endParaRPr>
          </a:p>
          <a:p>
            <a:pPr algn="r"/>
            <a:r>
              <a:rPr lang="fa-IR" dirty="0" smtClean="0">
                <a:solidFill>
                  <a:schemeClr val="tx1"/>
                </a:solidFill>
                <a:cs typeface="B Titr" pitchFamily="2" charset="-78"/>
              </a:rPr>
              <a:t> در روستائیان بیش از شهرنشینان </a:t>
            </a:r>
            <a:endParaRPr lang="en-US" dirty="0" smtClean="0">
              <a:solidFill>
                <a:schemeClr val="tx1"/>
              </a:solidFill>
              <a:cs typeface="B Titr" pitchFamily="2" charset="-78"/>
            </a:endParaRPr>
          </a:p>
          <a:p>
            <a:pPr algn="r"/>
            <a:r>
              <a:rPr lang="fa-IR" dirty="0" smtClean="0">
                <a:solidFill>
                  <a:schemeClr val="tx1"/>
                </a:solidFill>
                <a:cs typeface="B Titr" pitchFamily="2" charset="-78"/>
              </a:rPr>
              <a:t>و در افراد بی سواد بیشتر از با سواد</a:t>
            </a:r>
            <a:endParaRPr lang="en-US" dirty="0" smtClean="0">
              <a:solidFill>
                <a:schemeClr val="tx1"/>
              </a:solidFill>
              <a:cs typeface="B Titr" pitchFamily="2" charset="-78"/>
            </a:endParaRPr>
          </a:p>
          <a:p>
            <a:pPr algn="r"/>
            <a:r>
              <a:rPr lang="fa-IR" dirty="0" smtClean="0">
                <a:solidFill>
                  <a:schemeClr val="tx1"/>
                </a:solidFill>
                <a:cs typeface="B Titr" pitchFamily="2" charset="-78"/>
              </a:rPr>
              <a:t> و در سالمندانی که تنها زندگی </a:t>
            </a:r>
            <a:endParaRPr lang="en-US" dirty="0" smtClean="0">
              <a:solidFill>
                <a:schemeClr val="tx1"/>
              </a:solidFill>
              <a:cs typeface="B Titr" pitchFamily="2" charset="-78"/>
            </a:endParaRPr>
          </a:p>
          <a:p>
            <a:pPr algn="r"/>
            <a:r>
              <a:rPr lang="fa-IR" dirty="0" smtClean="0">
                <a:solidFill>
                  <a:schemeClr val="tx1"/>
                </a:solidFill>
                <a:cs typeface="B Titr" pitchFamily="2" charset="-78"/>
              </a:rPr>
              <a:t>می کنند بالاتر است</a:t>
            </a:r>
            <a:endParaRPr lang="en-US" dirty="0">
              <a:solidFill>
                <a:schemeClr val="tx1"/>
              </a:solidFill>
              <a:cs typeface="B Titr" pitchFamily="2" charset="-78"/>
            </a:endParaRPr>
          </a:p>
        </p:txBody>
      </p:sp>
      <p:pic>
        <p:nvPicPr>
          <p:cNvPr id="4" name="Picture 4" descr="Negar 0344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304800" y="3581400"/>
            <a:ext cx="3276600" cy="3048000"/>
          </a:xfrm>
          <a:prstGeom prst="rect">
            <a:avLst/>
          </a:prstGeom>
          <a:noFill/>
          <a:ln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Professional">
  <a:themeElements>
    <a:clrScheme name="Professional 1">
      <a:dk1>
        <a:srgbClr val="000000"/>
      </a:dk1>
      <a:lt1>
        <a:srgbClr val="FFFFFF"/>
      </a:lt1>
      <a:dk2>
        <a:srgbClr val="000000"/>
      </a:dk2>
      <a:lt2>
        <a:srgbClr val="B2B2B2"/>
      </a:lt2>
      <a:accent1>
        <a:srgbClr val="6600FF"/>
      </a:accent1>
      <a:accent2>
        <a:srgbClr val="CC00FF"/>
      </a:accent2>
      <a:accent3>
        <a:srgbClr val="FFFFFF"/>
      </a:accent3>
      <a:accent4>
        <a:srgbClr val="000000"/>
      </a:accent4>
      <a:accent5>
        <a:srgbClr val="B8AAFF"/>
      </a:accent5>
      <a:accent6>
        <a:srgbClr val="B900E7"/>
      </a:accent6>
      <a:hlink>
        <a:srgbClr val="00CC99"/>
      </a:hlink>
      <a:folHlink>
        <a:srgbClr val="0099CC"/>
      </a:folHlink>
    </a:clrScheme>
    <a:fontScheme name="Professional">
      <a:majorFont>
        <a:latin typeface="Times New Roman"/>
        <a:ea typeface="Times New Roman (Arabic)"/>
        <a:cs typeface="Times New Roman (Arabic)"/>
      </a:majorFont>
      <a:minorFont>
        <a:latin typeface="Times New Roman"/>
        <a:ea typeface="Times New Roman (Arabic)"/>
        <a:cs typeface="Times New Roman (Arabic)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1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ar-SA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  <a:ea typeface="Times New Roman (Arabic)" pitchFamily="26" charset="0"/>
            <a:cs typeface="Times New Roman (Arabic)" pitchFamily="26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1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ar-SA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  <a:ea typeface="Times New Roman (Arabic)" pitchFamily="26" charset="0"/>
            <a:cs typeface="Times New Roman (Arabic)" pitchFamily="26" charset="0"/>
          </a:defRPr>
        </a:defPPr>
      </a:lstStyle>
    </a:lnDef>
  </a:objectDefaults>
  <a:extraClrSchemeLst>
    <a:extraClrScheme>
      <a:clrScheme name="Professional 1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6600FF"/>
        </a:accent1>
        <a:accent2>
          <a:srgbClr val="CC00FF"/>
        </a:accent2>
        <a:accent3>
          <a:srgbClr val="FFFFFF"/>
        </a:accent3>
        <a:accent4>
          <a:srgbClr val="000000"/>
        </a:accent4>
        <a:accent5>
          <a:srgbClr val="B8AAFF"/>
        </a:accent5>
        <a:accent6>
          <a:srgbClr val="B900E7"/>
        </a:accent6>
        <a:hlink>
          <a:srgbClr val="00CC99"/>
        </a:hlink>
        <a:folHlink>
          <a:srgbClr val="0099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fessional 2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FF99CC"/>
        </a:hlink>
        <a:folHlink>
          <a:srgbClr val="CBCBC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fessional 3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EAEAEA"/>
        </a:accent1>
        <a:accent2>
          <a:srgbClr val="5F5F5F"/>
        </a:accent2>
        <a:accent3>
          <a:srgbClr val="FFFFFF"/>
        </a:accent3>
        <a:accent4>
          <a:srgbClr val="000000"/>
        </a:accent4>
        <a:accent5>
          <a:srgbClr val="F3F3F3"/>
        </a:accent5>
        <a:accent6>
          <a:srgbClr val="555555"/>
        </a:accent6>
        <a:hlink>
          <a:srgbClr val="969696"/>
        </a:hlink>
        <a:folHlink>
          <a:srgbClr val="CBCBC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fessional 4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FF0033"/>
        </a:accent1>
        <a:accent2>
          <a:srgbClr val="CC6600"/>
        </a:accent2>
        <a:accent3>
          <a:srgbClr val="FFFFFF"/>
        </a:accent3>
        <a:accent4>
          <a:srgbClr val="000000"/>
        </a:accent4>
        <a:accent5>
          <a:srgbClr val="FFAAAD"/>
        </a:accent5>
        <a:accent6>
          <a:srgbClr val="B95C00"/>
        </a:accent6>
        <a:hlink>
          <a:srgbClr val="999933"/>
        </a:hlink>
        <a:folHlink>
          <a:srgbClr val="A50021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691</TotalTime>
  <Words>987</Words>
  <Application>Microsoft Office PowerPoint</Application>
  <PresentationFormat>On-screen Show (4:3)</PresentationFormat>
  <Paragraphs>156</Paragraphs>
  <Slides>27</Slides>
  <Notes>1</Notes>
  <HiddenSlides>0</HiddenSlides>
  <MMClips>0</MMClips>
  <ScaleCrop>false</ScaleCrop>
  <HeadingPairs>
    <vt:vector size="6" baseType="variant">
      <vt:variant>
        <vt:lpstr>Theme</vt:lpstr>
      </vt:variant>
      <vt:variant>
        <vt:i4>2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27</vt:i4>
      </vt:variant>
    </vt:vector>
  </HeadingPairs>
  <TitlesOfParts>
    <vt:vector size="31" baseType="lpstr">
      <vt:lpstr>Office Theme</vt:lpstr>
      <vt:lpstr>Professional</vt:lpstr>
      <vt:lpstr>Acrobat Document</vt:lpstr>
      <vt:lpstr>Chart</vt:lpstr>
      <vt:lpstr>Slide 1</vt:lpstr>
      <vt:lpstr>Slide 2</vt:lpstr>
      <vt:lpstr>Slide 3</vt:lpstr>
      <vt:lpstr> روز شمار هفته سلامت: 24-18 فروردين 1391 </vt:lpstr>
      <vt:lpstr>سالمند :به افراد بالای 60 سال اطلاق مي شود  </vt:lpstr>
      <vt:lpstr>Slide 6</vt:lpstr>
      <vt:lpstr>Slide 7</vt:lpstr>
      <vt:lpstr>مقايسه پيش بيني روند سالخوردگي جمعيت  در ايران، جهان و مناطق توسعه</vt:lpstr>
      <vt:lpstr>وضعیت سوء تغذیه در سالمندان </vt:lpstr>
      <vt:lpstr>شیوع افسردگی در سالمندان</vt:lpstr>
      <vt:lpstr>Slide 11</vt:lpstr>
      <vt:lpstr>برنامه سالمندان</vt:lpstr>
      <vt:lpstr>Slide 13</vt:lpstr>
      <vt:lpstr>برنامه بهبود شیوه زندگی سالم </vt:lpstr>
      <vt:lpstr>برنامه ترویج شیوه زندگی سالم در دوره سالمندی</vt:lpstr>
      <vt:lpstr>Slide 16</vt:lpstr>
      <vt:lpstr> سالمندان بالای 60 سال غربالگری شده برحسب جنس در سال  1389 </vt:lpstr>
      <vt:lpstr> </vt:lpstr>
      <vt:lpstr>Slide 19</vt:lpstr>
      <vt:lpstr>Slide 20</vt:lpstr>
      <vt:lpstr> نمودار اختلات سالمندان مراقبت شده   </vt:lpstr>
      <vt:lpstr>فرصت ها :</vt:lpstr>
      <vt:lpstr> تهديدها :  </vt:lpstr>
      <vt:lpstr>  پيشنهادات :</vt:lpstr>
      <vt:lpstr>Slide 25</vt:lpstr>
      <vt:lpstr>Slide 26</vt:lpstr>
      <vt:lpstr>مادر مقابل سالمندان دو مسئولیت داریم </vt:lpstr>
    </vt:vector>
  </TitlesOfParts>
  <Company>MUMS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برتامه سالمندان</dc:title>
  <dc:creator>salekhm1</dc:creator>
  <cp:lastModifiedBy>KhodaeeGH</cp:lastModifiedBy>
  <cp:revision>97</cp:revision>
  <dcterms:created xsi:type="dcterms:W3CDTF">2009-06-10T03:16:23Z</dcterms:created>
  <dcterms:modified xsi:type="dcterms:W3CDTF">2012-03-14T03:52:29Z</dcterms:modified>
</cp:coreProperties>
</file>