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85" r:id="rId4"/>
    <p:sldId id="284" r:id="rId5"/>
    <p:sldId id="283" r:id="rId6"/>
    <p:sldId id="282" r:id="rId7"/>
    <p:sldId id="288" r:id="rId8"/>
    <p:sldId id="287" r:id="rId9"/>
    <p:sldId id="286" r:id="rId10"/>
    <p:sldId id="258" r:id="rId11"/>
    <p:sldId id="259" r:id="rId12"/>
    <p:sldId id="260" r:id="rId13"/>
    <p:sldId id="261" r:id="rId14"/>
    <p:sldId id="277" r:id="rId15"/>
    <p:sldId id="262" r:id="rId16"/>
    <p:sldId id="263" r:id="rId17"/>
    <p:sldId id="264" r:id="rId18"/>
    <p:sldId id="265" r:id="rId19"/>
    <p:sldId id="267" r:id="rId20"/>
    <p:sldId id="268" r:id="rId21"/>
    <p:sldId id="269" r:id="rId22"/>
    <p:sldId id="270" r:id="rId23"/>
    <p:sldId id="271" r:id="rId24"/>
    <p:sldId id="272" r:id="rId25"/>
    <p:sldId id="273" r:id="rId26"/>
    <p:sldId id="274" r:id="rId27"/>
    <p:sldId id="275" r:id="rId28"/>
    <p:sldId id="276" r:id="rId29"/>
    <p:sldId id="278" r:id="rId30"/>
    <p:sldId id="279" r:id="rId31"/>
    <p:sldId id="280" r:id="rId32"/>
    <p:sldId id="281" r:id="rId3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A81EE02F-BFB8-42F6-8442-B4067B080B86}" type="datetimeFigureOut">
              <a:rPr lang="fa-IR" smtClean="0"/>
              <a:pPr/>
              <a:t>12/21/1433</a:t>
            </a:fld>
            <a:endParaRPr lang="fa-IR"/>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fa-IR"/>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1434E6C-05EB-4C07-95F2-1A6EED8BEA0C}"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1EE02F-BFB8-42F6-8442-B4067B080B86}" type="datetimeFigureOut">
              <a:rPr lang="fa-IR" smtClean="0"/>
              <a:pPr/>
              <a:t>12/21/1433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1434E6C-05EB-4C07-95F2-1A6EED8BEA0C}"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1EE02F-BFB8-42F6-8442-B4067B080B86}" type="datetimeFigureOut">
              <a:rPr lang="fa-IR" smtClean="0"/>
              <a:pPr/>
              <a:t>12/21/1433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01434E6C-05EB-4C07-95F2-1A6EED8BEA0C}"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A81EE02F-BFB8-42F6-8442-B4067B080B86}" type="datetimeFigureOut">
              <a:rPr lang="fa-IR" smtClean="0"/>
              <a:pPr/>
              <a:t>12/21/1433</a:t>
            </a:fld>
            <a:endParaRPr lang="fa-IR"/>
          </a:p>
        </p:txBody>
      </p:sp>
      <p:sp>
        <p:nvSpPr>
          <p:cNvPr id="5" name="Footer Placeholder 4"/>
          <p:cNvSpPr>
            <a:spLocks noGrp="1"/>
          </p:cNvSpPr>
          <p:nvPr>
            <p:ph type="ftr" sz="quarter" idx="11"/>
          </p:nvPr>
        </p:nvSpPr>
        <p:spPr>
          <a:xfrm>
            <a:off x="457200" y="6480969"/>
            <a:ext cx="4260056" cy="300831"/>
          </a:xfrm>
        </p:spPr>
        <p:txBody>
          <a:bodyPr/>
          <a:lstStyle/>
          <a:p>
            <a:endParaRPr lang="fa-IR"/>
          </a:p>
        </p:txBody>
      </p:sp>
      <p:sp>
        <p:nvSpPr>
          <p:cNvPr id="6" name="Slide Number Placeholder 5"/>
          <p:cNvSpPr>
            <a:spLocks noGrp="1"/>
          </p:cNvSpPr>
          <p:nvPr>
            <p:ph type="sldNum" sz="quarter" idx="12"/>
          </p:nvPr>
        </p:nvSpPr>
        <p:spPr/>
        <p:txBody>
          <a:bodyPr/>
          <a:lstStyle/>
          <a:p>
            <a:fld id="{01434E6C-05EB-4C07-95F2-1A6EED8BEA0C}"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Date Placeholder 3"/>
          <p:cNvSpPr>
            <a:spLocks noGrp="1"/>
          </p:cNvSpPr>
          <p:nvPr>
            <p:ph type="dt" sz="half" idx="10"/>
          </p:nvPr>
        </p:nvSpPr>
        <p:spPr>
          <a:xfrm>
            <a:off x="6955632" y="6477000"/>
            <a:ext cx="2133600" cy="304800"/>
          </a:xfrm>
        </p:spPr>
        <p:txBody>
          <a:bodyPr/>
          <a:lstStyle/>
          <a:p>
            <a:fld id="{A81EE02F-BFB8-42F6-8442-B4067B080B86}" type="datetimeFigureOut">
              <a:rPr lang="fa-IR" smtClean="0"/>
              <a:pPr/>
              <a:t>12/21/1433</a:t>
            </a:fld>
            <a:endParaRPr lang="fa-IR"/>
          </a:p>
        </p:txBody>
      </p:sp>
      <p:sp>
        <p:nvSpPr>
          <p:cNvPr id="5" name="Footer Placeholder 4"/>
          <p:cNvSpPr>
            <a:spLocks noGrp="1"/>
          </p:cNvSpPr>
          <p:nvPr>
            <p:ph type="ftr" sz="quarter" idx="11"/>
          </p:nvPr>
        </p:nvSpPr>
        <p:spPr>
          <a:xfrm>
            <a:off x="2619376" y="6480969"/>
            <a:ext cx="4260056" cy="300831"/>
          </a:xfrm>
        </p:spPr>
        <p:txBody>
          <a:bodyPr/>
          <a:lstStyle/>
          <a:p>
            <a:endParaRPr lang="fa-IR"/>
          </a:p>
        </p:txBody>
      </p:sp>
      <p:sp>
        <p:nvSpPr>
          <p:cNvPr id="6" name="Slide Number Placeholder 5"/>
          <p:cNvSpPr>
            <a:spLocks noGrp="1"/>
          </p:cNvSpPr>
          <p:nvPr>
            <p:ph type="sldNum" sz="quarter" idx="12"/>
          </p:nvPr>
        </p:nvSpPr>
        <p:spPr>
          <a:xfrm>
            <a:off x="8451056" y="809624"/>
            <a:ext cx="502920" cy="300831"/>
          </a:xfrm>
        </p:spPr>
        <p:txBody>
          <a:bodyPr/>
          <a:lstStyle/>
          <a:p>
            <a:fld id="{01434E6C-05EB-4C07-95F2-1A6EED8BEA0C}" type="slidenum">
              <a:rPr lang="fa-IR" smtClean="0"/>
              <a:pPr/>
              <a:t>‹#›</a:t>
            </a:fld>
            <a:endParaRPr lang="fa-IR"/>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A81EE02F-BFB8-42F6-8442-B4067B080B86}" type="datetimeFigureOut">
              <a:rPr lang="fa-IR" smtClean="0"/>
              <a:pPr/>
              <a:t>12/21/1433</a:t>
            </a:fld>
            <a:endParaRPr lang="fa-IR"/>
          </a:p>
        </p:txBody>
      </p:sp>
      <p:sp>
        <p:nvSpPr>
          <p:cNvPr id="6" name="Footer Placeholder 5"/>
          <p:cNvSpPr>
            <a:spLocks noGrp="1"/>
          </p:cNvSpPr>
          <p:nvPr>
            <p:ph type="ftr" sz="quarter" idx="11"/>
          </p:nvPr>
        </p:nvSpPr>
        <p:spPr>
          <a:xfrm>
            <a:off x="457200" y="6480969"/>
            <a:ext cx="4260056" cy="301752"/>
          </a:xfrm>
        </p:spPr>
        <p:txBody>
          <a:bodyPr/>
          <a:lstStyle/>
          <a:p>
            <a:endParaRPr lang="fa-IR"/>
          </a:p>
        </p:txBody>
      </p:sp>
      <p:sp>
        <p:nvSpPr>
          <p:cNvPr id="7" name="Slide Number Placeholder 6"/>
          <p:cNvSpPr>
            <a:spLocks noGrp="1"/>
          </p:cNvSpPr>
          <p:nvPr>
            <p:ph type="sldNum" sz="quarter" idx="12"/>
          </p:nvPr>
        </p:nvSpPr>
        <p:spPr>
          <a:xfrm>
            <a:off x="7589520" y="6480969"/>
            <a:ext cx="502920" cy="301752"/>
          </a:xfrm>
        </p:spPr>
        <p:txBody>
          <a:bodyPr/>
          <a:lstStyle/>
          <a:p>
            <a:fld id="{01434E6C-05EB-4C07-95F2-1A6EED8BEA0C}"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A81EE02F-BFB8-42F6-8442-B4067B080B86}" type="datetimeFigureOut">
              <a:rPr lang="fa-IR" smtClean="0"/>
              <a:pPr/>
              <a:t>12/21/1433</a:t>
            </a:fld>
            <a:endParaRPr lang="fa-IR"/>
          </a:p>
        </p:txBody>
      </p:sp>
      <p:sp>
        <p:nvSpPr>
          <p:cNvPr id="8" name="Footer Placeholder 7"/>
          <p:cNvSpPr>
            <a:spLocks noGrp="1"/>
          </p:cNvSpPr>
          <p:nvPr>
            <p:ph type="ftr" sz="quarter" idx="11"/>
          </p:nvPr>
        </p:nvSpPr>
        <p:spPr>
          <a:xfrm>
            <a:off x="457200" y="6480969"/>
            <a:ext cx="4261104" cy="301752"/>
          </a:xfrm>
        </p:spPr>
        <p:txBody>
          <a:bodyPr/>
          <a:lstStyle/>
          <a:p>
            <a:endParaRPr lang="fa-IR"/>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01434E6C-05EB-4C07-95F2-1A6EED8BEA0C}"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1EE02F-BFB8-42F6-8442-B4067B080B86}" type="datetimeFigureOut">
              <a:rPr lang="fa-IR" smtClean="0"/>
              <a:pPr/>
              <a:t>12/21/1433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01434E6C-05EB-4C07-95F2-1A6EED8BEA0C}"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A81EE02F-BFB8-42F6-8442-B4067B080B86}" type="datetimeFigureOut">
              <a:rPr lang="fa-IR" smtClean="0"/>
              <a:pPr/>
              <a:t>12/21/1433</a:t>
            </a:fld>
            <a:endParaRPr lang="fa-IR"/>
          </a:p>
        </p:txBody>
      </p:sp>
      <p:sp>
        <p:nvSpPr>
          <p:cNvPr id="3" name="Footer Placeholder 2"/>
          <p:cNvSpPr>
            <a:spLocks noGrp="1"/>
          </p:cNvSpPr>
          <p:nvPr>
            <p:ph type="ftr" sz="quarter" idx="11"/>
          </p:nvPr>
        </p:nvSpPr>
        <p:spPr>
          <a:xfrm>
            <a:off x="457200" y="6481890"/>
            <a:ext cx="4260056" cy="300831"/>
          </a:xfrm>
        </p:spPr>
        <p:txBody>
          <a:bodyPr/>
          <a:lstStyle/>
          <a:p>
            <a:endParaRPr lang="fa-IR"/>
          </a:p>
        </p:txBody>
      </p:sp>
      <p:sp>
        <p:nvSpPr>
          <p:cNvPr id="4" name="Slide Number Placeholder 3"/>
          <p:cNvSpPr>
            <a:spLocks noGrp="1"/>
          </p:cNvSpPr>
          <p:nvPr>
            <p:ph type="sldNum" sz="quarter" idx="12"/>
          </p:nvPr>
        </p:nvSpPr>
        <p:spPr>
          <a:xfrm>
            <a:off x="7589520" y="6480969"/>
            <a:ext cx="502920" cy="301752"/>
          </a:xfrm>
        </p:spPr>
        <p:txBody>
          <a:bodyPr/>
          <a:lstStyle/>
          <a:p>
            <a:fld id="{01434E6C-05EB-4C07-95F2-1A6EED8BEA0C}"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A81EE02F-BFB8-42F6-8442-B4067B080B86}" type="datetimeFigureOut">
              <a:rPr lang="fa-IR" smtClean="0"/>
              <a:pPr/>
              <a:t>12/21/1433</a:t>
            </a:fld>
            <a:endParaRPr lang="fa-IR"/>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fa-IR"/>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01434E6C-05EB-4C07-95F2-1A6EED8BEA0C}"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A81EE02F-BFB8-42F6-8442-B4067B080B86}" type="datetimeFigureOut">
              <a:rPr lang="fa-IR" smtClean="0"/>
              <a:pPr/>
              <a:t>12/21/1433</a:t>
            </a:fld>
            <a:endParaRPr lang="fa-IR"/>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fa-IR"/>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01434E6C-05EB-4C07-95F2-1A6EED8BEA0C}"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81EE02F-BFB8-42F6-8442-B4067B080B86}" type="datetimeFigureOut">
              <a:rPr lang="fa-IR" smtClean="0"/>
              <a:pPr/>
              <a:t>12/21/1433</a:t>
            </a:fld>
            <a:endParaRPr lang="fa-IR"/>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a-IR"/>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1434E6C-05EB-4C07-95F2-1A6EED8BEA0C}" type="slidenum">
              <a:rPr lang="fa-IR" smtClean="0"/>
              <a:pPr/>
              <a:t>‹#›</a:t>
            </a:fld>
            <a:endParaRPr lang="fa-I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r>
              <a:rPr lang="fa-IR" dirty="0" smtClean="0">
                <a:cs typeface="B Titr" pitchFamily="2" charset="-78"/>
              </a:rPr>
              <a:t>روانشناسی سالمندی</a:t>
            </a:r>
            <a:endParaRPr lang="fa-IR" dirty="0">
              <a:cs typeface="B Titr" pitchFamily="2" charset="-78"/>
            </a:endParaRPr>
          </a:p>
        </p:txBody>
      </p:sp>
      <p:sp>
        <p:nvSpPr>
          <p:cNvPr id="3" name="Subtitle 2"/>
          <p:cNvSpPr>
            <a:spLocks noGrp="1"/>
          </p:cNvSpPr>
          <p:nvPr>
            <p:ph type="subTitle" idx="1"/>
          </p:nvPr>
        </p:nvSpPr>
        <p:spPr>
          <a:xfrm>
            <a:off x="540544" y="3260576"/>
            <a:ext cx="8062912" cy="1752600"/>
          </a:xfrm>
        </p:spPr>
        <p:txBody>
          <a:bodyPr anchor="ctr"/>
          <a:lstStyle/>
          <a:p>
            <a:r>
              <a:rPr lang="fa-IR" b="1" dirty="0" smtClean="0">
                <a:cs typeface="B Titr" pitchFamily="2" charset="-78"/>
              </a:rPr>
              <a:t>افسانه فریدپاک</a:t>
            </a:r>
          </a:p>
          <a:p>
            <a:r>
              <a:rPr lang="fa-IR" b="1" dirty="0" smtClean="0">
                <a:cs typeface="B Titr" pitchFamily="2" charset="-78"/>
              </a:rPr>
              <a:t>کارشناس سلامت روانی اجتماعی مرکز بهداشت استان</a:t>
            </a:r>
            <a:endParaRPr lang="fa-IR" b="1" dirty="0">
              <a:cs typeface="B Tit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سازگاری با تغییرات جسمانی</a:t>
            </a:r>
            <a:endParaRPr lang="fa-IR" dirty="0">
              <a:cs typeface="B Titr" pitchFamily="2" charset="-78"/>
            </a:endParaRPr>
          </a:p>
        </p:txBody>
      </p:sp>
      <p:sp>
        <p:nvSpPr>
          <p:cNvPr id="3" name="Content Placeholder 2"/>
          <p:cNvSpPr>
            <a:spLocks noGrp="1"/>
          </p:cNvSpPr>
          <p:nvPr>
            <p:ph idx="1"/>
          </p:nvPr>
        </p:nvSpPr>
        <p:spPr>
          <a:xfrm>
            <a:off x="539552" y="1844824"/>
            <a:ext cx="8229600" cy="4572000"/>
          </a:xfrm>
        </p:spPr>
        <p:txBody>
          <a:bodyPr/>
          <a:lstStyle/>
          <a:p>
            <a:r>
              <a:rPr lang="fa-IR" b="1" dirty="0" smtClean="0">
                <a:cs typeface="B Mitra" pitchFamily="2" charset="-78"/>
              </a:rPr>
              <a:t> هویت آنها کمتر به ظاهرشان و بیشتر به توانایی فعال ماندن در محیط پیرامونشان وابسته بود.</a:t>
            </a:r>
          </a:p>
          <a:p>
            <a:r>
              <a:rPr lang="fa-IR" b="1" dirty="0" smtClean="0">
                <a:cs typeface="B Mitra" pitchFamily="2" charset="-78"/>
              </a:rPr>
              <a:t> پژوهشها نشان میدهند که واضح ترین علایم بیرونی پیری با عملکرد حسی، شناختی و حرکتی یا عمر طولانی ارتباطی ندارند. </a:t>
            </a:r>
          </a:p>
          <a:p>
            <a:r>
              <a:rPr lang="fa-IR" b="1" dirty="0" smtClean="0">
                <a:cs typeface="B Mitra" pitchFamily="2" charset="-78"/>
              </a:rPr>
              <a:t> در مقابل سلامت عصب شناختی، حسی، قلبی- عروقی، تنفسی، سیستم ایمنی،استخوان بندی و عضلانی، عملکرد شناختی و کیفیت زندگی و طول  عمر را قویا پیش بینی میکنند.</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راهبردهای کنار آمدن موثر:</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رژیم غذایی </a:t>
            </a:r>
          </a:p>
          <a:p>
            <a:r>
              <a:rPr lang="fa-IR" b="1" dirty="0" smtClean="0">
                <a:cs typeface="B Mitra" pitchFamily="2" charset="-78"/>
              </a:rPr>
              <a:t> ورزش</a:t>
            </a:r>
          </a:p>
          <a:p>
            <a:r>
              <a:rPr lang="fa-IR" b="1" dirty="0" smtClean="0">
                <a:cs typeface="B Mitra" pitchFamily="2" charset="-78"/>
              </a:rPr>
              <a:t> سازگاری های محیطی</a:t>
            </a:r>
          </a:p>
          <a:p>
            <a:r>
              <a:rPr lang="fa-IR" b="1" dirty="0" smtClean="0">
                <a:cs typeface="B Mitra" pitchFamily="2" charset="-78"/>
              </a:rPr>
              <a:t>سبک زندگی فعال</a:t>
            </a:r>
          </a:p>
          <a:p>
            <a:pPr>
              <a:buNone/>
            </a:pPr>
            <a:r>
              <a:rPr lang="fa-IR" b="1" dirty="0" smtClean="0">
                <a:cs typeface="B Mitra" pitchFamily="2" charset="-78"/>
              </a:rPr>
              <a:t>از تغییرات مرتبط با سن پیشگیری و جبران میکند</a:t>
            </a:r>
          </a:p>
          <a:p>
            <a:pPr>
              <a:buNone/>
            </a:pPr>
            <a:r>
              <a:rPr lang="fa-IR" b="1" dirty="0" smtClean="0">
                <a:cs typeface="B Mitra" pitchFamily="2" charset="-78"/>
              </a:rPr>
              <a:t>و فرد احساس میکند بر سرنوشت خود کنترل دارند.</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تکنولوژی کمکی:</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کارت هوشمند</a:t>
            </a:r>
          </a:p>
          <a:p>
            <a:r>
              <a:rPr lang="fa-IR" b="1" dirty="0" smtClean="0">
                <a:cs typeface="B Mitra" pitchFamily="2" charset="-78"/>
              </a:rPr>
              <a:t> دستگاههای حسگر</a:t>
            </a:r>
          </a:p>
          <a:p>
            <a:r>
              <a:rPr lang="fa-IR" b="1" dirty="0" smtClean="0">
                <a:cs typeface="B Mitra" pitchFamily="2" charset="-78"/>
              </a:rPr>
              <a:t> بالابر ها</a:t>
            </a:r>
          </a:p>
          <a:p>
            <a:r>
              <a:rPr lang="fa-IR" b="1" dirty="0" smtClean="0">
                <a:cs typeface="B Mitra" pitchFamily="2" charset="-78"/>
              </a:rPr>
              <a:t> و...</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غلبه کردن بر کلیشه های پیری:</a:t>
            </a:r>
            <a:endParaRPr lang="fa-IR" dirty="0">
              <a:cs typeface="B Titr" pitchFamily="2" charset="-78"/>
            </a:endParaRPr>
          </a:p>
        </p:txBody>
      </p:sp>
      <p:sp>
        <p:nvSpPr>
          <p:cNvPr id="3" name="Content Placeholder 2"/>
          <p:cNvSpPr>
            <a:spLocks noGrp="1"/>
          </p:cNvSpPr>
          <p:nvPr>
            <p:ph idx="1"/>
          </p:nvPr>
        </p:nvSpPr>
        <p:spPr/>
        <p:txBody>
          <a:bodyPr>
            <a:normAutofit fontScale="92500" lnSpcReduction="10000"/>
          </a:bodyPr>
          <a:lstStyle/>
          <a:p>
            <a:r>
              <a:rPr lang="fa-IR" b="1" dirty="0" smtClean="0">
                <a:cs typeface="B Mitra" pitchFamily="2" charset="-78"/>
              </a:rPr>
              <a:t> کلیشه های پیری منفی(فرتوت-گیج) تاثیر استرس زا و مختل کننده ای بر عملکرد سالخوردگان دارند در حالی که کلیشه های مثبت (دانا-روشنفکر)، استرس را کاهش میدهند و توانایی را تقویت میکنند.</a:t>
            </a:r>
          </a:p>
          <a:p>
            <a:r>
              <a:rPr lang="fa-IR" b="1" dirty="0" smtClean="0">
                <a:cs typeface="B Mitra" pitchFamily="2" charset="-78"/>
              </a:rPr>
              <a:t> در یک تحقیق طولی افرادی که درباره پیری ، خودپنداره مثبت داشتند(وقتی پیر شوم اوضاع بهتر از آنچه تصور میکنم خواهد بود)بطور متوسط 7.5 سال بیشتر از آنهایی که خودپنداره منفی داشتند عمر کردند.</a:t>
            </a:r>
          </a:p>
          <a:p>
            <a:r>
              <a:rPr lang="fa-IR" b="1" dirty="0" smtClean="0">
                <a:cs typeface="B Mitra" pitchFamily="2" charset="-78"/>
              </a:rPr>
              <a:t> افرادی که تحصیلات کمتری دارند در برابر عوارض زیان بار کلیشه های پیری خیلی آسیب پذیرند،شاید به این علت که این پیامها را بی چون و چرا قبول میکنند.</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4572000"/>
          </a:xfrm>
        </p:spPr>
        <p:txBody>
          <a:bodyPr anchor="ctr">
            <a:normAutofit/>
          </a:bodyPr>
          <a:lstStyle/>
          <a:p>
            <a:pPr>
              <a:buFont typeface="Wingdings" pitchFamily="2" charset="2"/>
              <a:buChar char="v"/>
            </a:pPr>
            <a:r>
              <a:rPr lang="fa-IR" sz="5400" dirty="0" smtClean="0">
                <a:cs typeface="B Titr" pitchFamily="2" charset="-78"/>
              </a:rPr>
              <a:t> سلامتی، برازندگی و ناتوانی</a:t>
            </a:r>
            <a:endParaRPr lang="fa-IR" sz="5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b="1" dirty="0" smtClean="0">
                <a:cs typeface="B Mitra" pitchFamily="2" charset="-78"/>
              </a:rPr>
              <a:t> هرچه افراد سالخورده درباره توانایی خود در کنار آمدن با چالشهای جسمانی خوشبین تر باشند بهتر میتوانند بر مخاطراتی که برای سلامتی وجود دارند غلبه کنند که این به خوشبینی بیشتر و رفتارهایی که به سلامتی کمک میکنند منجر میشود.</a:t>
            </a:r>
          </a:p>
          <a:p>
            <a:r>
              <a:rPr lang="fa-IR" b="1" dirty="0" smtClean="0">
                <a:cs typeface="B Mitra" pitchFamily="2" charset="-78"/>
              </a:rPr>
              <a:t> سلامتی به افراد سالخورده امکان میدهد تا از لحاظ اجتماعی فعال بمانند و از این رو به سلامت روانی کمک میکند.</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تغذیه و ورزش</a:t>
            </a:r>
            <a:endParaRPr lang="fa-IR" dirty="0">
              <a:cs typeface="B Titr" pitchFamily="2" charset="-78"/>
            </a:endParaRPr>
          </a:p>
        </p:txBody>
      </p:sp>
      <p:sp>
        <p:nvSpPr>
          <p:cNvPr id="3" name="Content Placeholder 2"/>
          <p:cNvSpPr>
            <a:spLocks noGrp="1"/>
          </p:cNvSpPr>
          <p:nvPr>
            <p:ph idx="1"/>
          </p:nvPr>
        </p:nvSpPr>
        <p:spPr>
          <a:xfrm>
            <a:off x="457200" y="1340768"/>
            <a:ext cx="8229600" cy="5445224"/>
          </a:xfrm>
        </p:spPr>
        <p:txBody>
          <a:bodyPr>
            <a:normAutofit fontScale="85000" lnSpcReduction="10000"/>
          </a:bodyPr>
          <a:lstStyle/>
          <a:p>
            <a:r>
              <a:rPr lang="fa-IR" b="1" dirty="0" smtClean="0">
                <a:cs typeface="B Mitra" pitchFamily="2" charset="-78"/>
              </a:rPr>
              <a:t> نیاز بیشتر به برخی </a:t>
            </a:r>
            <a:r>
              <a:rPr lang="fa-IR" b="1" dirty="0" smtClean="0">
                <a:solidFill>
                  <a:schemeClr val="accent6">
                    <a:lumMod val="75000"/>
                  </a:schemeClr>
                </a:solidFill>
                <a:cs typeface="B Mitra" pitchFamily="2" charset="-78"/>
              </a:rPr>
              <a:t>مواد غذایی</a:t>
            </a:r>
          </a:p>
          <a:p>
            <a:pPr>
              <a:buFont typeface="Wingdings" pitchFamily="2" charset="2"/>
              <a:buChar char="Ø"/>
            </a:pPr>
            <a:r>
              <a:rPr lang="fa-IR" b="1" dirty="0" smtClean="0">
                <a:cs typeface="B Mitra" pitchFamily="2" charset="-78"/>
              </a:rPr>
              <a:t> کلسیم و ویتامین </a:t>
            </a:r>
            <a:r>
              <a:rPr lang="en-US" b="1" dirty="0" smtClean="0">
                <a:cs typeface="B Mitra" pitchFamily="2" charset="-78"/>
              </a:rPr>
              <a:t>D</a:t>
            </a:r>
            <a:r>
              <a:rPr lang="fa-IR" b="1" dirty="0" smtClean="0">
                <a:cs typeface="B Mitra" pitchFamily="2" charset="-78"/>
              </a:rPr>
              <a:t> </a:t>
            </a:r>
            <a:r>
              <a:rPr lang="fa-IR" b="1" dirty="0" smtClean="0">
                <a:solidFill>
                  <a:schemeClr val="accent5">
                    <a:lumMod val="60000"/>
                    <a:lumOff val="40000"/>
                  </a:schemeClr>
                </a:solidFill>
                <a:cs typeface="B Mitra" pitchFamily="2" charset="-78"/>
              </a:rPr>
              <a:t>برای </a:t>
            </a:r>
            <a:r>
              <a:rPr lang="fa-IR" b="1" dirty="0" smtClean="0">
                <a:cs typeface="B Mitra" pitchFamily="2" charset="-78"/>
              </a:rPr>
              <a:t>محافظت از استخوانها</a:t>
            </a:r>
          </a:p>
          <a:p>
            <a:pPr>
              <a:buFont typeface="Wingdings" pitchFamily="2" charset="2"/>
              <a:buChar char="Ø"/>
            </a:pPr>
            <a:r>
              <a:rPr lang="fa-IR" b="1" dirty="0" smtClean="0">
                <a:cs typeface="B Mitra" pitchFamily="2" charset="-78"/>
              </a:rPr>
              <a:t> زینک (روی) و ویتامینهای </a:t>
            </a:r>
            <a:r>
              <a:rPr lang="en-US" b="1" dirty="0" smtClean="0">
                <a:cs typeface="B Mitra" pitchFamily="2" charset="-78"/>
              </a:rPr>
              <a:t>B6</a:t>
            </a:r>
            <a:r>
              <a:rPr lang="fa-IR" b="1" dirty="0" smtClean="0">
                <a:cs typeface="B Mitra" pitchFamily="2" charset="-78"/>
              </a:rPr>
              <a:t>،</a:t>
            </a:r>
            <a:r>
              <a:rPr lang="en-US" b="1" dirty="0" smtClean="0">
                <a:cs typeface="B Mitra" pitchFamily="2" charset="-78"/>
              </a:rPr>
              <a:t>C</a:t>
            </a:r>
            <a:r>
              <a:rPr lang="fa-IR" b="1" dirty="0" smtClean="0">
                <a:cs typeface="B Mitra" pitchFamily="2" charset="-78"/>
              </a:rPr>
              <a:t>و</a:t>
            </a:r>
            <a:r>
              <a:rPr lang="en-US" b="1" dirty="0" smtClean="0">
                <a:cs typeface="B Mitra" pitchFamily="2" charset="-78"/>
              </a:rPr>
              <a:t>E</a:t>
            </a:r>
            <a:r>
              <a:rPr lang="fa-IR" b="1" dirty="0" smtClean="0">
                <a:cs typeface="B Mitra" pitchFamily="2" charset="-78"/>
              </a:rPr>
              <a:t> </a:t>
            </a:r>
            <a:r>
              <a:rPr lang="fa-IR" b="1" dirty="0" smtClean="0">
                <a:solidFill>
                  <a:srgbClr val="00B0F0"/>
                </a:solidFill>
                <a:cs typeface="B Mitra" pitchFamily="2" charset="-78"/>
              </a:rPr>
              <a:t>برای </a:t>
            </a:r>
            <a:r>
              <a:rPr lang="fa-IR" b="1" dirty="0" smtClean="0">
                <a:cs typeface="B Mitra" pitchFamily="2" charset="-78"/>
              </a:rPr>
              <a:t>محافظت از سیستم ایمنی</a:t>
            </a:r>
            <a:endParaRPr lang="fa-IR" b="1" dirty="0" smtClean="0">
              <a:solidFill>
                <a:srgbClr val="00B0F0"/>
              </a:solidFill>
              <a:cs typeface="B Mitra" pitchFamily="2" charset="-78"/>
            </a:endParaRPr>
          </a:p>
          <a:p>
            <a:pPr>
              <a:buFont typeface="Wingdings" pitchFamily="2" charset="2"/>
              <a:buChar char="Ø"/>
            </a:pPr>
            <a:r>
              <a:rPr lang="fa-IR" b="1" dirty="0" smtClean="0">
                <a:cs typeface="B Mitra" pitchFamily="2" charset="-78"/>
              </a:rPr>
              <a:t> ویتامین </a:t>
            </a:r>
            <a:r>
              <a:rPr lang="en-US" b="1" dirty="0" smtClean="0">
                <a:cs typeface="B Mitra" pitchFamily="2" charset="-78"/>
              </a:rPr>
              <a:t>A</a:t>
            </a:r>
            <a:r>
              <a:rPr lang="fa-IR" b="1" dirty="0" smtClean="0">
                <a:cs typeface="B Mitra" pitchFamily="2" charset="-78"/>
              </a:rPr>
              <a:t>، </a:t>
            </a:r>
            <a:r>
              <a:rPr lang="en-US" b="1" dirty="0" smtClean="0">
                <a:cs typeface="B Mitra" pitchFamily="2" charset="-78"/>
              </a:rPr>
              <a:t>C</a:t>
            </a:r>
            <a:r>
              <a:rPr lang="fa-IR" b="1" dirty="0" smtClean="0">
                <a:cs typeface="B Mitra" pitchFamily="2" charset="-78"/>
              </a:rPr>
              <a:t> و </a:t>
            </a:r>
            <a:r>
              <a:rPr lang="en-US" b="1" dirty="0" smtClean="0">
                <a:cs typeface="B Mitra" pitchFamily="2" charset="-78"/>
              </a:rPr>
              <a:t>E</a:t>
            </a:r>
            <a:r>
              <a:rPr lang="fa-IR" b="1" dirty="0" smtClean="0">
                <a:cs typeface="B Mitra" pitchFamily="2" charset="-78"/>
              </a:rPr>
              <a:t> </a:t>
            </a:r>
            <a:r>
              <a:rPr lang="fa-IR" b="1" dirty="0" smtClean="0">
                <a:solidFill>
                  <a:srgbClr val="00B0F0"/>
                </a:solidFill>
                <a:cs typeface="B Mitra" pitchFamily="2" charset="-78"/>
              </a:rPr>
              <a:t>برای </a:t>
            </a:r>
            <a:r>
              <a:rPr lang="fa-IR" b="1" dirty="0" smtClean="0">
                <a:cs typeface="B Mitra" pitchFamily="2" charset="-78"/>
              </a:rPr>
              <a:t>پیشگیری از رادیکالهای آزاد</a:t>
            </a:r>
          </a:p>
          <a:p>
            <a:r>
              <a:rPr lang="fa-IR" b="1" dirty="0" smtClean="0">
                <a:cs typeface="B Mitra" pitchFamily="2" charset="-78"/>
              </a:rPr>
              <a:t> در چند تحقیق: مصرف روزانه قرصهای ویتامین و مواد معدنی </a:t>
            </a:r>
            <a:r>
              <a:rPr lang="fa-IR" b="1" dirty="0" smtClean="0">
                <a:solidFill>
                  <a:srgbClr val="00B0F0"/>
                </a:solidFill>
                <a:cs typeface="B Mitra" pitchFamily="2" charset="-78"/>
              </a:rPr>
              <a:t>باعث </a:t>
            </a:r>
            <a:r>
              <a:rPr lang="fa-IR" b="1" dirty="0" smtClean="0">
                <a:cs typeface="B Mitra" pitchFamily="2" charset="-78"/>
              </a:rPr>
              <a:t>افزایش پاسخ ایمنی</a:t>
            </a:r>
            <a:r>
              <a:rPr lang="fa-IR" b="1" dirty="0">
                <a:cs typeface="B Mitra" pitchFamily="2" charset="-78"/>
              </a:rPr>
              <a:t> </a:t>
            </a:r>
            <a:r>
              <a:rPr lang="fa-IR" b="1" dirty="0" smtClean="0">
                <a:cs typeface="B Mitra" pitchFamily="2" charset="-78"/>
              </a:rPr>
              <a:t>و ۵۰% کاهش بیماریهای عفونی</a:t>
            </a:r>
          </a:p>
          <a:p>
            <a:r>
              <a:rPr lang="fa-IR" b="1" dirty="0" smtClean="0">
                <a:solidFill>
                  <a:srgbClr val="00B0F0"/>
                </a:solidFill>
                <a:cs typeface="B Mitra" pitchFamily="2" charset="-78"/>
              </a:rPr>
              <a:t> اما </a:t>
            </a:r>
            <a:r>
              <a:rPr lang="fa-IR" b="1" dirty="0" smtClean="0">
                <a:cs typeface="B Mitra" pitchFamily="2" charset="-78"/>
              </a:rPr>
              <a:t>میزان بروز بیماری قلبی و عروقی را کاهش نمیدهد و تاثیر آنها بر پیشگیری از سرطان قطعی نیست</a:t>
            </a:r>
          </a:p>
          <a:p>
            <a:r>
              <a:rPr lang="fa-IR" b="1" dirty="0" smtClean="0">
                <a:cs typeface="B Mitra" pitchFamily="2" charset="-78"/>
              </a:rPr>
              <a:t> مواد غذایی و گیاهان مکمل ویتامینهای </a:t>
            </a:r>
            <a:r>
              <a:rPr lang="en-US" b="1" dirty="0" smtClean="0">
                <a:cs typeface="B Mitra" pitchFamily="2" charset="-78"/>
              </a:rPr>
              <a:t>B</a:t>
            </a:r>
            <a:r>
              <a:rPr lang="fa-IR" b="1" dirty="0" smtClean="0">
                <a:cs typeface="B Mitra" pitchFamily="2" charset="-78"/>
              </a:rPr>
              <a:t> و </a:t>
            </a:r>
            <a:r>
              <a:rPr lang="en-US" b="1" dirty="0" smtClean="0">
                <a:cs typeface="B Mitra" pitchFamily="2" charset="-78"/>
              </a:rPr>
              <a:t>E </a:t>
            </a:r>
            <a:r>
              <a:rPr lang="fa-IR" b="1" dirty="0" smtClean="0">
                <a:cs typeface="B Mitra" pitchFamily="2" charset="-78"/>
              </a:rPr>
              <a:t> و اسیدفولیک عملکرد شناختی را بهتر نمیکند و از بیماری آلزایمر پیشگیری نمیکند</a:t>
            </a:r>
          </a:p>
          <a:p>
            <a:r>
              <a:rPr lang="fa-IR" b="1" dirty="0" smtClean="0">
                <a:cs typeface="B Mitra" pitchFamily="2" charset="-78"/>
              </a:rPr>
              <a:t> خوردن منظم ماهی (سرشار از اسیدهای چرب اشباع نشده) سلامت عروق را افزایش میدهد و تا اندازه ای در برابر ناتوانیهای ذهنی محافظت میکند</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50144"/>
          </a:xfrm>
        </p:spPr>
        <p:txBody>
          <a:bodyPr anchor="ctr">
            <a:normAutofit/>
          </a:bodyPr>
          <a:lstStyle/>
          <a:p>
            <a:r>
              <a:rPr lang="fa-IR" sz="3200" b="1" dirty="0" smtClean="0">
                <a:cs typeface="B Mitra" pitchFamily="2" charset="-78"/>
              </a:rPr>
              <a:t> </a:t>
            </a:r>
            <a:r>
              <a:rPr lang="fa-IR" sz="3200" b="1" dirty="0" smtClean="0">
                <a:solidFill>
                  <a:schemeClr val="accent6">
                    <a:lumMod val="75000"/>
                  </a:schemeClr>
                </a:solidFill>
                <a:cs typeface="B Mitra" pitchFamily="2" charset="-78"/>
              </a:rPr>
              <a:t>ورزش</a:t>
            </a:r>
            <a:r>
              <a:rPr lang="fa-IR" sz="3200" b="1" dirty="0" smtClean="0">
                <a:cs typeface="B Mitra" pitchFamily="2" charset="-78"/>
              </a:rPr>
              <a:t> مداخله قدرتمندی برای سلامتی است.</a:t>
            </a:r>
          </a:p>
          <a:p>
            <a:r>
              <a:rPr lang="fa-IR" sz="3200" b="1" dirty="0" smtClean="0">
                <a:cs typeface="B Mitra" pitchFamily="2" charset="-78"/>
              </a:rPr>
              <a:t> ورزش های استقامت در اواخر بزرگسالی :</a:t>
            </a:r>
          </a:p>
          <a:p>
            <a:pPr>
              <a:buFont typeface="Wingdings" pitchFamily="2" charset="2"/>
              <a:buChar char="Ø"/>
            </a:pPr>
            <a:r>
              <a:rPr lang="fa-IR" sz="3200" b="1" dirty="0" smtClean="0">
                <a:cs typeface="B Mitra" pitchFamily="2" charset="-78"/>
              </a:rPr>
              <a:t>اندازه عضله و نیرو را تقویت میکند</a:t>
            </a:r>
          </a:p>
          <a:p>
            <a:pPr>
              <a:buFont typeface="Wingdings" pitchFamily="2" charset="2"/>
              <a:buChar char="Ø"/>
            </a:pPr>
            <a:r>
              <a:rPr lang="fa-IR" sz="3200" b="1" dirty="0" smtClean="0">
                <a:cs typeface="B Mitra" pitchFamily="2" charset="-78"/>
              </a:rPr>
              <a:t>جریان خون به عضلات را افزایش میدهند</a:t>
            </a:r>
          </a:p>
          <a:p>
            <a:pPr>
              <a:buFont typeface="Wingdings" pitchFamily="2" charset="2"/>
              <a:buChar char="Ø"/>
            </a:pPr>
            <a:r>
              <a:rPr lang="fa-IR" sz="3200" b="1" dirty="0" smtClean="0">
                <a:cs typeface="B Mitra" pitchFamily="2" charset="-78"/>
              </a:rPr>
              <a:t> توانایی عضلات را در بیرون کشیدن اکسیژن از خون بیشتر میکند</a:t>
            </a:r>
          </a:p>
          <a:p>
            <a:pPr>
              <a:buFont typeface="Wingdings" pitchFamily="2" charset="2"/>
              <a:buChar char="Ø"/>
            </a:pPr>
            <a:r>
              <a:rPr lang="fa-IR" sz="3200" b="1" dirty="0" smtClean="0">
                <a:cs typeface="B Mitra" pitchFamily="2" charset="-78"/>
              </a:rPr>
              <a:t> و منجر به *بهبود سرعت راه رفتن*تعادل*توانایی انجام دادن فعالیتهای روزمره</a:t>
            </a:r>
          </a:p>
          <a:p>
            <a:r>
              <a:rPr lang="fa-IR" sz="3200" b="1" dirty="0" smtClean="0">
                <a:cs typeface="B Mitra" pitchFamily="2" charset="-78"/>
              </a:rPr>
              <a:t>ورزش جریان خون در مغز را افزایش میدهد که به حفظ ساختارهای مغز و توانایی های رفتاری کمک میکند</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ناتوانیهای جسمانی:</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وقتی پایان عمر فرامیرسد بیماری و ناتوانی افزایش می یابد.</a:t>
            </a:r>
          </a:p>
          <a:p>
            <a:pPr>
              <a:buFont typeface="Wingdings" pitchFamily="2" charset="2"/>
              <a:buChar char="Ø"/>
            </a:pPr>
            <a:r>
              <a:rPr lang="fa-IR" b="1" dirty="0" smtClean="0">
                <a:cs typeface="B Mitra" pitchFamily="2" charset="-78"/>
              </a:rPr>
              <a:t> بیماریهای قلبی-عروقی و سرطان</a:t>
            </a:r>
          </a:p>
          <a:p>
            <a:pPr>
              <a:buFont typeface="Wingdings" pitchFamily="2" charset="2"/>
              <a:buChar char="Ø"/>
            </a:pPr>
            <a:r>
              <a:rPr lang="fa-IR" b="1" dirty="0" smtClean="0">
                <a:cs typeface="B Mitra" pitchFamily="2" charset="-78"/>
              </a:rPr>
              <a:t>بیماریهای تنفسی(آمفیزم) –انعطاف پذیری در بافت ریه از بین میرود</a:t>
            </a:r>
          </a:p>
          <a:p>
            <a:pPr>
              <a:buFont typeface="Wingdings" pitchFamily="2" charset="2"/>
              <a:buChar char="Ø"/>
            </a:pPr>
            <a:r>
              <a:rPr lang="fa-IR" b="1" dirty="0" smtClean="0">
                <a:cs typeface="B Mitra" pitchFamily="2" charset="-78"/>
              </a:rPr>
              <a:t> سکته مغزی</a:t>
            </a:r>
          </a:p>
          <a:p>
            <a:pPr>
              <a:buFont typeface="Wingdings" pitchFamily="2" charset="2"/>
              <a:buChar char="Ø"/>
            </a:pPr>
            <a:r>
              <a:rPr lang="fa-IR" b="1" dirty="0" smtClean="0">
                <a:cs typeface="B Mitra" pitchFamily="2" charset="-78"/>
              </a:rPr>
              <a:t>پوکی استخوان-آرتریت-دیابت-صدمات غیر عمدی</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زوال عقل:</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تقريباً 1 درصد افراد در  60 تا  70 سالگي مبتلا به زوال عقلي مي شوند . </a:t>
            </a:r>
            <a:endParaRPr lang="en-US" b="1" dirty="0" smtClean="0">
              <a:cs typeface="B Mitra" pitchFamily="2" charset="-78"/>
            </a:endParaRPr>
          </a:p>
          <a:p>
            <a:r>
              <a:rPr lang="fa-IR" b="1" dirty="0" smtClean="0">
                <a:cs typeface="B Mitra" pitchFamily="2" charset="-78"/>
              </a:rPr>
              <a:t>شيوع زوال عقل در افراد  85  ساله و بالاتر به 50 درصد مي رسد . </a:t>
            </a:r>
            <a:endParaRPr lang="en-US" b="1" dirty="0" smtClean="0">
              <a:cs typeface="B Mitra" pitchFamily="2" charset="-78"/>
            </a:endParaRPr>
          </a:p>
          <a:p>
            <a:r>
              <a:rPr lang="fa-IR" b="1" dirty="0" smtClean="0">
                <a:cs typeface="B Mitra" pitchFamily="2" charset="-78"/>
              </a:rPr>
              <a:t>شيوع زوال عقل در بين افراد با جايگاههاي اجتماعي و اقتصادي متفاوت مشابه است . </a:t>
            </a:r>
            <a:endParaRPr lang="en-US" b="1" dirty="0" smtClean="0">
              <a:cs typeface="B Mitra" pitchFamily="2" charset="-78"/>
            </a:endParaRPr>
          </a:p>
          <a:p>
            <a:endParaRPr lang="fa-IR" b="1" dirty="0">
              <a:cs typeface="B Mitra"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اواخر بزرگسالی:</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از ۶۵ سالگی تا پایان عمر ادامه دارد.</a:t>
            </a:r>
          </a:p>
          <a:p>
            <a:r>
              <a:rPr lang="fa-IR" b="1" dirty="0" smtClean="0">
                <a:cs typeface="B Mitra" pitchFamily="2" charset="-78"/>
              </a:rPr>
              <a:t> با نزدیک شدن مرگ توازن پیشرفتها بهم میخورد.</a:t>
            </a:r>
          </a:p>
          <a:p>
            <a:r>
              <a:rPr lang="fa-IR" b="1" dirty="0" smtClean="0">
                <a:cs typeface="B Mitra" pitchFamily="2" charset="-78"/>
              </a:rPr>
              <a:t> کشورهای صنعتی متفاوت است.</a:t>
            </a:r>
          </a:p>
          <a:p>
            <a:pPr>
              <a:buNone/>
            </a:pPr>
            <a:r>
              <a:rPr lang="fa-IR" b="1" dirty="0" smtClean="0">
                <a:cs typeface="B Mitra" pitchFamily="2" charset="-78"/>
              </a:rPr>
              <a:t>بسیاری از آنها راههایی را برای غلبه کردن بر چالشهای جسمانی و شناختی پیدا میکنند.</a:t>
            </a:r>
          </a:p>
          <a:p>
            <a:pPr>
              <a:buNone/>
            </a:pP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آلزایمر:</a:t>
            </a:r>
            <a:endParaRPr lang="fa-IR" dirty="0">
              <a:cs typeface="B Titr" pitchFamily="2" charset="-78"/>
            </a:endParaRPr>
          </a:p>
        </p:txBody>
      </p:sp>
      <p:sp>
        <p:nvSpPr>
          <p:cNvPr id="3" name="Content Placeholder 2"/>
          <p:cNvSpPr>
            <a:spLocks noGrp="1"/>
          </p:cNvSpPr>
          <p:nvPr>
            <p:ph idx="1"/>
          </p:nvPr>
        </p:nvSpPr>
        <p:spPr/>
        <p:txBody>
          <a:bodyPr anchor="ctr"/>
          <a:lstStyle/>
          <a:p>
            <a:r>
              <a:rPr lang="fa-IR" b="1" dirty="0" smtClean="0">
                <a:cs typeface="B Mitra" pitchFamily="2" charset="-78"/>
              </a:rPr>
              <a:t>شايع ترين نوع زوال عقل که موجب تباهي ساختاري و شيميايي مغز شده و با از دست دادن تدريجي چند جنبه از فکر و رفتار همراه است.</a:t>
            </a:r>
            <a:endParaRPr lang="fa-IR" b="1" dirty="0">
              <a:cs typeface="B Mitra"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نشانه اولیه بیماری آلزایمر:</a:t>
            </a:r>
            <a:endParaRPr lang="fa-IR" dirty="0">
              <a:cs typeface="B Titr" pitchFamily="2" charset="-78"/>
            </a:endParaRPr>
          </a:p>
        </p:txBody>
      </p:sp>
      <p:sp>
        <p:nvSpPr>
          <p:cNvPr id="3" name="Content Placeholder 2"/>
          <p:cNvSpPr>
            <a:spLocks noGrp="1"/>
          </p:cNvSpPr>
          <p:nvPr>
            <p:ph idx="1"/>
          </p:nvPr>
        </p:nvSpPr>
        <p:spPr/>
        <p:txBody>
          <a:bodyPr anchor="ctr"/>
          <a:lstStyle/>
          <a:p>
            <a:r>
              <a:rPr lang="fa-IR" b="1" dirty="0" smtClean="0">
                <a:cs typeface="B Mitra" pitchFamily="2" charset="-78"/>
              </a:rPr>
              <a:t> مشکلات شدید حافظه است.فراموش کردن اسامی ، تاریخها، قرار ملاقاتها،مسیرهای آشنای سفرو...</a:t>
            </a:r>
          </a:p>
          <a:p>
            <a:r>
              <a:rPr lang="fa-IR" b="1" dirty="0" smtClean="0">
                <a:cs typeface="B Mitra" pitchFamily="2" charset="-78"/>
              </a:rPr>
              <a:t> دوره بیماری خیلی تفاوت دارد و بین یک تا ۱۵ سال نوسان دارد متوسط اميد زندگي براي يک مرد 70 ساله مبتلا به این بیماری تقریبا 4.5 سال و برای یک زن ۷۰ ساله تقریبا ۸ سال است</a:t>
            </a:r>
            <a:endParaRPr lang="fa-IR" b="1" dirty="0">
              <a:cs typeface="B Mitra"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عوامل مخاطره آمیز:</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بیماری آلزایمر دو نوع است:</a:t>
            </a:r>
          </a:p>
          <a:p>
            <a:pPr>
              <a:buFont typeface="Wingdings" pitchFamily="2" charset="2"/>
              <a:buChar char="Ø"/>
            </a:pPr>
            <a:r>
              <a:rPr lang="fa-IR" b="1" dirty="0" smtClean="0">
                <a:cs typeface="B Mitra" pitchFamily="2" charset="-78"/>
              </a:rPr>
              <a:t> خانوادگی(در خانواده ها جریان دارد)</a:t>
            </a:r>
          </a:p>
          <a:p>
            <a:pPr>
              <a:buNone/>
            </a:pPr>
            <a:r>
              <a:rPr lang="fa-IR" b="1" dirty="0" smtClean="0">
                <a:cs typeface="B Mitra" pitchFamily="2" charset="-78"/>
              </a:rPr>
              <a:t>عموما شروع زودهنگام-قبل از ۶۵ سالگی</a:t>
            </a:r>
          </a:p>
          <a:p>
            <a:pPr>
              <a:buNone/>
            </a:pPr>
            <a:r>
              <a:rPr lang="fa-IR" b="1" dirty="0" smtClean="0">
                <a:cs typeface="B Mitra" pitchFamily="2" charset="-78"/>
              </a:rPr>
              <a:t>سریتر از نوع پراکنده ظاهر میشود</a:t>
            </a:r>
          </a:p>
          <a:p>
            <a:pPr>
              <a:buNone/>
            </a:pPr>
            <a:r>
              <a:rPr lang="fa-IR" b="1" dirty="0" smtClean="0">
                <a:cs typeface="B Mitra" pitchFamily="2" charset="-78"/>
              </a:rPr>
              <a:t>ژنهای روی کروموزومهای1و14و21 در تولید آمیلوید زیان بخش دخالت دارد</a:t>
            </a:r>
          </a:p>
          <a:p>
            <a:pPr>
              <a:buFont typeface="Wingdings" pitchFamily="2" charset="2"/>
              <a:buChar char="Ø"/>
            </a:pPr>
            <a:r>
              <a:rPr lang="fa-IR" b="1" dirty="0" smtClean="0">
                <a:cs typeface="B Mitra" pitchFamily="2" charset="-78"/>
              </a:rPr>
              <a:t> پراکنده(سابقه خانوادگی واضحی ندارد)</a:t>
            </a:r>
            <a:endParaRPr lang="fa-IR" b="1" dirty="0">
              <a:cs typeface="B Mitra" pitchFamily="2"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عوامل حفاظتی:</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رژیم غذایی که بر ماهی و چربی اشباع نشده(روغن زیتون) تاکید دارد با ۶۰ % کاهش بروز بیماری ارتباط دارد.</a:t>
            </a:r>
          </a:p>
          <a:p>
            <a:r>
              <a:rPr lang="fa-IR" b="1" dirty="0" smtClean="0">
                <a:cs typeface="B Mitra" pitchFamily="2" charset="-78"/>
              </a:rPr>
              <a:t> تحصیل و سبک زندگی فعال مفید به نظر میرسد</a:t>
            </a:r>
          </a:p>
          <a:p>
            <a:r>
              <a:rPr lang="fa-IR" b="1" dirty="0" smtClean="0">
                <a:cs typeface="B Mitra" pitchFamily="2" charset="-78"/>
              </a:rPr>
              <a:t> پرداختن به فعالیتهای اجتماعی و اوقات فراغت خطر بیماری را کاهش میدهد.</a:t>
            </a:r>
          </a:p>
          <a:p>
            <a:r>
              <a:rPr lang="fa-IR" b="1" dirty="0" smtClean="0">
                <a:cs typeface="B Mitra" pitchFamily="2" charset="-78"/>
              </a:rPr>
              <a:t> شدت و تنوع فعالیت بدنی با کاهش خطر آلزایمر ارتباط دارد</a:t>
            </a:r>
            <a:endParaRPr lang="fa-IR" b="1" dirty="0">
              <a:cs typeface="B Mitra" pitchFamily="2"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کمک به قربانیان آلزایمر:</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داروهایی که تجزیه انتقال دهنده های عصبی استیل کولین را محدود می کنند نشانه های زوال عقل را نیز کاهش میدهند.</a:t>
            </a:r>
          </a:p>
          <a:p>
            <a:r>
              <a:rPr lang="fa-IR" b="1" dirty="0" smtClean="0">
                <a:cs typeface="B Mitra" pitchFamily="2" charset="-78"/>
              </a:rPr>
              <a:t> اجتناب از تغییرات زیاد در شرایط زندگی</a:t>
            </a:r>
          </a:p>
          <a:p>
            <a:r>
              <a:rPr lang="fa-IR" b="1" dirty="0" smtClean="0">
                <a:cs typeface="B Mitra" pitchFamily="2" charset="-78"/>
              </a:rPr>
              <a:t> آموزش مهارتهای ارتباط برقرار کردن به مراقبت کنندگان</a:t>
            </a:r>
            <a:endParaRPr lang="fa-IR" b="1" dirty="0">
              <a:cs typeface="B Mitra"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b="1" dirty="0" smtClean="0">
                <a:cs typeface="B Mitra" pitchFamily="2" charset="-78"/>
              </a:rPr>
              <a:t> تشخیص دقیق زوال عقل اهمیت دارد زیرا ممکن است با اختلالهای دیگری مثل افسردگی اشتباه گرفته شود</a:t>
            </a:r>
          </a:p>
          <a:p>
            <a:r>
              <a:rPr lang="fa-IR" b="1" dirty="0" smtClean="0">
                <a:cs typeface="B Mitra" pitchFamily="2" charset="-78"/>
              </a:rPr>
              <a:t> فرد سالخورده افسرده احتمالا درباره مشکلات خود اغراق میکند در حالی که فرد مبتلا به زوال عقل آن را دست کم میگیرد</a:t>
            </a:r>
            <a:endParaRPr lang="fa-IR" b="1" dirty="0">
              <a:cs typeface="B Mitra" pitchFamily="2"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546088"/>
          </a:xfrm>
        </p:spPr>
        <p:txBody>
          <a:bodyPr>
            <a:normAutofit lnSpcReduction="10000"/>
          </a:bodyPr>
          <a:lstStyle/>
          <a:p>
            <a:pPr>
              <a:buNone/>
            </a:pPr>
            <a:r>
              <a:rPr lang="fa-IR" sz="4400" b="1" dirty="0" smtClean="0">
                <a:solidFill>
                  <a:srgbClr val="00B0F0"/>
                </a:solidFill>
                <a:cs typeface="B Mitra" pitchFamily="2" charset="-78"/>
              </a:rPr>
              <a:t>پردازش زبان</a:t>
            </a:r>
          </a:p>
          <a:p>
            <a:r>
              <a:rPr lang="fa-IR" b="1" dirty="0" smtClean="0">
                <a:cs typeface="B Mitra" pitchFamily="2" charset="-78"/>
              </a:rPr>
              <a:t>درک زبان شفاهی خیلی کم تغییر میکند به شرط اینکه طرفین گفتگو خیلی سریع صحبت نکنند</a:t>
            </a:r>
            <a:endParaRPr lang="en-US" b="1" dirty="0" smtClean="0">
              <a:cs typeface="B Mitra" pitchFamily="2" charset="-78"/>
            </a:endParaRPr>
          </a:p>
          <a:p>
            <a:r>
              <a:rPr lang="fa-IR" b="1" dirty="0" smtClean="0">
                <a:cs typeface="B Mitra" pitchFamily="2" charset="-78"/>
              </a:rPr>
              <a:t>بازيابي کلمات از حافظه بلندمدت کاهش مي يابد . آهسته تر صحبت کرده و بیشتر مکث میکنند به این علت که برای پیدا کردن برخی کلمات به وقت بیشتری نیاز دارند</a:t>
            </a:r>
            <a:endParaRPr lang="en-US" b="1" dirty="0" smtClean="0">
              <a:cs typeface="B Mitra" pitchFamily="2" charset="-78"/>
            </a:endParaRPr>
          </a:p>
          <a:p>
            <a:r>
              <a:rPr lang="fa-IR" b="1" dirty="0" smtClean="0">
                <a:cs typeface="B Mitra" pitchFamily="2" charset="-78"/>
              </a:rPr>
              <a:t>سالمندان در مقایسه با جوانان از حالت نوک زباني در صحبت کردن استفاده مي کنند . به علت ناتوانی در تولید کلمه</a:t>
            </a:r>
            <a:endParaRPr lang="en-US" b="1" dirty="0" smtClean="0">
              <a:cs typeface="B Mitra" pitchFamily="2" charset="-78"/>
            </a:endParaRPr>
          </a:p>
          <a:p>
            <a:r>
              <a:rPr lang="fa-IR" b="1" dirty="0" smtClean="0">
                <a:cs typeface="B Mitra" pitchFamily="2" charset="-78"/>
              </a:rPr>
              <a:t>در گفتار آنها کلمات تکراری و جمله هاي تکه پاره بيشتري وجود دارد</a:t>
            </a:r>
            <a:endParaRPr lang="fa-IR" b="1" dirty="0">
              <a:cs typeface="B Mitra"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خردمندی:</a:t>
            </a:r>
            <a:endParaRPr lang="fa-IR" dirty="0">
              <a:cs typeface="B Titr" pitchFamily="2" charset="-78"/>
            </a:endParaRPr>
          </a:p>
        </p:txBody>
      </p:sp>
      <p:sp>
        <p:nvSpPr>
          <p:cNvPr id="3" name="Content Placeholder 2"/>
          <p:cNvSpPr>
            <a:spLocks noGrp="1"/>
          </p:cNvSpPr>
          <p:nvPr>
            <p:ph idx="1"/>
          </p:nvPr>
        </p:nvSpPr>
        <p:spPr/>
        <p:txBody>
          <a:bodyPr>
            <a:normAutofit fontScale="92500" lnSpcReduction="10000"/>
          </a:bodyPr>
          <a:lstStyle/>
          <a:p>
            <a:r>
              <a:rPr lang="fa-IR" b="1" dirty="0" smtClean="0">
                <a:cs typeface="B Mitra" pitchFamily="2" charset="-78"/>
              </a:rPr>
              <a:t> تعریف:وسعت و عمق دانش عملی و بکار بردن آن به شیوه ای که زندگی را قابل تحمل تر و با ارزش تر میکند</a:t>
            </a:r>
          </a:p>
          <a:p>
            <a:r>
              <a:rPr lang="fa-IR" b="1" dirty="0" smtClean="0">
                <a:cs typeface="B Mitra" pitchFamily="2" charset="-78"/>
              </a:rPr>
              <a:t> در فرهنگهای سرتاسر دنیا ، سن و خردمندی با یکدیگر همراه است.</a:t>
            </a:r>
          </a:p>
          <a:p>
            <a:r>
              <a:rPr lang="fa-IR" b="1" dirty="0" smtClean="0">
                <a:cs typeface="B Mitra" pitchFamily="2" charset="-78"/>
              </a:rPr>
              <a:t> نوع تجربه زندگی نیز اهمیت دارد</a:t>
            </a:r>
          </a:p>
          <a:p>
            <a:r>
              <a:rPr lang="fa-IR" b="1" dirty="0" smtClean="0">
                <a:cs typeface="B Mitra" pitchFamily="2" charset="-78"/>
              </a:rPr>
              <a:t> روبرو شدن با ناملایمات و غلبه کردن بر آنها به خردمندی کمک میکند.</a:t>
            </a:r>
          </a:p>
          <a:p>
            <a:pPr>
              <a:buNone/>
            </a:pPr>
            <a:r>
              <a:rPr lang="fa-IR" b="1" dirty="0" smtClean="0">
                <a:cs typeface="B Mitra" pitchFamily="2" charset="-78"/>
              </a:rPr>
              <a:t>خردمندان اصولا تحصیلات بیشتری دارند</a:t>
            </a:r>
          </a:p>
          <a:p>
            <a:pPr>
              <a:buNone/>
            </a:pPr>
            <a:r>
              <a:rPr lang="fa-IR" b="1" dirty="0" smtClean="0">
                <a:cs typeface="B Mitra" pitchFamily="2" charset="-78"/>
              </a:rPr>
              <a:t>روابط مثبت تری با دیگران دارند</a:t>
            </a:r>
          </a:p>
          <a:p>
            <a:pPr>
              <a:buNone/>
            </a:pPr>
            <a:r>
              <a:rPr lang="fa-IR" b="1" dirty="0" smtClean="0">
                <a:cs typeface="B Mitra" pitchFamily="2" charset="-78"/>
              </a:rPr>
              <a:t>شخصیت تجربه پذیری دارند</a:t>
            </a:r>
            <a:endParaRPr lang="fa-IR" b="1" dirty="0">
              <a:cs typeface="B Mitra"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b="1" dirty="0" smtClean="0">
                <a:cs typeface="B Mitra" pitchFamily="2" charset="-78"/>
              </a:rPr>
              <a:t>آخرين تعارض روان شناختي در نظريه اريکسون انسجام در برابر نااميدي </a:t>
            </a:r>
          </a:p>
          <a:p>
            <a:pPr>
              <a:buNone/>
            </a:pPr>
            <a:r>
              <a:rPr lang="fa-IR" b="1" dirty="0" smtClean="0">
                <a:cs typeface="B Mitra" pitchFamily="2" charset="-78"/>
              </a:rPr>
              <a:t>افرادی که به انسجام می رسند از دستاوردهای خود احساس کامل بودن و رضایت میکنند.</a:t>
            </a:r>
            <a:endParaRPr lang="fa-IR" b="1" dirty="0">
              <a:cs typeface="B Mitra" pitchFamily="2" charset="-7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a-IR" b="1" dirty="0" smtClean="0">
                <a:cs typeface="B Mitra" pitchFamily="2" charset="-78"/>
              </a:rPr>
              <a:t>در نظريه پک انسجام خود مستلزم اين است که سالخوردگان از زندگي شغلي ، بدن خود و هويت خويش فراتر روند </a:t>
            </a:r>
            <a:endParaRPr lang="fa-IR" b="1" dirty="0">
              <a:cs typeface="B Mitra"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امید زندگی:</a:t>
            </a:r>
            <a:endParaRPr lang="fa-IR" dirty="0">
              <a:cs typeface="B Titr" pitchFamily="2" charset="-78"/>
            </a:endParaRPr>
          </a:p>
        </p:txBody>
      </p:sp>
      <p:sp>
        <p:nvSpPr>
          <p:cNvPr id="3" name="Content Placeholder 2"/>
          <p:cNvSpPr>
            <a:spLocks noGrp="1"/>
          </p:cNvSpPr>
          <p:nvPr>
            <p:ph idx="1"/>
          </p:nvPr>
        </p:nvSpPr>
        <p:spPr/>
        <p:txBody>
          <a:bodyPr>
            <a:normAutofit fontScale="92500" lnSpcReduction="10000"/>
          </a:bodyPr>
          <a:lstStyle/>
          <a:p>
            <a:r>
              <a:rPr lang="fa-IR" b="1" dirty="0" smtClean="0">
                <a:cs typeface="B Mitra" pitchFamily="2" charset="-78"/>
              </a:rPr>
              <a:t> تعداد سالهایی که یک فرد متولد شده در سال بخصوصی میتواند انتظار داشته باشد که عمر کند.</a:t>
            </a:r>
          </a:p>
          <a:p>
            <a:r>
              <a:rPr lang="fa-IR" b="1" dirty="0" smtClean="0">
                <a:cs typeface="B Mitra" pitchFamily="2" charset="-78"/>
              </a:rPr>
              <a:t> عواملی که پیری زیستی را کند میکند:</a:t>
            </a:r>
          </a:p>
          <a:p>
            <a:pPr>
              <a:buFont typeface="Wingdings" pitchFamily="2" charset="2"/>
              <a:buChar char="Ø"/>
            </a:pPr>
            <a:r>
              <a:rPr lang="fa-IR" b="1" dirty="0" smtClean="0">
                <a:cs typeface="B Mitra" pitchFamily="2" charset="-78"/>
              </a:rPr>
              <a:t> تغذیه ، درمان پزشکی ، بهداشت  و ایمنی </a:t>
            </a:r>
          </a:p>
          <a:p>
            <a:r>
              <a:rPr lang="fa-IR" b="1" dirty="0" smtClean="0">
                <a:cs typeface="B Mitra" pitchFamily="2" charset="-78"/>
              </a:rPr>
              <a:t> زنان به طور متوسط میتوانند امیدوار باشند که ۴ تا 7 سال بیشتر از مردان عمر میکنند.</a:t>
            </a:r>
          </a:p>
          <a:p>
            <a:r>
              <a:rPr lang="fa-IR" b="1" dirty="0" smtClean="0">
                <a:cs typeface="B Mitra" pitchFamily="2" charset="-78"/>
              </a:rPr>
              <a:t> امید زندگی با توجه به جایگاه اجتماعی - اقتصادی قومیت ملیت به مقدار زیاد تفاوت دارد.</a:t>
            </a:r>
          </a:p>
          <a:p>
            <a:r>
              <a:rPr lang="fa-IR" b="1" dirty="0" smtClean="0">
                <a:cs typeface="B Mitra" pitchFamily="2" charset="-78"/>
              </a:rPr>
              <a:t> عمر فعال...کشور ژاپن مقام اول</a:t>
            </a:r>
          </a:p>
          <a:p>
            <a:r>
              <a:rPr lang="fa-IR" b="1" dirty="0" smtClean="0">
                <a:cs typeface="B Mitra" pitchFamily="2" charset="-78"/>
              </a:rPr>
              <a:t> عوامل ژنتیکی و محیطی بر پیری تاثیر میگذارند.</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تغییر در شخصیت</a:t>
            </a:r>
            <a:endParaRPr lang="fa-IR" dirty="0">
              <a:cs typeface="B Titr" pitchFamily="2" charset="-78"/>
            </a:endParaRPr>
          </a:p>
        </p:txBody>
      </p:sp>
      <p:sp>
        <p:nvSpPr>
          <p:cNvPr id="3" name="Content Placeholder 2"/>
          <p:cNvSpPr>
            <a:spLocks noGrp="1"/>
          </p:cNvSpPr>
          <p:nvPr>
            <p:ph idx="1"/>
          </p:nvPr>
        </p:nvSpPr>
        <p:spPr/>
        <p:txBody>
          <a:bodyPr/>
          <a:lstStyle/>
          <a:p>
            <a:r>
              <a:rPr lang="fa-IR" dirty="0" smtClean="0">
                <a:cs typeface="B Titr" pitchFamily="2" charset="-78"/>
              </a:rPr>
              <a:t> خوشايندي – معاشرتي بودن – پذيرش تغيير </a:t>
            </a:r>
            <a:endParaRPr lang="en-US" dirty="0" smtClean="0">
              <a:cs typeface="B Titr" pitchFamily="2"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cs typeface="B Titr" pitchFamily="2" charset="-78"/>
              </a:rPr>
              <a:t>روابط دوستي </a:t>
            </a:r>
            <a:endParaRPr lang="fa-IR" dirty="0">
              <a:cs typeface="B Titr" pitchFamily="2" charset="-78"/>
            </a:endParaRPr>
          </a:p>
        </p:txBody>
      </p:sp>
      <p:sp>
        <p:nvSpPr>
          <p:cNvPr id="3" name="Content Placeholder 2"/>
          <p:cNvSpPr>
            <a:spLocks noGrp="1"/>
          </p:cNvSpPr>
          <p:nvPr>
            <p:ph idx="1"/>
          </p:nvPr>
        </p:nvSpPr>
        <p:spPr>
          <a:xfrm>
            <a:off x="457200" y="1772816"/>
            <a:ext cx="8435280" cy="4681992"/>
          </a:xfrm>
        </p:spPr>
        <p:txBody>
          <a:bodyPr/>
          <a:lstStyle/>
          <a:p>
            <a:r>
              <a:rPr lang="fa-IR" dirty="0" smtClean="0">
                <a:cs typeface="B Titr" pitchFamily="2" charset="-78"/>
              </a:rPr>
              <a:t>زنان بيشتر از مردان دوستان صميمي دارند . </a:t>
            </a:r>
          </a:p>
          <a:p>
            <a:r>
              <a:rPr lang="fa-IR" dirty="0" smtClean="0">
                <a:cs typeface="B Titr" pitchFamily="2" charset="-78"/>
              </a:rPr>
              <a:t> سالخوردگان روابط دوستي کمتري با جنس مخالف دارند.</a:t>
            </a:r>
          </a:p>
          <a:p>
            <a:r>
              <a:rPr lang="fa-IR" dirty="0" smtClean="0">
                <a:cs typeface="B Titr" pitchFamily="2" charset="-78"/>
              </a:rPr>
              <a:t> زنان دوستان ثانوي بيشتري دارند. </a:t>
            </a:r>
            <a:endParaRPr lang="fa-IR" dirty="0">
              <a:cs typeface="B Titr"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435280" cy="1399032"/>
          </a:xfrm>
        </p:spPr>
        <p:txBody>
          <a:bodyPr>
            <a:normAutofit/>
          </a:bodyPr>
          <a:lstStyle/>
          <a:p>
            <a:r>
              <a:rPr lang="fa-IR" sz="2800" b="1" dirty="0" smtClean="0">
                <a:cs typeface="B Titr" pitchFamily="2" charset="-78"/>
              </a:rPr>
              <a:t>کدام عامل استرس مرتبط با بازنشستگي را کاهش مي دهد </a:t>
            </a:r>
            <a:endParaRPr lang="fa-IR" sz="2800" dirty="0">
              <a:cs typeface="B Titr" pitchFamily="2" charset="-78"/>
            </a:endParaRPr>
          </a:p>
        </p:txBody>
      </p:sp>
      <p:sp>
        <p:nvSpPr>
          <p:cNvPr id="3" name="Content Placeholder 2"/>
          <p:cNvSpPr>
            <a:spLocks noGrp="1"/>
          </p:cNvSpPr>
          <p:nvPr>
            <p:ph idx="1"/>
          </p:nvPr>
        </p:nvSpPr>
        <p:spPr/>
        <p:txBody>
          <a:bodyPr anchor="ctr"/>
          <a:lstStyle/>
          <a:p>
            <a:r>
              <a:rPr lang="fa-IR" dirty="0" smtClean="0">
                <a:cs typeface="B Titr" pitchFamily="2" charset="-78"/>
              </a:rPr>
              <a:t> تصميم گيري براي بازنشستگي با انگيزه دروني </a:t>
            </a:r>
          </a:p>
          <a:p>
            <a:r>
              <a:rPr lang="fa-IR" dirty="0" smtClean="0">
                <a:cs typeface="B Titr" pitchFamily="2" charset="-78"/>
              </a:rPr>
              <a:t> حمايت اجتماعي </a:t>
            </a:r>
          </a:p>
          <a:p>
            <a:r>
              <a:rPr lang="fa-IR" dirty="0" smtClean="0">
                <a:cs typeface="B Titr" pitchFamily="2" charset="-78"/>
              </a:rPr>
              <a:t> رضايت زناشويي </a:t>
            </a:r>
            <a:endParaRPr lang="fa-IR" dirty="0">
              <a:cs typeface="B Titr"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سلامتی:</a:t>
            </a:r>
            <a:endParaRPr lang="fa-IR" dirty="0">
              <a:cs typeface="B Titr" pitchFamily="2" charset="-78"/>
            </a:endParaRPr>
          </a:p>
        </p:txBody>
      </p:sp>
      <p:sp>
        <p:nvSpPr>
          <p:cNvPr id="3" name="Content Placeholder 2"/>
          <p:cNvSpPr>
            <a:spLocks noGrp="1"/>
          </p:cNvSpPr>
          <p:nvPr>
            <p:ph idx="1"/>
          </p:nvPr>
        </p:nvSpPr>
        <p:spPr/>
        <p:txBody>
          <a:bodyPr>
            <a:normAutofit fontScale="77500" lnSpcReduction="20000"/>
          </a:bodyPr>
          <a:lstStyle/>
          <a:p>
            <a:r>
              <a:rPr lang="fa-IR" b="1" dirty="0" smtClean="0">
                <a:cs typeface="B Mitra" pitchFamily="2" charset="-78"/>
              </a:rPr>
              <a:t> صد ساله های قوی بنیه:</a:t>
            </a:r>
          </a:p>
          <a:p>
            <a:r>
              <a:rPr lang="fa-IR" b="1" dirty="0" smtClean="0">
                <a:cs typeface="B Mitra" pitchFamily="2" charset="-78"/>
              </a:rPr>
              <a:t> جثه متوسط یا لاغر دارند-اعتدال در خوردن</a:t>
            </a:r>
          </a:p>
          <a:p>
            <a:r>
              <a:rPr lang="fa-IR" b="1" dirty="0" smtClean="0">
                <a:cs typeface="B Mitra" pitchFamily="2" charset="-78"/>
              </a:rPr>
              <a:t> اغلب یا تمام دندانهای خود را دارند</a:t>
            </a:r>
          </a:p>
          <a:p>
            <a:r>
              <a:rPr lang="fa-IR" b="1" dirty="0" smtClean="0">
                <a:cs typeface="B Mitra" pitchFamily="2" charset="-78"/>
              </a:rPr>
              <a:t> هرگز سیگار نکشیده اند</a:t>
            </a:r>
          </a:p>
          <a:p>
            <a:r>
              <a:rPr lang="fa-IR" b="1" dirty="0" smtClean="0">
                <a:cs typeface="B Mitra" pitchFamily="2" charset="-78"/>
              </a:rPr>
              <a:t> فعالیت جسمانی دائمی دارند</a:t>
            </a:r>
          </a:p>
          <a:p>
            <a:r>
              <a:rPr lang="fa-IR" b="1" dirty="0" smtClean="0">
                <a:cs typeface="B Mitra" pitchFamily="2" charset="-78"/>
              </a:rPr>
              <a:t> از لحاظ شخصیت بسیار خوشبین به نظر میایند. به جای فکر کردن به ترسها و مصیبتها روی فردایی بهتر تمرکز میکنند.</a:t>
            </a:r>
          </a:p>
          <a:p>
            <a:r>
              <a:rPr lang="fa-IR" b="1" dirty="0" smtClean="0">
                <a:cs typeface="B Mitra" pitchFamily="2" charset="-78"/>
              </a:rPr>
              <a:t> در واقع بینی، استقلال،امنیت هیجانی و تجربه پذیری نمره بالایی گرفتند.</a:t>
            </a:r>
          </a:p>
          <a:p>
            <a:r>
              <a:rPr lang="fa-IR" b="1" dirty="0" smtClean="0">
                <a:cs typeface="B Mitra" pitchFamily="2" charset="-78"/>
              </a:rPr>
              <a:t>روابط صمیمی خانوادگی داشتند</a:t>
            </a:r>
          </a:p>
          <a:p>
            <a:r>
              <a:rPr lang="fa-IR" b="1" dirty="0" smtClean="0">
                <a:cs typeface="B Mitra" pitchFamily="2" charset="-78"/>
              </a:rPr>
              <a:t> به زندگی زناشویی طولانی و خوشبخت اشاره کردند.</a:t>
            </a:r>
          </a:p>
          <a:p>
            <a:r>
              <a:rPr lang="fa-IR" b="1" dirty="0" smtClean="0">
                <a:cs typeface="B Mitra" pitchFamily="2" charset="-78"/>
              </a:rPr>
              <a:t> کار کردن صرفا به دلایلی که برای رشد و خشنودی آنها بود.</a:t>
            </a:r>
          </a:p>
          <a:p>
            <a:r>
              <a:rPr lang="fa-IR" b="1" dirty="0" smtClean="0">
                <a:cs typeface="B Mitra" pitchFamily="2" charset="-78"/>
              </a:rPr>
              <a:t> فعالیتهای آنان شامل اوقات فراغت و یادگیری است</a:t>
            </a:r>
          </a:p>
          <a:p>
            <a:endParaRPr lang="fa-IR" b="1" dirty="0" smtClean="0">
              <a:cs typeface="B Mitra"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تغییرات جسمانی:</a:t>
            </a:r>
            <a:endParaRPr lang="fa-IR" dirty="0">
              <a:cs typeface="B Titr" pitchFamily="2" charset="-78"/>
            </a:endParaRPr>
          </a:p>
        </p:txBody>
      </p:sp>
      <p:sp>
        <p:nvSpPr>
          <p:cNvPr id="3" name="Content Placeholder 2"/>
          <p:cNvSpPr>
            <a:spLocks noGrp="1"/>
          </p:cNvSpPr>
          <p:nvPr>
            <p:ph idx="1"/>
          </p:nvPr>
        </p:nvSpPr>
        <p:spPr/>
        <p:txBody>
          <a:bodyPr>
            <a:normAutofit fontScale="92500" lnSpcReduction="10000"/>
          </a:bodyPr>
          <a:lstStyle/>
          <a:p>
            <a:r>
              <a:rPr lang="fa-IR" b="1" dirty="0" smtClean="0">
                <a:cs typeface="B Mitra" pitchFamily="2" charset="-78"/>
              </a:rPr>
              <a:t> </a:t>
            </a:r>
            <a:r>
              <a:rPr lang="fa-IR" b="1" dirty="0" smtClean="0">
                <a:solidFill>
                  <a:srgbClr val="00B0F0"/>
                </a:solidFill>
                <a:cs typeface="B Mitra" pitchFamily="2" charset="-78"/>
              </a:rPr>
              <a:t>سیستم عصبی </a:t>
            </a:r>
            <a:r>
              <a:rPr lang="fa-IR" b="1" dirty="0" smtClean="0">
                <a:cs typeface="B Mitra" pitchFamily="2" charset="-78"/>
              </a:rPr>
              <a:t>کاهش نورونها در سرتاسر قشر مخ روی میدهد ولی در مناطق مختلف با سرعت متفاوت-قطعه های پیشانی و جسم پینه ای کاهش بیشتری از آهیانه ای و گیجگاهی و پس سری خیلی کم تغییر میکند</a:t>
            </a:r>
          </a:p>
          <a:p>
            <a:r>
              <a:rPr lang="fa-IR" b="1" dirty="0" smtClean="0">
                <a:cs typeface="B Mitra" pitchFamily="2" charset="-78"/>
              </a:rPr>
              <a:t> مخچه نیز نورونها را از دست میدهد.</a:t>
            </a:r>
          </a:p>
          <a:p>
            <a:r>
              <a:rPr lang="fa-IR" b="1" dirty="0" smtClean="0">
                <a:cs typeface="B Mitra" pitchFamily="2" charset="-78"/>
              </a:rPr>
              <a:t>سلولهای گلیال نیز کاهش می یابد.</a:t>
            </a:r>
          </a:p>
          <a:p>
            <a:r>
              <a:rPr lang="fa-IR" b="1" dirty="0" smtClean="0">
                <a:cs typeface="B Mitra" pitchFamily="2" charset="-78"/>
              </a:rPr>
              <a:t> سیستم عصبی خودمختار چندان خوب کار نمیکند.</a:t>
            </a:r>
          </a:p>
          <a:p>
            <a:r>
              <a:rPr lang="fa-IR" b="1" dirty="0" smtClean="0">
                <a:cs typeface="B Mitra" pitchFamily="2" charset="-78"/>
              </a:rPr>
              <a:t> **یکی از روشهایی که کاهش نورونی را جبران میکند ---برای کمک کردن به پردازش شناختی، مناطق بیشتری از مغز را بکار میگیرند.</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00B0F0"/>
                </a:solidFill>
                <a:cs typeface="B Titr" pitchFamily="2" charset="-78"/>
              </a:rPr>
              <a:t>سیستمهای حسی:</a:t>
            </a:r>
            <a:endParaRPr lang="fa-IR" dirty="0">
              <a:solidFill>
                <a:srgbClr val="00B0F0"/>
              </a:solidFill>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بینایی</a:t>
            </a:r>
          </a:p>
          <a:p>
            <a:r>
              <a:rPr lang="fa-IR" b="1" dirty="0" smtClean="0">
                <a:cs typeface="B Mitra" pitchFamily="2" charset="-78"/>
              </a:rPr>
              <a:t> شنوایی</a:t>
            </a:r>
          </a:p>
          <a:p>
            <a:r>
              <a:rPr lang="fa-IR" b="1" dirty="0" smtClean="0">
                <a:cs typeface="B Mitra" pitchFamily="2" charset="-78"/>
              </a:rPr>
              <a:t> چشایی و بویایی</a:t>
            </a:r>
          </a:p>
          <a:p>
            <a:r>
              <a:rPr lang="fa-IR" b="1" dirty="0" smtClean="0">
                <a:cs typeface="B Mitra" pitchFamily="2" charset="-78"/>
              </a:rPr>
              <a:t> لامسه</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سیستمهای قلبی عروقی و تنفسی:</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به تدریج است</a:t>
            </a:r>
          </a:p>
          <a:p>
            <a:r>
              <a:rPr lang="fa-IR" b="1" dirty="0" smtClean="0">
                <a:cs typeface="B Mitra" pitchFamily="2" charset="-78"/>
              </a:rPr>
              <a:t> عضله قلب سفت میشود برخی سلولها میمیرند</a:t>
            </a:r>
          </a:p>
          <a:p>
            <a:r>
              <a:rPr lang="fa-IR" b="1" dirty="0" smtClean="0">
                <a:cs typeface="B Mitra" pitchFamily="2" charset="-78"/>
              </a:rPr>
              <a:t> بافت ریه انعطاف پذیری را از دست میدهد.</a:t>
            </a:r>
          </a:p>
          <a:p>
            <a:r>
              <a:rPr lang="fa-IR" b="1" dirty="0" smtClean="0">
                <a:cs typeface="B Mitra" pitchFamily="2" charset="-78"/>
              </a:rPr>
              <a:t> در کسانی که:سیگار میکشند-چربی مصرفی را کاهش ندادند-در معرض آلاینده های محیطی-</a:t>
            </a:r>
          </a:p>
          <a:p>
            <a:r>
              <a:rPr lang="fa-IR" b="1" dirty="0" smtClean="0">
                <a:cs typeface="B Mitra" pitchFamily="2" charset="-78"/>
              </a:rPr>
              <a:t> **ورزش وسیله قدرتمندی برای کند کردن پیری قلبی و عروقی است.</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سیستم ایمنی:</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مشکل در سیستم عصبی خودمختار</a:t>
            </a:r>
          </a:p>
          <a:p>
            <a:r>
              <a:rPr lang="fa-IR" b="1" dirty="0" smtClean="0">
                <a:cs typeface="B Mitra" pitchFamily="2" charset="-78"/>
              </a:rPr>
              <a:t> ** رژیم غذایی سالم و ورزش</a:t>
            </a:r>
            <a:endParaRPr lang="fa-IR" b="1" dirty="0">
              <a:cs typeface="B Mitra"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cs typeface="B Titr" pitchFamily="2" charset="-78"/>
              </a:rPr>
              <a:t>خواب:</a:t>
            </a:r>
            <a:endParaRPr lang="fa-IR" dirty="0">
              <a:cs typeface="B Titr" pitchFamily="2" charset="-78"/>
            </a:endParaRPr>
          </a:p>
        </p:txBody>
      </p:sp>
      <p:sp>
        <p:nvSpPr>
          <p:cNvPr id="3" name="Content Placeholder 2"/>
          <p:cNvSpPr>
            <a:spLocks noGrp="1"/>
          </p:cNvSpPr>
          <p:nvPr>
            <p:ph idx="1"/>
          </p:nvPr>
        </p:nvSpPr>
        <p:spPr/>
        <p:txBody>
          <a:bodyPr/>
          <a:lstStyle/>
          <a:p>
            <a:r>
              <a:rPr lang="fa-IR" b="1" dirty="0" smtClean="0">
                <a:cs typeface="B Mitra" pitchFamily="2" charset="-78"/>
              </a:rPr>
              <a:t> بیخوابی ۲۰ تا40 درصد افراد سالخورده حداقل ماهی چند شب مبتلا هستند.</a:t>
            </a:r>
          </a:p>
          <a:p>
            <a:r>
              <a:rPr lang="fa-IR" b="1" dirty="0" smtClean="0">
                <a:cs typeface="B Mitra" pitchFamily="2" charset="-78"/>
              </a:rPr>
              <a:t> مردان بیشتر از زنان دچار اختلال خواب:</a:t>
            </a:r>
          </a:p>
          <a:p>
            <a:pPr>
              <a:buFont typeface="Wingdings" pitchFamily="2" charset="2"/>
              <a:buChar char="Ø"/>
            </a:pPr>
            <a:r>
              <a:rPr lang="fa-IR" b="1" dirty="0" smtClean="0">
                <a:cs typeface="B Mitra" pitchFamily="2" charset="-78"/>
              </a:rPr>
              <a:t> بزرگ شدن غده پروستات</a:t>
            </a:r>
          </a:p>
          <a:p>
            <a:pPr>
              <a:buFont typeface="Wingdings" pitchFamily="2" charset="2"/>
              <a:buChar char="Ø"/>
            </a:pPr>
            <a:r>
              <a:rPr lang="fa-IR" b="1" dirty="0" smtClean="0">
                <a:cs typeface="B Mitra" pitchFamily="2" charset="-78"/>
              </a:rPr>
              <a:t> مخصوصا آنهایی که چاق هستند مستعد وقفه تنفسی در خواب هستند.</a:t>
            </a:r>
          </a:p>
          <a:p>
            <a:r>
              <a:rPr lang="fa-IR" b="1" dirty="0" smtClean="0">
                <a:cs typeface="B Mitra" pitchFamily="2" charset="-78"/>
              </a:rPr>
              <a:t> ** برای کمک کردن به خواب آرام:تعیین کردن وقت ثابت برای خواب و بیداری-ورزش کردن منظم-استفاده از اتاق خواب فقط برای خواب</a:t>
            </a:r>
            <a:endParaRPr lang="fa-IR" b="1" dirty="0">
              <a:cs typeface="B Mitra"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751</TotalTime>
  <Words>1671</Words>
  <Application>Microsoft Office PowerPoint</Application>
  <PresentationFormat>On-screen Show (4:3)</PresentationFormat>
  <Paragraphs>152</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Verve</vt:lpstr>
      <vt:lpstr>روانشناسی سالمندی</vt:lpstr>
      <vt:lpstr>اواخر بزرگسالی:</vt:lpstr>
      <vt:lpstr>امید زندگی:</vt:lpstr>
      <vt:lpstr>سلامتی:</vt:lpstr>
      <vt:lpstr>تغییرات جسمانی:</vt:lpstr>
      <vt:lpstr>سیستمهای حسی:</vt:lpstr>
      <vt:lpstr>سیستمهای قلبی عروقی و تنفسی:</vt:lpstr>
      <vt:lpstr>سیستم ایمنی:</vt:lpstr>
      <vt:lpstr>خواب:</vt:lpstr>
      <vt:lpstr>سازگاری با تغییرات جسمانی</vt:lpstr>
      <vt:lpstr>راهبردهای کنار آمدن موثر:</vt:lpstr>
      <vt:lpstr>تکنولوژی کمکی:</vt:lpstr>
      <vt:lpstr>غلبه کردن بر کلیشه های پیری:</vt:lpstr>
      <vt:lpstr>Slide 14</vt:lpstr>
      <vt:lpstr>Slide 15</vt:lpstr>
      <vt:lpstr>تغذیه و ورزش</vt:lpstr>
      <vt:lpstr>Slide 17</vt:lpstr>
      <vt:lpstr>ناتوانیهای جسمانی:</vt:lpstr>
      <vt:lpstr>زوال عقل:</vt:lpstr>
      <vt:lpstr>آلزایمر:</vt:lpstr>
      <vt:lpstr>نشانه اولیه بیماری آلزایمر:</vt:lpstr>
      <vt:lpstr>عوامل مخاطره آمیز:</vt:lpstr>
      <vt:lpstr>عوامل حفاظتی:</vt:lpstr>
      <vt:lpstr>کمک به قربانیان آلزایمر:</vt:lpstr>
      <vt:lpstr>Slide 25</vt:lpstr>
      <vt:lpstr>Slide 26</vt:lpstr>
      <vt:lpstr>خردمندی:</vt:lpstr>
      <vt:lpstr>Slide 28</vt:lpstr>
      <vt:lpstr>Slide 29</vt:lpstr>
      <vt:lpstr>تغییر در شخصیت</vt:lpstr>
      <vt:lpstr>روابط دوستي </vt:lpstr>
      <vt:lpstr>کدام عامل استرس مرتبط با بازنشستگي را کاهش مي دهد </vt:lpstr>
    </vt:vector>
  </TitlesOfParts>
  <Company>MUMS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Hami</dc:creator>
  <cp:lastModifiedBy>faridpaka1</cp:lastModifiedBy>
  <cp:revision>78</cp:revision>
  <dcterms:created xsi:type="dcterms:W3CDTF">2012-11-04T08:55:53Z</dcterms:created>
  <dcterms:modified xsi:type="dcterms:W3CDTF">2012-11-05T06:02:39Z</dcterms:modified>
</cp:coreProperties>
</file>