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9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D95F8-1311-4598-8851-8614E50EE5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3C65B-CBC4-423D-9A7F-6D2DAC5012D5}">
      <dgm:prSet phldrT="[Text]" custT="1"/>
      <dgm:spPr/>
      <dgm:t>
        <a:bodyPr/>
        <a:lstStyle/>
        <a:p>
          <a:pPr algn="ctr" rtl="1" eaLnBrk="1" fontAlgn="auto" hangingPunct="1">
            <a:spcBef>
              <a:spcPct val="0"/>
            </a:spcBef>
            <a:spcAft>
              <a:spcPts val="0"/>
            </a:spcAft>
            <a:defRPr/>
          </a:pPr>
          <a:r>
            <a:rPr lang="fa-IR" sz="4000" i="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+mn-ea"/>
              <a:cs typeface="B Lotus" pitchFamily="2" charset="-78"/>
            </a:rPr>
            <a:t>پناه‌گيري</a:t>
          </a:r>
          <a:endParaRPr lang="en-US" sz="4000" i="0" kern="1200" dirty="0" smtClean="0">
            <a:solidFill>
              <a:schemeClr val="tx2"/>
            </a:solidFill>
            <a:effectLst>
              <a:outerShdw blurRad="38100" dist="38100" dir="2700000" algn="tl">
                <a:srgbClr val="C0C0C0"/>
              </a:outerShdw>
            </a:effectLst>
            <a:latin typeface="Gill Sans MT" pitchFamily="34" charset="0"/>
            <a:ea typeface="+mn-ea"/>
            <a:cs typeface="B Lotus" pitchFamily="2" charset="-78"/>
          </a:endParaRPr>
        </a:p>
      </dgm:t>
    </dgm:pt>
    <dgm:pt modelId="{726EDC1E-8B47-4B77-A258-8CB29F7770B6}" type="parTrans" cxnId="{2B5F9510-B5E4-4A7B-8517-0E55B70EEBE4}">
      <dgm:prSet/>
      <dgm:spPr/>
      <dgm:t>
        <a:bodyPr/>
        <a:lstStyle/>
        <a:p>
          <a:endParaRPr lang="en-US"/>
        </a:p>
      </dgm:t>
    </dgm:pt>
    <dgm:pt modelId="{F1CAD8A0-8E44-442A-ABAD-7053B1BEADD1}" type="sibTrans" cxnId="{2B5F9510-B5E4-4A7B-8517-0E55B70EEBE4}">
      <dgm:prSet/>
      <dgm:spPr/>
      <dgm:t>
        <a:bodyPr/>
        <a:lstStyle/>
        <a:p>
          <a:endParaRPr lang="en-US"/>
        </a:p>
      </dgm:t>
    </dgm:pt>
    <dgm:pt modelId="{9D4B60D9-7FBC-4080-A64A-BC404026A301}">
      <dgm:prSet phldrT="[Text]" custT="1"/>
      <dgm:spPr/>
      <dgm:t>
        <a:bodyPr/>
        <a:lstStyle/>
        <a:p>
          <a:pPr rtl="1"/>
          <a:r>
            <a:rPr lang="fa-IR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rPr>
            <a:t>درون ساختمان</a:t>
          </a:r>
          <a:endParaRPr lang="en-US" sz="2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B Lotus" pitchFamily="2" charset="-78"/>
          </a:endParaRPr>
        </a:p>
      </dgm:t>
    </dgm:pt>
    <dgm:pt modelId="{A60BB2BD-417A-4383-B68F-DABFE7969889}" type="parTrans" cxnId="{1A11CD74-3D22-404E-8F79-E4431E4189B0}">
      <dgm:prSet/>
      <dgm:spPr/>
      <dgm:t>
        <a:bodyPr/>
        <a:lstStyle/>
        <a:p>
          <a:endParaRPr lang="en-US"/>
        </a:p>
      </dgm:t>
    </dgm:pt>
    <dgm:pt modelId="{1C20105F-B579-4884-A5E1-2A925DBB48C7}" type="sibTrans" cxnId="{1A11CD74-3D22-404E-8F79-E4431E4189B0}">
      <dgm:prSet/>
      <dgm:spPr/>
      <dgm:t>
        <a:bodyPr/>
        <a:lstStyle/>
        <a:p>
          <a:endParaRPr lang="en-US"/>
        </a:p>
      </dgm:t>
    </dgm:pt>
    <dgm:pt modelId="{81082BE2-3BA7-4E86-A08F-3118D68A4CDF}">
      <dgm:prSet phldrT="[Text]" custT="1"/>
      <dgm:spPr/>
      <dgm:t>
        <a:bodyPr/>
        <a:lstStyle/>
        <a:p>
          <a:pPr rtl="1"/>
          <a:r>
            <a:rPr lang="fa-IR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rPr>
            <a:t>اماكن عمومي</a:t>
          </a:r>
          <a:endParaRPr lang="en-US" sz="2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B Lotus" pitchFamily="2" charset="-78"/>
          </a:endParaRPr>
        </a:p>
      </dgm:t>
    </dgm:pt>
    <dgm:pt modelId="{D11AD355-DF9C-4A38-BDE4-509A6C8AE3BE}" type="parTrans" cxnId="{9C987BD6-1EF6-4FED-B349-0EED3D301834}">
      <dgm:prSet/>
      <dgm:spPr/>
      <dgm:t>
        <a:bodyPr/>
        <a:lstStyle/>
        <a:p>
          <a:endParaRPr lang="en-US"/>
        </a:p>
      </dgm:t>
    </dgm:pt>
    <dgm:pt modelId="{A96B6562-92F3-406A-8EAE-9C893757EA3A}" type="sibTrans" cxnId="{9C987BD6-1EF6-4FED-B349-0EED3D301834}">
      <dgm:prSet/>
      <dgm:spPr/>
      <dgm:t>
        <a:bodyPr/>
        <a:lstStyle/>
        <a:p>
          <a:endParaRPr lang="en-US"/>
        </a:p>
      </dgm:t>
    </dgm:pt>
    <dgm:pt modelId="{1594898D-2C28-40BD-A1DD-BFA01BDC87C7}">
      <dgm:prSet phldrT="[Text]" custT="1"/>
      <dgm:spPr/>
      <dgm:t>
        <a:bodyPr/>
        <a:lstStyle/>
        <a:p>
          <a:pPr rtl="1"/>
          <a:r>
            <a:rPr lang="fa-IR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rPr>
            <a:t>هنگام رانندگي</a:t>
          </a:r>
          <a:endParaRPr lang="en-US" sz="2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B Lotus" pitchFamily="2" charset="-78"/>
          </a:endParaRPr>
        </a:p>
      </dgm:t>
    </dgm:pt>
    <dgm:pt modelId="{F7CAE58E-5672-4158-88B3-280AE3E3BC99}" type="parTrans" cxnId="{C3F88C7A-BF6D-4EE3-93BB-69F53BC13F29}">
      <dgm:prSet/>
      <dgm:spPr/>
      <dgm:t>
        <a:bodyPr/>
        <a:lstStyle/>
        <a:p>
          <a:endParaRPr lang="en-US"/>
        </a:p>
      </dgm:t>
    </dgm:pt>
    <dgm:pt modelId="{F289DC6E-C8C4-40EA-B6BA-F7D9146DD04D}" type="sibTrans" cxnId="{C3F88C7A-BF6D-4EE3-93BB-69F53BC13F29}">
      <dgm:prSet/>
      <dgm:spPr/>
      <dgm:t>
        <a:bodyPr/>
        <a:lstStyle/>
        <a:p>
          <a:endParaRPr lang="en-US"/>
        </a:p>
      </dgm:t>
    </dgm:pt>
    <dgm:pt modelId="{E9624D9E-4DCE-44E2-8950-C5AF445CDD0A}">
      <dgm:prSet phldrT="[Text]" custT="1"/>
      <dgm:spPr/>
      <dgm:t>
        <a:bodyPr/>
        <a:lstStyle/>
        <a:p>
          <a:pPr rtl="1"/>
          <a:r>
            <a:rPr lang="fa-IR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rPr>
            <a:t>هنگام خواب</a:t>
          </a:r>
          <a:endParaRPr lang="en-US" sz="2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B Lotus" pitchFamily="2" charset="-78"/>
          </a:endParaRPr>
        </a:p>
      </dgm:t>
    </dgm:pt>
    <dgm:pt modelId="{F49B1D60-FF53-4FC4-ACA9-8936A26D74B2}" type="parTrans" cxnId="{83AAFD8E-D3C2-4DDA-95DD-310F65ECBF77}">
      <dgm:prSet/>
      <dgm:spPr/>
      <dgm:t>
        <a:bodyPr/>
        <a:lstStyle/>
        <a:p>
          <a:endParaRPr lang="en-US"/>
        </a:p>
      </dgm:t>
    </dgm:pt>
    <dgm:pt modelId="{1F9E6003-C0EA-428C-86B3-71E415925282}" type="sibTrans" cxnId="{83AAFD8E-D3C2-4DDA-95DD-310F65ECBF77}">
      <dgm:prSet/>
      <dgm:spPr/>
      <dgm:t>
        <a:bodyPr/>
        <a:lstStyle/>
        <a:p>
          <a:endParaRPr lang="en-US"/>
        </a:p>
      </dgm:t>
    </dgm:pt>
    <dgm:pt modelId="{B034D41F-FCE3-47AC-B93F-B2A42BD79FBB}">
      <dgm:prSet phldrT="[Text]" custScaleX="121984" custScaleY="133468" custRadScaleRad="109967" custRadScaleInc="47630"/>
      <dgm:spPr/>
      <dgm:t>
        <a:bodyPr/>
        <a:lstStyle/>
        <a:p>
          <a:endParaRPr lang="en-US" dirty="0"/>
        </a:p>
      </dgm:t>
    </dgm:pt>
    <dgm:pt modelId="{BC7F7E35-BC1E-4F52-B59C-243F93DE1A3A}" type="parTrans" cxnId="{CDDF4D42-B135-40AB-89B3-CE190495BB85}">
      <dgm:prSet/>
      <dgm:spPr/>
      <dgm:t>
        <a:bodyPr/>
        <a:lstStyle/>
        <a:p>
          <a:endParaRPr lang="en-US"/>
        </a:p>
      </dgm:t>
    </dgm:pt>
    <dgm:pt modelId="{E23E87FB-75A9-4CF2-A20F-47BA7AEDF3F0}" type="sibTrans" cxnId="{CDDF4D42-B135-40AB-89B3-CE190495BB85}">
      <dgm:prSet/>
      <dgm:spPr/>
      <dgm:t>
        <a:bodyPr/>
        <a:lstStyle/>
        <a:p>
          <a:endParaRPr lang="en-US"/>
        </a:p>
      </dgm:t>
    </dgm:pt>
    <dgm:pt modelId="{CB538DFC-C809-4F37-9F8C-3C87ACD0513B}">
      <dgm:prSet phldrT="[Text]" custT="1"/>
      <dgm:spPr/>
      <dgm:t>
        <a:bodyPr/>
        <a:lstStyle/>
        <a:p>
          <a:pPr rtl="1"/>
          <a:r>
            <a:rPr lang="fa-IR" sz="2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rPr>
            <a:t>فضاي آزاد</a:t>
          </a:r>
          <a:endParaRPr lang="en-US" sz="2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B Lotus" pitchFamily="2" charset="-78"/>
          </a:endParaRPr>
        </a:p>
      </dgm:t>
    </dgm:pt>
    <dgm:pt modelId="{CF5597E5-FF74-4829-8784-2EB85E45CAF5}" type="parTrans" cxnId="{1D35879D-08B8-44B6-93A6-9CD4D0E1EFE5}">
      <dgm:prSet/>
      <dgm:spPr/>
      <dgm:t>
        <a:bodyPr/>
        <a:lstStyle/>
        <a:p>
          <a:endParaRPr lang="en-US"/>
        </a:p>
      </dgm:t>
    </dgm:pt>
    <dgm:pt modelId="{B623DB2E-FD15-4C10-ACEA-C1F2D69CA34F}" type="sibTrans" cxnId="{1D35879D-08B8-44B6-93A6-9CD4D0E1EFE5}">
      <dgm:prSet/>
      <dgm:spPr/>
      <dgm:t>
        <a:bodyPr/>
        <a:lstStyle/>
        <a:p>
          <a:endParaRPr lang="en-US"/>
        </a:p>
      </dgm:t>
    </dgm:pt>
    <dgm:pt modelId="{526477A9-6412-4065-816D-485DF120966B}" type="pres">
      <dgm:prSet presAssocID="{3DAD95F8-1311-4598-8851-8614E50EE5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4C2118-3F8C-4DEE-8866-64A36A36B486}" type="pres">
      <dgm:prSet presAssocID="{3DAD95F8-1311-4598-8851-8614E50EE573}" presName="radial" presStyleCnt="0">
        <dgm:presLayoutVars>
          <dgm:animLvl val="ctr"/>
        </dgm:presLayoutVars>
      </dgm:prSet>
      <dgm:spPr/>
    </dgm:pt>
    <dgm:pt modelId="{3B130892-80D4-4654-AC4E-6EE0BCF81844}" type="pres">
      <dgm:prSet presAssocID="{1FA3C65B-CBC4-423D-9A7F-6D2DAC5012D5}" presName="centerShape" presStyleLbl="vennNode1" presStyleIdx="0" presStyleCnt="6" custScaleX="98335" custScaleY="98335" custLinFactNeighborY="-26936"/>
      <dgm:spPr/>
      <dgm:t>
        <a:bodyPr/>
        <a:lstStyle/>
        <a:p>
          <a:endParaRPr lang="en-US"/>
        </a:p>
      </dgm:t>
    </dgm:pt>
    <dgm:pt modelId="{11A189BD-5FDE-47F5-B3D7-C3A1CC11437E}" type="pres">
      <dgm:prSet presAssocID="{9D4B60D9-7FBC-4080-A64A-BC404026A301}" presName="node" presStyleLbl="vennNode1" presStyleIdx="1" presStyleCnt="6" custScaleX="121984" custScaleY="118366" custRadScaleRad="127191" custRadScaleInc="67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736C8-C1FE-42C3-9B0C-FCD981016B5D}" type="pres">
      <dgm:prSet presAssocID="{81082BE2-3BA7-4E86-A08F-3118D68A4CDF}" presName="node" presStyleLbl="vennNode1" presStyleIdx="2" presStyleCnt="6" custScaleX="121984" custScaleY="110532" custRadScaleRad="80407" custRadScaleInc="29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16273-54F5-4797-ACF1-7240269052B6}" type="pres">
      <dgm:prSet presAssocID="{CB538DFC-C809-4F37-9F8C-3C87ACD0513B}" presName="node" presStyleLbl="vennNode1" presStyleIdx="3" presStyleCnt="6" custScaleX="118359" custScaleY="114377" custRadScaleRad="51277" custRadScaleInc="47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5F75B-303F-4924-B3FE-76AB1BC0F8AD}" type="pres">
      <dgm:prSet presAssocID="{1594898D-2C28-40BD-A1DD-BFA01BDC87C7}" presName="node" presStyleLbl="vennNode1" presStyleIdx="4" presStyleCnt="6" custScaleX="121984" custScaleY="116567" custRadScaleRad="78215" custRadScaleInc="68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B6105-C735-4812-AC75-9D4461DD2DD1}" type="pres">
      <dgm:prSet presAssocID="{E9624D9E-4DCE-44E2-8950-C5AF445CDD0A}" presName="node" presStyleLbl="vennNode1" presStyleIdx="5" presStyleCnt="6" custScaleX="121984" custScaleY="116525" custRadScaleRad="125604" custRadScaleInc="31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5CDC2-2A91-425D-B67A-32F747ADE545}" type="presOf" srcId="{CB538DFC-C809-4F37-9F8C-3C87ACD0513B}" destId="{E4716273-54F5-4797-ACF1-7240269052B6}" srcOrd="0" destOrd="0" presId="urn:microsoft.com/office/officeart/2005/8/layout/radial3"/>
    <dgm:cxn modelId="{6F538756-C247-4A7D-A82A-DB3B932F4081}" type="presOf" srcId="{81082BE2-3BA7-4E86-A08F-3118D68A4CDF}" destId="{B9F736C8-C1FE-42C3-9B0C-FCD981016B5D}" srcOrd="0" destOrd="0" presId="urn:microsoft.com/office/officeart/2005/8/layout/radial3"/>
    <dgm:cxn modelId="{423F2675-81B7-452B-828C-DE1263789878}" type="presOf" srcId="{1594898D-2C28-40BD-A1DD-BFA01BDC87C7}" destId="{2415F75B-303F-4924-B3FE-76AB1BC0F8AD}" srcOrd="0" destOrd="0" presId="urn:microsoft.com/office/officeart/2005/8/layout/radial3"/>
    <dgm:cxn modelId="{1D35879D-08B8-44B6-93A6-9CD4D0E1EFE5}" srcId="{1FA3C65B-CBC4-423D-9A7F-6D2DAC5012D5}" destId="{CB538DFC-C809-4F37-9F8C-3C87ACD0513B}" srcOrd="2" destOrd="0" parTransId="{CF5597E5-FF74-4829-8784-2EB85E45CAF5}" sibTransId="{B623DB2E-FD15-4C10-ACEA-C1F2D69CA34F}"/>
    <dgm:cxn modelId="{83AAFD8E-D3C2-4DDA-95DD-310F65ECBF77}" srcId="{1FA3C65B-CBC4-423D-9A7F-6D2DAC5012D5}" destId="{E9624D9E-4DCE-44E2-8950-C5AF445CDD0A}" srcOrd="4" destOrd="0" parTransId="{F49B1D60-FF53-4FC4-ACA9-8936A26D74B2}" sibTransId="{1F9E6003-C0EA-428C-86B3-71E415925282}"/>
    <dgm:cxn modelId="{B156EB65-912C-48EB-89DD-016A8764BE80}" type="presOf" srcId="{9D4B60D9-7FBC-4080-A64A-BC404026A301}" destId="{11A189BD-5FDE-47F5-B3D7-C3A1CC11437E}" srcOrd="0" destOrd="0" presId="urn:microsoft.com/office/officeart/2005/8/layout/radial3"/>
    <dgm:cxn modelId="{C3F88C7A-BF6D-4EE3-93BB-69F53BC13F29}" srcId="{1FA3C65B-CBC4-423D-9A7F-6D2DAC5012D5}" destId="{1594898D-2C28-40BD-A1DD-BFA01BDC87C7}" srcOrd="3" destOrd="0" parTransId="{F7CAE58E-5672-4158-88B3-280AE3E3BC99}" sibTransId="{F289DC6E-C8C4-40EA-B6BA-F7D9146DD04D}"/>
    <dgm:cxn modelId="{DBEDEB04-CAED-4B8B-83F0-DFAA352B4EE8}" type="presOf" srcId="{E9624D9E-4DCE-44E2-8950-C5AF445CDD0A}" destId="{5CBB6105-C735-4812-AC75-9D4461DD2DD1}" srcOrd="0" destOrd="0" presId="urn:microsoft.com/office/officeart/2005/8/layout/radial3"/>
    <dgm:cxn modelId="{92BE38DE-6222-4E9B-BD3E-4BC08B9234EF}" type="presOf" srcId="{1FA3C65B-CBC4-423D-9A7F-6D2DAC5012D5}" destId="{3B130892-80D4-4654-AC4E-6EE0BCF81844}" srcOrd="0" destOrd="0" presId="urn:microsoft.com/office/officeart/2005/8/layout/radial3"/>
    <dgm:cxn modelId="{2B5F9510-B5E4-4A7B-8517-0E55B70EEBE4}" srcId="{3DAD95F8-1311-4598-8851-8614E50EE573}" destId="{1FA3C65B-CBC4-423D-9A7F-6D2DAC5012D5}" srcOrd="0" destOrd="0" parTransId="{726EDC1E-8B47-4B77-A258-8CB29F7770B6}" sibTransId="{F1CAD8A0-8E44-442A-ABAD-7053B1BEADD1}"/>
    <dgm:cxn modelId="{CDDF4D42-B135-40AB-89B3-CE190495BB85}" srcId="{3DAD95F8-1311-4598-8851-8614E50EE573}" destId="{B034D41F-FCE3-47AC-B93F-B2A42BD79FBB}" srcOrd="1" destOrd="0" parTransId="{BC7F7E35-BC1E-4F52-B59C-243F93DE1A3A}" sibTransId="{E23E87FB-75A9-4CF2-A20F-47BA7AEDF3F0}"/>
    <dgm:cxn modelId="{CA6D85C9-AD54-4F35-90AC-BF00B1A8FBE6}" type="presOf" srcId="{3DAD95F8-1311-4598-8851-8614E50EE573}" destId="{526477A9-6412-4065-816D-485DF120966B}" srcOrd="0" destOrd="0" presId="urn:microsoft.com/office/officeart/2005/8/layout/radial3"/>
    <dgm:cxn modelId="{1A11CD74-3D22-404E-8F79-E4431E4189B0}" srcId="{1FA3C65B-CBC4-423D-9A7F-6D2DAC5012D5}" destId="{9D4B60D9-7FBC-4080-A64A-BC404026A301}" srcOrd="0" destOrd="0" parTransId="{A60BB2BD-417A-4383-B68F-DABFE7969889}" sibTransId="{1C20105F-B579-4884-A5E1-2A925DBB48C7}"/>
    <dgm:cxn modelId="{9C987BD6-1EF6-4FED-B349-0EED3D301834}" srcId="{1FA3C65B-CBC4-423D-9A7F-6D2DAC5012D5}" destId="{81082BE2-3BA7-4E86-A08F-3118D68A4CDF}" srcOrd="1" destOrd="0" parTransId="{D11AD355-DF9C-4A38-BDE4-509A6C8AE3BE}" sibTransId="{A96B6562-92F3-406A-8EAE-9C893757EA3A}"/>
    <dgm:cxn modelId="{9966763E-A242-4FE5-A87C-218ADCFA7791}" type="presParOf" srcId="{526477A9-6412-4065-816D-485DF120966B}" destId="{9F4C2118-3F8C-4DEE-8866-64A36A36B486}" srcOrd="0" destOrd="0" presId="urn:microsoft.com/office/officeart/2005/8/layout/radial3"/>
    <dgm:cxn modelId="{143C42CE-BC4F-4038-9B1A-D6D37BF92640}" type="presParOf" srcId="{9F4C2118-3F8C-4DEE-8866-64A36A36B486}" destId="{3B130892-80D4-4654-AC4E-6EE0BCF81844}" srcOrd="0" destOrd="0" presId="urn:microsoft.com/office/officeart/2005/8/layout/radial3"/>
    <dgm:cxn modelId="{B7AE99AE-3886-4414-94FF-5260C4C74847}" type="presParOf" srcId="{9F4C2118-3F8C-4DEE-8866-64A36A36B486}" destId="{11A189BD-5FDE-47F5-B3D7-C3A1CC11437E}" srcOrd="1" destOrd="0" presId="urn:microsoft.com/office/officeart/2005/8/layout/radial3"/>
    <dgm:cxn modelId="{E64B68AF-B1F9-4618-BDCB-CF2B2BA2244A}" type="presParOf" srcId="{9F4C2118-3F8C-4DEE-8866-64A36A36B486}" destId="{B9F736C8-C1FE-42C3-9B0C-FCD981016B5D}" srcOrd="2" destOrd="0" presId="urn:microsoft.com/office/officeart/2005/8/layout/radial3"/>
    <dgm:cxn modelId="{7CC257AA-0461-4B73-B60D-1CD5DBEAB3CF}" type="presParOf" srcId="{9F4C2118-3F8C-4DEE-8866-64A36A36B486}" destId="{E4716273-54F5-4797-ACF1-7240269052B6}" srcOrd="3" destOrd="0" presId="urn:microsoft.com/office/officeart/2005/8/layout/radial3"/>
    <dgm:cxn modelId="{D6928E67-DDF9-4F9C-B169-1B940408B13B}" type="presParOf" srcId="{9F4C2118-3F8C-4DEE-8866-64A36A36B486}" destId="{2415F75B-303F-4924-B3FE-76AB1BC0F8AD}" srcOrd="4" destOrd="0" presId="urn:microsoft.com/office/officeart/2005/8/layout/radial3"/>
    <dgm:cxn modelId="{643DDD89-4194-471F-B3B6-ED0437203880}" type="presParOf" srcId="{9F4C2118-3F8C-4DEE-8866-64A36A36B486}" destId="{5CBB6105-C735-4812-AC75-9D4461DD2DD1}" srcOrd="5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EB5EDC-9202-410E-B3B0-3F07A97F6D9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807A53-7107-4C1F-BC4C-06217CF8ADC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C826D-8940-4823-A880-4DD7DE52D4EC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AREZO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25" y="74613"/>
            <a:ext cx="17033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40713" cy="588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7475-407F-437E-99C8-A2E6465FE335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1ABB-E5F1-4478-9C2D-C3F62324FF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B894-729D-4C85-85B1-5842374C2F90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C51-062F-4389-932E-53FFF86142A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D83E-7BCC-49A8-82A0-1A228A89A488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C839-690C-4D98-B091-4E9FBDC3F90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2179-BB21-4AFB-BCD5-19305E7C4B35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AB22-AFC3-44D2-863E-6A529EBD569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F88A-03AD-45A8-83A4-FE8A598682AC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C843-B8A5-4E7C-B66F-E3E04E2108A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981B-7828-4B37-AAED-3EB97694D1AD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F822-5286-40F9-B0AF-CF05D610350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C65E-98C5-40D8-BBDB-8D12155FAF6F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7FFD-7F8F-4526-A8DC-FA901D329A9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F9AD-8DC1-4D86-AC0E-8A78699C49EE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2222-67FF-46FE-8907-D428623765B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31B6-91FB-4F4B-82E2-6277248F9EB7}" type="datetime1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7AA3-D750-4CC2-9B10-F245E6EBBB5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7099F-7FFE-4549-89A9-A38D2D66600A}" type="datetimeFigureOut">
              <a:rPr lang="fa-IR" smtClean="0"/>
              <a:pPr/>
              <a:t>11/22/1435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BF01F-BDD4-4D63-A3D0-39F83C2ECB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amaken%20pc\Amaken\kobe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Sazman-s-ser\Amoozesh\07-Amaken\seminar%20amaken\amoozesh%20final\071100-5.mpg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azman-s-ser\Amoozesh\07-Amaken\seminar%20amaken\amoozesh%20final\1-kobe.m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ctrTitle"/>
          </p:nvPr>
        </p:nvSpPr>
        <p:spPr bwMode="auto">
          <a:xfrm>
            <a:off x="206375" y="18700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3400" cap="none" smtClean="0">
                <a:effectLst/>
                <a:cs typeface="PATitr" pitchFamily="2" charset="-78"/>
              </a:rPr>
              <a:t>آشنايي با پديده طبيعي زلزله و مقاومت ساختمان‌ها</a:t>
            </a:r>
            <a:endParaRPr lang="en-US" sz="3400" cap="none" smtClean="0">
              <a:effectLst/>
              <a:cs typeface="PATitr" pitchFamily="2" charset="-78"/>
            </a:endParaRPr>
          </a:p>
        </p:txBody>
      </p:sp>
      <p:pic>
        <p:nvPicPr>
          <p:cNvPr id="3" name="Picture 7" descr="C:\Users\Hesam\Desktop\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357826"/>
            <a:ext cx="28860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E9360-C910-4E19-9567-4724A93B57A7}" type="slidenum">
              <a:rPr lang="ar-SA">
                <a:cs typeface="PAZar" pitchFamily="2" charset="-78"/>
              </a:rPr>
              <a:pPr>
                <a:defRPr/>
              </a:pPr>
              <a:t>10</a:t>
            </a:fld>
            <a:endParaRPr lang="en-US">
              <a:cs typeface="PAZar" pitchFamily="2" charset="-78"/>
            </a:endParaRPr>
          </a:p>
        </p:txBody>
      </p:sp>
      <p:pic>
        <p:nvPicPr>
          <p:cNvPr id="21507" name="Picture 2" descr="tehran_fault _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b="7025"/>
          <a:stretch>
            <a:fillRect/>
          </a:stretch>
        </p:blipFill>
        <p:spPr bwMode="auto">
          <a:xfrm>
            <a:off x="0" y="950913"/>
            <a:ext cx="8928100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57375" y="2286000"/>
            <a:ext cx="1357313" cy="857250"/>
            <a:chOff x="1857356" y="2285992"/>
            <a:chExt cx="1357321" cy="857258"/>
          </a:xfrm>
        </p:grpSpPr>
        <p:sp>
          <p:nvSpPr>
            <p:cNvPr id="4" name="Down Arrow 3"/>
            <p:cNvSpPr/>
            <p:nvPr/>
          </p:nvSpPr>
          <p:spPr>
            <a:xfrm>
              <a:off x="2428859" y="2571745"/>
              <a:ext cx="285752" cy="57150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>
                <a:cs typeface="PAZar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7356" y="2285992"/>
              <a:ext cx="1357321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a-IR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PAZar" pitchFamily="2" charset="-78"/>
                </a:rPr>
                <a:t>گسل شمال تهران</a:t>
              </a: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AZar" pitchFamily="2" charset="-78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464175" y="5786438"/>
            <a:ext cx="1187450" cy="909637"/>
            <a:chOff x="5464477" y="5786438"/>
            <a:chExt cx="1187873" cy="910237"/>
          </a:xfrm>
        </p:grpSpPr>
        <p:sp>
          <p:nvSpPr>
            <p:cNvPr id="6" name="Up Arrow 5"/>
            <p:cNvSpPr/>
            <p:nvPr/>
          </p:nvSpPr>
          <p:spPr>
            <a:xfrm>
              <a:off x="5929781" y="5786438"/>
              <a:ext cx="285852" cy="57187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>
                <a:cs typeface="PAZar" pitchFamily="2" charset="-7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64477" y="6357958"/>
              <a:ext cx="1187873" cy="338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PAZar" pitchFamily="2" charset="-78"/>
                </a:rPr>
                <a:t>گسل جنوب ري</a:t>
              </a: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AZar" pitchFamily="2" charset="-78"/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7000875" y="785813"/>
            <a:ext cx="823913" cy="1214437"/>
            <a:chOff x="7000892" y="1357298"/>
            <a:chExt cx="823536" cy="1214452"/>
          </a:xfrm>
        </p:grpSpPr>
        <p:sp>
          <p:nvSpPr>
            <p:cNvPr id="7" name="Down Arrow 6"/>
            <p:cNvSpPr/>
            <p:nvPr/>
          </p:nvSpPr>
          <p:spPr>
            <a:xfrm>
              <a:off x="7286511" y="1857366"/>
              <a:ext cx="285619" cy="71438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>
                <a:cs typeface="PAZar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0892" y="1357298"/>
              <a:ext cx="823536" cy="3385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PAZar" pitchFamily="2" charset="-78"/>
                </a:rPr>
                <a:t>گسل مشاء</a:t>
              </a: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AZar" pitchFamily="2" charset="-78"/>
              </a:endParaRP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456238" y="4805363"/>
            <a:ext cx="1122362" cy="909637"/>
            <a:chOff x="5455556" y="4804958"/>
            <a:chExt cx="1123080" cy="910042"/>
          </a:xfrm>
        </p:grpSpPr>
        <p:sp>
          <p:nvSpPr>
            <p:cNvPr id="5" name="Down Arrow 4"/>
            <p:cNvSpPr/>
            <p:nvPr/>
          </p:nvSpPr>
          <p:spPr>
            <a:xfrm>
              <a:off x="5928934" y="5143246"/>
              <a:ext cx="285933" cy="57175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>
                <a:cs typeface="PAZar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55556" y="4804958"/>
              <a:ext cx="1123080" cy="338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a-IR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PAZar" pitchFamily="2" charset="-78"/>
                </a:rPr>
                <a:t>گسل شمال ري</a:t>
              </a: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AZar" pitchFamily="2" charset="-78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7586 C -0.03663 0.0555 -0.05538 0.03608 -0.06944 0.02243 C -0.08351 0.00902 -0.09115 0.00277 -0.10139 -0.00624 C -0.11146 -0.01503 -0.11944 -0.0222 -0.13021 -0.03099 C -0.1408 -0.03978 -0.15694 -0.05157 -0.16458 -0.05828 C -0.17274 -0.06429 -0.175 -0.0673 -0.17708 -0.06915 " pathEditMode="relative" rAng="2150259" ptsTypes="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96E-6 C 0.02083 -0.00787 0.04201 -0.01527 0.05642 -0.02359 C 0.07066 -0.03192 0.075 -0.04209 0.08576 -0.04949 C 0.0967 -0.05689 0.10833 -0.06152 0.12187 -0.06869 C 0.13559 -0.07586 0.15191 -0.08904 0.16701 -0.09228 C 0.18212 -0.09528 0.19861 -0.09043 0.21232 -0.08788 C 0.22604 -0.08534 0.24132 -0.07979 0.24965 -0.07725 C 0.25798 -0.0747 0.26024 -0.07331 0.26215 -0.07308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0833E-6 C -0.01684 0.00047 -0.03368 0.00116 -0.0441 -0.00162 C -0.05452 -0.00439 -0.05105 -0.0104 -0.06233 -0.01734 C -0.07361 -0.02428 -0.09306 -0.03862 -0.11164 -0.04324 C -0.13021 -0.04787 -0.15539 -0.04764 -0.17396 -0.04509 C -0.19254 -0.04255 -0.20955 -0.03122 -0.22344 -0.02775 C -0.23733 -0.02428 -0.24896 -0.02312 -0.25712 -0.02428 C -0.26528 -0.02544 -0.26511 -0.03446 -0.27275 -0.03469 C -0.28039 -0.03492 -0.2915 -0.03052 -0.30261 -0.0259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18964E-6 C -0.01337 -0.00186 -0.02673 -0.00348 -0.03628 -0.00856 C -0.04583 -0.01365 -0.04913 -0.02036 -0.05712 -0.031 C -0.0651 -0.04163 -0.07448 -0.06152 -0.08437 -0.07262 C -0.09427 -0.08372 -0.10416 -0.09529 -0.11684 -0.09691 C -0.12951 -0.09853 -0.14826 -0.08257 -0.16094 -0.08303 C -0.17361 -0.08349 -0.18021 -0.09899 -0.1934 -0.10038 C -0.20659 -0.10176 -0.22604 -0.09274 -0.24028 -0.09159 C -0.25451 -0.09043 -0.26909 -0.09321 -0.27916 -0.09344 C -0.28923 -0.09367 -0.29757 -0.09344 -0.30121 -0.09344 " pathEditMode="relative" ptsTypes="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31988"/>
            <a:ext cx="8686800" cy="4089400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Char char="v"/>
            </a:pPr>
            <a:r>
              <a:rPr lang="fa-IR" smtClean="0">
                <a:latin typeface="Tahoma" pitchFamily="34" charset="0"/>
                <a:cs typeface="PAZar" pitchFamily="2" charset="-78"/>
              </a:rPr>
              <a:t>آيا زلزله قابل پيش‌بيني است؟</a:t>
            </a:r>
          </a:p>
          <a:p>
            <a:pPr algn="just" rtl="1" eaLnBrk="1" hangingPunct="1">
              <a:buFont typeface="Wingdings" pitchFamily="2" charset="2"/>
              <a:buChar char="v"/>
            </a:pPr>
            <a:endParaRPr lang="fa-IR" smtClean="0">
              <a:latin typeface="Tahoma" pitchFamily="34" charset="0"/>
              <a:cs typeface="PAZar" pitchFamily="2" charset="-78"/>
            </a:endParaRPr>
          </a:p>
          <a:p>
            <a:pPr algn="just" rtl="1" eaLnBrk="1" hangingPunct="1">
              <a:buFont typeface="Wingdings" pitchFamily="2" charset="2"/>
              <a:buNone/>
            </a:pPr>
            <a:endParaRPr lang="fa-IR" smtClean="0">
              <a:latin typeface="Tahoma" pitchFamily="34" charset="0"/>
              <a:cs typeface="PAZar" pitchFamily="2" charset="-78"/>
            </a:endParaRPr>
          </a:p>
          <a:p>
            <a:pPr algn="just" rtl="1" eaLnBrk="1" hangingPunct="1">
              <a:buFont typeface="Wingdings" pitchFamily="2" charset="2"/>
              <a:buChar char="v"/>
            </a:pPr>
            <a:endParaRPr lang="fa-IR" smtClean="0">
              <a:latin typeface="Tahoma" pitchFamily="34" charset="0"/>
              <a:cs typeface="PAZar" pitchFamily="2" charset="-78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6A748-DA85-4A1E-B073-B226229AE79D}" type="slidenum">
              <a:rPr lang="ar-SA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obe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500188"/>
            <a:ext cx="6500813" cy="4875212"/>
          </a:xfrm>
        </p:spPr>
      </p:pic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8B32-063D-4C39-9785-57E8E7AAD91C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43000" y="428625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200" dirty="0" err="1">
                <a:solidFill>
                  <a:schemeClr val="tx2"/>
                </a:solidFill>
                <a:cs typeface="PATitr" pitchFamily="2" charset="-78"/>
              </a:rPr>
              <a:t>تصاوير</a:t>
            </a:r>
            <a:r>
              <a:rPr lang="fa-IR" sz="3200" dirty="0">
                <a:solidFill>
                  <a:schemeClr val="tx2"/>
                </a:solidFill>
                <a:cs typeface="PATitr" pitchFamily="2" charset="-78"/>
              </a:rPr>
              <a:t> شبيه‌سازی‌شده از زلزله شهر کوبه در ژاپن</a:t>
            </a:r>
            <a:endParaRPr lang="en-US" sz="3200" dirty="0">
              <a:solidFill>
                <a:schemeClr val="tx2"/>
              </a:solidFill>
              <a:cs typeface="PATitr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F97EF-009E-464F-A33F-17961A31DDAA}" type="slidenum">
              <a:rPr lang="ar-SA">
                <a:cs typeface="PAZar" pitchFamily="2" charset="-78"/>
              </a:rPr>
              <a:pPr>
                <a:defRPr/>
              </a:pPr>
              <a:t>13</a:t>
            </a:fld>
            <a:endParaRPr lang="en-US">
              <a:cs typeface="PAZar" pitchFamily="2" charset="-78"/>
            </a:endParaRPr>
          </a:p>
        </p:txBody>
      </p:sp>
      <p:pic>
        <p:nvPicPr>
          <p:cNvPr id="531458" name="Picture 2" descr="MVC-328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49363"/>
            <a:ext cx="364331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59" name="Picture 3" descr="DSC01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357438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2" name="Picture 6" descr="DSC017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0003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25" y="1285875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800">
                <a:solidFill>
                  <a:schemeClr val="tx2"/>
                </a:solidFill>
                <a:cs typeface="PAZar" pitchFamily="2" charset="-78"/>
              </a:rPr>
              <a:t> ساختمان‌های بتنی</a:t>
            </a:r>
            <a:endParaRPr lang="en-US" sz="2800">
              <a:solidFill>
                <a:schemeClr val="tx2"/>
              </a:solidFill>
              <a:cs typeface="PAZar" pitchFamily="2" charset="-7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7938" y="30480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800">
                <a:solidFill>
                  <a:schemeClr val="tx2"/>
                </a:solidFill>
                <a:cs typeface="PAZar" pitchFamily="2" charset="-78"/>
              </a:rPr>
              <a:t>ساختمان‌های فولادی</a:t>
            </a:r>
            <a:endParaRPr lang="en-US" sz="2800">
              <a:solidFill>
                <a:schemeClr val="tx2"/>
              </a:solidFill>
              <a:cs typeface="PAZar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4857750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800">
                <a:solidFill>
                  <a:schemeClr val="tx2"/>
                </a:solidFill>
                <a:cs typeface="PAZar" pitchFamily="2" charset="-78"/>
              </a:rPr>
              <a:t>ساختمان‌های بنايی</a:t>
            </a:r>
            <a:endParaRPr lang="en-US" sz="2800">
              <a:solidFill>
                <a:schemeClr val="tx2"/>
              </a:solidFill>
              <a:cs typeface="PA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88" y="425450"/>
            <a:ext cx="6643687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3400" dirty="0">
                <a:latin typeface="Franklin Gothic Medium"/>
                <a:ea typeface="+mj-ea"/>
                <a:cs typeface="PATitr" pitchFamily="2" charset="-78"/>
              </a:rPr>
              <a:t>انواع ساختمان‌هاي معمول در شهر تهران</a:t>
            </a:r>
            <a:endParaRPr lang="en-US" sz="3400" dirty="0">
              <a:latin typeface="Franklin Gothic Medium"/>
              <a:ea typeface="+mj-ea"/>
              <a:cs typeface="PATitr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3145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9861E-6 L 0.38003 -0.311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3145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056E-7 L 0.32899 -0.10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3146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148E-6 L 0.31319 0.064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A15C-A12D-4DD1-BBC5-FBA25445F726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983042" name="Rectangle 2"/>
          <p:cNvSpPr>
            <a:spLocks noChangeArrowheads="1"/>
          </p:cNvSpPr>
          <p:nvPr/>
        </p:nvSpPr>
        <p:spPr bwMode="auto">
          <a:xfrm>
            <a:off x="492125" y="3071813"/>
            <a:ext cx="8008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Low" rtl="1">
              <a:defRPr/>
            </a:pPr>
            <a:r>
              <a:rPr lang="fa-IR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GDT" pitchFamily="2" charset="0"/>
                <a:cs typeface="PATitr" pitchFamily="2" charset="-78"/>
              </a:rPr>
              <a:t>كدام ساختمان مقاوم‌تر است؟ بتني يا فلزي؟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MGDT" pitchFamily="2" charset="0"/>
              <a:cs typeface="PATitr" pitchFamily="2" charset="-78"/>
            </a:endParaRPr>
          </a:p>
        </p:txBody>
      </p:sp>
      <p:sp>
        <p:nvSpPr>
          <p:cNvPr id="983043" name="Rectangle 3"/>
          <p:cNvSpPr>
            <a:spLocks noChangeArrowheads="1"/>
          </p:cNvSpPr>
          <p:nvPr/>
        </p:nvSpPr>
        <p:spPr bwMode="auto">
          <a:xfrm>
            <a:off x="642938" y="1071563"/>
            <a:ext cx="77549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1">
              <a:defRPr/>
            </a:pPr>
            <a:r>
              <a:rPr lang="fa-IR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AZar" pitchFamily="2" charset="-78"/>
              </a:rPr>
              <a:t>سوال: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AZa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0" y="1143000"/>
            <a:ext cx="6429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8000" dirty="0">
                <a:solidFill>
                  <a:schemeClr val="accent3">
                    <a:lumMod val="75000"/>
                  </a:schemeClr>
                </a:solidFill>
                <a:cs typeface="B Bardiya" pitchFamily="2" charset="-78"/>
              </a:rPr>
              <a:t>؟</a:t>
            </a:r>
            <a:endParaRPr lang="en-US" sz="8000" dirty="0">
              <a:solidFill>
                <a:schemeClr val="accent3">
                  <a:lumMod val="75000"/>
                </a:schemeClr>
              </a:solidFill>
              <a:cs typeface="B Bardiy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983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983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983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2" grpId="0"/>
      <p:bldP spid="98304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992D-9F71-45C3-B2AD-75D54FA6AAAB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984066" name="Rectangle 2"/>
          <p:cNvSpPr>
            <a:spLocks noChangeArrowheads="1"/>
          </p:cNvSpPr>
          <p:nvPr/>
        </p:nvSpPr>
        <p:spPr bwMode="auto">
          <a:xfrm>
            <a:off x="900113" y="2133600"/>
            <a:ext cx="80645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1">
              <a:buFont typeface="Wingdings" pitchFamily="2" charset="2"/>
              <a:buChar char="ü"/>
            </a:pPr>
            <a:r>
              <a:rPr lang="fa-IR" sz="3200" b="1" i="1">
                <a:solidFill>
                  <a:srgbClr val="A27242"/>
                </a:solidFill>
                <a:latin typeface="Arial" pitchFamily="34" charset="0"/>
                <a:cs typeface="PAZar" pitchFamily="2" charset="-78"/>
              </a:rPr>
              <a:t> مقاومت ساختمان = طراحي + اجرا </a:t>
            </a:r>
            <a:endParaRPr lang="en-US" sz="3200" b="1" i="1">
              <a:solidFill>
                <a:srgbClr val="A27242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984067" name="Rectangle 3"/>
          <p:cNvSpPr>
            <a:spLocks noChangeArrowheads="1"/>
          </p:cNvSpPr>
          <p:nvPr/>
        </p:nvSpPr>
        <p:spPr bwMode="auto">
          <a:xfrm>
            <a:off x="755650" y="715963"/>
            <a:ext cx="77549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1">
              <a:defRPr/>
            </a:pPr>
            <a:r>
              <a:rPr lang="fa-IR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PATitr" pitchFamily="2" charset="-78"/>
              </a:rPr>
              <a:t>جواب: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PATitr" pitchFamily="2" charset="-78"/>
            </a:endParaRPr>
          </a:p>
        </p:txBody>
      </p:sp>
      <p:pic>
        <p:nvPicPr>
          <p:cNvPr id="19462" name="Picture 6" descr="Picture33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73" t="3969" r="7077" b="3969"/>
          <a:stretch>
            <a:fillRect/>
          </a:stretch>
        </p:blipFill>
        <p:spPr bwMode="auto">
          <a:xfrm>
            <a:off x="436563" y="4005263"/>
            <a:ext cx="14398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Picture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5350" y="3933825"/>
            <a:ext cx="18208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Picture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7375" y="4005263"/>
            <a:ext cx="20161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Picture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0838" y="4870450"/>
            <a:ext cx="2443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6" grpId="0"/>
      <p:bldP spid="984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C7F36116-C803-47B3-880D-CC38773CC85D}" type="slidenum">
              <a:rPr lang="ar-SA" sz="120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16</a:t>
            </a:fld>
            <a:endParaRPr lang="en-US" sz="120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85090" name="Picture 2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293813"/>
            <a:ext cx="542925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786063" y="428625"/>
            <a:ext cx="604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tx2"/>
                </a:solidFill>
                <a:latin typeface="Arial" pitchFamily="34" charset="0"/>
                <a:cs typeface="PATitr" pitchFamily="2" charset="-78"/>
              </a:rPr>
              <a:t>به نظر شما كدام طبقه امن‌تر است؟ </a:t>
            </a:r>
            <a:endParaRPr lang="en-US" sz="3200">
              <a:solidFill>
                <a:schemeClr val="tx2"/>
              </a:solidFill>
              <a:latin typeface="Arial" pitchFamily="34" charset="0"/>
              <a:cs typeface="PA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8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3E0E8-9402-441B-8387-CA6653AA3B47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EB2C2C7E-241F-4F47-B590-D7ED79F3DFB1}" type="slidenum">
              <a:rPr lang="ar-SA" sz="120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17</a:t>
            </a:fld>
            <a:endParaRPr lang="en-US" sz="120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86115" name="Picture 3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6116" name="AutoShape 4"/>
          <p:cNvSpPr>
            <a:spLocks noChangeArrowheads="1"/>
          </p:cNvSpPr>
          <p:nvPr/>
        </p:nvSpPr>
        <p:spPr bwMode="auto">
          <a:xfrm rot="7487171">
            <a:off x="5471319" y="2096294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quake_japan_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45444"/>
            <a:ext cx="6477000" cy="4343400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9A96-19F5-4C30-811D-6A01B8A54886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206375" y="1870075"/>
            <a:ext cx="8686800" cy="1273175"/>
          </a:xfrm>
          <a:prstGeom prst="rect">
            <a:avLst/>
          </a:prstGeom>
        </p:spPr>
        <p:txBody>
          <a:bodyPr anchor="ctr"/>
          <a:lstStyle/>
          <a:p>
            <a:pPr algn="ctr" rtl="1" eaLnBrk="0" hangingPunct="0">
              <a:defRPr/>
            </a:pPr>
            <a:r>
              <a:rPr lang="fa-IR" sz="4400" b="1" cap="all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کاهش آسیب پذیری</a:t>
            </a:r>
            <a:br>
              <a:rPr lang="fa-IR" sz="4400" b="1" cap="all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</a:br>
            <a:endParaRPr lang="en-US" sz="4400" b="1" cap="all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3" y="2857500"/>
            <a:ext cx="2286000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19900" dirty="0">
                <a:solidFill>
                  <a:schemeClr val="accent6">
                    <a:lumMod val="50000"/>
                  </a:schemeClr>
                </a:solidFill>
                <a:cs typeface="Mitra" pitchFamily="2" charset="-78"/>
              </a:rPr>
              <a:t>!</a:t>
            </a:r>
            <a:endParaRPr lang="en-US" sz="19900" dirty="0">
              <a:solidFill>
                <a:schemeClr val="accent6">
                  <a:lumMod val="50000"/>
                </a:schemeClr>
              </a:solidFill>
              <a:cs typeface="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57188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sz="3400" cap="none" smtClean="0">
                <a:solidFill>
                  <a:schemeClr val="tx1"/>
                </a:solidFill>
                <a:effectLst/>
                <a:cs typeface="PATitr" pitchFamily="2" charset="-78"/>
              </a:rPr>
              <a:t>تعريف زمين‌لرزه</a:t>
            </a:r>
            <a:endParaRPr lang="en-US" sz="3400" cap="none" smtClean="0">
              <a:solidFill>
                <a:schemeClr val="tx1"/>
              </a:solidFill>
              <a:effectLst/>
              <a:cs typeface="PATitr" pitchFamily="2" charset="-78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fa-IR" smtClean="0">
                <a:cs typeface="B Bardiya" pitchFamily="2" charset="-78"/>
              </a:rPr>
              <a:t>    </a:t>
            </a:r>
            <a:r>
              <a:rPr lang="fa-IR" b="1" smtClean="0">
                <a:cs typeface="B Lotus" pitchFamily="2" charset="-78"/>
              </a:rPr>
              <a:t>زمين‌لرزه،‌ از آزاد شدن ناگهاني انرژي انباشته شده در سنگهاي پوسته زمين به وجود مي آيد. </a:t>
            </a:r>
            <a:endParaRPr lang="en-US" b="1" smtClean="0">
              <a:cs typeface="B Lotus" pitchFamily="2" charset="-78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C2367-AE15-420D-95E0-D00F48E678E1}" type="slidenum">
              <a:rPr lang="ar-SA"/>
              <a:pPr>
                <a:defRPr/>
              </a:pPr>
              <a:t>2</a:t>
            </a:fld>
            <a:endParaRPr lang="en-US"/>
          </a:p>
        </p:txBody>
      </p:sp>
      <p:pic>
        <p:nvPicPr>
          <p:cNvPr id="3077" name="Picture 5" descr="D:\Kanon Javanan Hamshahraki\NahaL For Sazman\نهال\Picture\Pic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187700"/>
            <a:ext cx="44291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D:\Office\pictures\GIS on basirat (Basirat)\mantl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14688"/>
            <a:ext cx="425608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6DE2-A244-4304-A9CA-A08488CBF7A5}" type="slidenum">
              <a:rPr lang="ar-SA">
                <a:cs typeface="PAZar" pitchFamily="2" charset="-78"/>
              </a:rPr>
              <a:pPr>
                <a:defRPr/>
              </a:pPr>
              <a:t>20</a:t>
            </a:fld>
            <a:endParaRPr lang="en-US">
              <a:cs typeface="PAZar" pitchFamily="2" charset="-78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71875" y="425450"/>
            <a:ext cx="5357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>
                <a:solidFill>
                  <a:schemeClr val="tx2"/>
                </a:solidFill>
                <a:cs typeface="B Titr" pitchFamily="2" charset="-78"/>
              </a:rPr>
              <a:t>اجزاي سازه‌اي: </a:t>
            </a:r>
            <a:r>
              <a:rPr lang="fa-IR" sz="3600" b="1">
                <a:solidFill>
                  <a:srgbClr val="3B2C24"/>
                </a:solidFill>
                <a:latin typeface="Arial" pitchFamily="34" charset="0"/>
                <a:cs typeface="PAZar" pitchFamily="2" charset="-78"/>
              </a:rPr>
              <a:t>تحمل وزن ساختمان</a:t>
            </a:r>
            <a:endParaRPr lang="en-US" sz="3600" b="1">
              <a:solidFill>
                <a:schemeClr val="tx2"/>
              </a:solidFill>
              <a:cs typeface="PATitr" pitchFamily="2" charset="-78"/>
            </a:endParaRPr>
          </a:p>
        </p:txBody>
      </p:sp>
      <p:sp>
        <p:nvSpPr>
          <p:cNvPr id="6" name="Slide Number Placeholder 15"/>
          <p:cNvSpPr txBox="1">
            <a:spLocks/>
          </p:cNvSpPr>
          <p:nvPr/>
        </p:nvSpPr>
        <p:spPr>
          <a:xfrm>
            <a:off x="8158163" y="7434263"/>
            <a:ext cx="233362" cy="1603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68279C7-FD0C-4CE7-9FA1-7A23A47F0086}" type="slidenum">
              <a:rPr lang="ar-SA" sz="1400">
                <a:solidFill>
                  <a:schemeClr val="accent1">
                    <a:shade val="75000"/>
                  </a:schemeClr>
                </a:solidFill>
                <a:cs typeface="PAZar" pitchFamily="2" charset="-78"/>
              </a:rPr>
              <a:pPr algn="r">
                <a:defRPr/>
              </a:pPr>
              <a:t>20</a:t>
            </a:fld>
            <a:endParaRPr lang="en-US" sz="1400">
              <a:solidFill>
                <a:schemeClr val="accent1">
                  <a:shade val="75000"/>
                </a:schemeClr>
              </a:solidFill>
              <a:cs typeface="PAZar" pitchFamily="2" charset="-78"/>
            </a:endParaRPr>
          </a:p>
        </p:txBody>
      </p:sp>
      <p:sp>
        <p:nvSpPr>
          <p:cNvPr id="16" name="Slide Number Placeholder 15"/>
          <p:cNvSpPr txBox="1">
            <a:spLocks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82206DC-DE7E-45A3-8593-22D61299E413}" type="slidenum">
              <a:rPr lang="ar-SA" sz="1400">
                <a:solidFill>
                  <a:schemeClr val="accent1">
                    <a:shade val="75000"/>
                  </a:schemeClr>
                </a:solidFill>
                <a:cs typeface="PAZar" pitchFamily="2" charset="-78"/>
              </a:rPr>
              <a:pPr algn="r">
                <a:defRPr/>
              </a:pPr>
              <a:t>20</a:t>
            </a:fld>
            <a:endParaRPr lang="en-US" sz="1400">
              <a:solidFill>
                <a:schemeClr val="accent1">
                  <a:shade val="75000"/>
                </a:schemeClr>
              </a:solidFill>
              <a:cs typeface="PAZar" pitchFamily="2" charset="-78"/>
            </a:endParaRPr>
          </a:p>
        </p:txBody>
      </p:sp>
      <p:pic>
        <p:nvPicPr>
          <p:cNvPr id="17" name="Picture 2" descr="868765464565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1341438"/>
            <a:ext cx="59324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1438" y="2654300"/>
            <a:ext cx="2160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تير فلزي يا بتني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524750" y="2276475"/>
            <a:ext cx="1116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سقف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648450" y="4005263"/>
            <a:ext cx="2495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ستون فلزي يا بتني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10431335" flipH="1">
            <a:off x="6716713" y="1647825"/>
            <a:ext cx="503237" cy="917575"/>
          </a:xfrm>
          <a:custGeom>
            <a:avLst/>
            <a:gdLst>
              <a:gd name="T0" fmla="*/ 2147483647 w 499"/>
              <a:gd name="T1" fmla="*/ 2147483647 h 650"/>
              <a:gd name="T2" fmla="*/ 2147483647 w 499"/>
              <a:gd name="T3" fmla="*/ 2147483647 h 650"/>
              <a:gd name="T4" fmla="*/ 0 w 499"/>
              <a:gd name="T5" fmla="*/ 2147483647 h 650"/>
              <a:gd name="T6" fmla="*/ 0 60000 65536"/>
              <a:gd name="T7" fmla="*/ 0 60000 65536"/>
              <a:gd name="T8" fmla="*/ 0 60000 65536"/>
              <a:gd name="T9" fmla="*/ 0 w 499"/>
              <a:gd name="T10" fmla="*/ 0 h 650"/>
              <a:gd name="T11" fmla="*/ 499 w 499"/>
              <a:gd name="T12" fmla="*/ 650 h 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50">
                <a:moveTo>
                  <a:pt x="499" y="15"/>
                </a:moveTo>
                <a:cubicBezTo>
                  <a:pt x="336" y="7"/>
                  <a:pt x="174" y="0"/>
                  <a:pt x="91" y="106"/>
                </a:cubicBezTo>
                <a:cubicBezTo>
                  <a:pt x="8" y="212"/>
                  <a:pt x="4" y="431"/>
                  <a:pt x="0" y="650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 rot="10800000"/>
          <a:lstStyle/>
          <a:p>
            <a:endParaRPr lang="fa-IR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498600" y="2000250"/>
            <a:ext cx="287338" cy="5762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1500188" y="2214563"/>
            <a:ext cx="1285875" cy="3571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5715000" y="4257675"/>
            <a:ext cx="1017588" cy="460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2B3A-3383-4740-9708-B877968B6318}" type="slidenum">
              <a:rPr lang="ar-SA">
                <a:cs typeface="PAZar" pitchFamily="2" charset="-78"/>
              </a:rPr>
              <a:pPr>
                <a:defRPr/>
              </a:pPr>
              <a:t>21</a:t>
            </a:fld>
            <a:endParaRPr lang="en-US">
              <a:cs typeface="PAZar" pitchFamily="2" charset="-78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643063" y="28575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3200" b="1">
                <a:solidFill>
                  <a:schemeClr val="tx2"/>
                </a:solidFill>
                <a:cs typeface="B Titr" pitchFamily="2" charset="-78"/>
              </a:rPr>
              <a:t>اجزاي غيرسازه‌اي: </a:t>
            </a:r>
            <a:r>
              <a:rPr lang="fa-IR" sz="3600" b="1">
                <a:solidFill>
                  <a:srgbClr val="3B2C24"/>
                </a:solidFill>
                <a:latin typeface="Arial" pitchFamily="34" charset="0"/>
                <a:cs typeface="PAZar" pitchFamily="2" charset="-78"/>
              </a:rPr>
              <a:t>تأسيسات، تجهيزات و وسايل منزل</a:t>
            </a:r>
            <a:endParaRPr lang="en-US" sz="3600" b="1">
              <a:solidFill>
                <a:schemeClr val="tx2"/>
              </a:solidFill>
              <a:cs typeface="PATitr" pitchFamily="2" charset="-78"/>
            </a:endParaRPr>
          </a:p>
        </p:txBody>
      </p:sp>
      <p:sp>
        <p:nvSpPr>
          <p:cNvPr id="6" name="Slide Number Placeholder 15"/>
          <p:cNvSpPr txBox="1">
            <a:spLocks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293120D-921C-4296-8B2E-D0900B2F05EC}" type="slidenum">
              <a:rPr lang="ar-SA" sz="1400">
                <a:solidFill>
                  <a:schemeClr val="accent1">
                    <a:shade val="75000"/>
                  </a:schemeClr>
                </a:solidFill>
                <a:cs typeface="PAZar" pitchFamily="2" charset="-78"/>
              </a:rPr>
              <a:pPr algn="r">
                <a:defRPr/>
              </a:pPr>
              <a:t>21</a:t>
            </a:fld>
            <a:endParaRPr lang="en-US" sz="1400">
              <a:solidFill>
                <a:schemeClr val="accent1">
                  <a:shade val="75000"/>
                </a:schemeClr>
              </a:solidFill>
              <a:cs typeface="PAZar" pitchFamily="2" charset="-78"/>
            </a:endParaRPr>
          </a:p>
        </p:txBody>
      </p:sp>
      <p:pic>
        <p:nvPicPr>
          <p:cNvPr id="7" name="Picture 2" descr="6t8r86448-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403350" y="1143000"/>
            <a:ext cx="6192838" cy="5337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6407150" y="1955800"/>
            <a:ext cx="252413" cy="123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61150" y="1666875"/>
            <a:ext cx="23034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سيستم تهويه هوا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000" y="4643438"/>
            <a:ext cx="1476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سقف کاذب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522413" y="4681538"/>
            <a:ext cx="1727200" cy="587375"/>
          </a:xfrm>
          <a:custGeom>
            <a:avLst/>
            <a:gdLst>
              <a:gd name="T0" fmla="*/ 0 w 1088"/>
              <a:gd name="T1" fmla="*/ 2147483647 h 370"/>
              <a:gd name="T2" fmla="*/ 2147483647 w 1088"/>
              <a:gd name="T3" fmla="*/ 2147483647 h 370"/>
              <a:gd name="T4" fmla="*/ 2147483647 w 1088"/>
              <a:gd name="T5" fmla="*/ 2147483647 h 370"/>
              <a:gd name="T6" fmla="*/ 2147483647 w 1088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1088"/>
              <a:gd name="T13" fmla="*/ 0 h 370"/>
              <a:gd name="T14" fmla="*/ 1088 w 1088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8" h="370">
                <a:moveTo>
                  <a:pt x="0" y="181"/>
                </a:moveTo>
                <a:cubicBezTo>
                  <a:pt x="174" y="237"/>
                  <a:pt x="348" y="294"/>
                  <a:pt x="499" y="317"/>
                </a:cubicBezTo>
                <a:cubicBezTo>
                  <a:pt x="650" y="340"/>
                  <a:pt x="809" y="370"/>
                  <a:pt x="907" y="317"/>
                </a:cubicBezTo>
                <a:cubicBezTo>
                  <a:pt x="1005" y="264"/>
                  <a:pt x="1046" y="132"/>
                  <a:pt x="1088" y="0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443038" y="2852738"/>
            <a:ext cx="172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9525" y="2582863"/>
            <a:ext cx="190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کانال تهويه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0550" y="3117850"/>
            <a:ext cx="865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پنجره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511300" y="3390900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622425" y="5397500"/>
            <a:ext cx="2590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-71438" y="5170488"/>
            <a:ext cx="1778001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5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مبلمان و اثاثيه</a:t>
            </a:r>
            <a:endParaRPr lang="en-US" sz="25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183438" y="3429000"/>
            <a:ext cx="190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تيغه غير باربر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6653213" y="3687763"/>
            <a:ext cx="6477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95288" y="3770313"/>
            <a:ext cx="1327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600" b="1">
                <a:solidFill>
                  <a:srgbClr val="FF0000"/>
                </a:solidFill>
                <a:latin typeface="Arial" pitchFamily="34" charset="0"/>
                <a:cs typeface="PAZar" pitchFamily="2" charset="-78"/>
              </a:rPr>
              <a:t>ديوار نما</a:t>
            </a:r>
            <a:endParaRPr lang="en-US" sz="2600" b="1">
              <a:solidFill>
                <a:srgbClr val="FF0000"/>
              </a:solidFill>
              <a:latin typeface="Arial" pitchFamily="34" charset="0"/>
              <a:cs typeface="PAZar" pitchFamily="2" charset="-78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554163" y="4038600"/>
            <a:ext cx="3603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0A668-51F1-480B-A003-1E781B32DB50}" type="slidenum">
              <a:rPr lang="fa-IR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5" descr="5346546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2438400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8000">
                <a:solidFill>
                  <a:srgbClr val="C00000"/>
                </a:solidFill>
                <a:latin typeface="Gill Sans MT" pitchFamily="34" charset="0"/>
                <a:cs typeface="PAZar" pitchFamily="2" charset="-78"/>
              </a:rPr>
              <a:t>سوال ؟</a:t>
            </a:r>
            <a:endParaRPr lang="en-US" sz="8000">
              <a:solidFill>
                <a:srgbClr val="C00000"/>
              </a:solidFill>
              <a:latin typeface="Gill Sans MT" pitchFamily="34" charset="0"/>
              <a:cs typeface="PA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fld id="{85A8515B-DD76-4B55-B335-0713B8D0FF46}" type="slidenum">
              <a:rPr lang="fa-IR" sz="1200" smtClean="0">
                <a:solidFill>
                  <a:srgbClr val="D38E27"/>
                </a:solidFill>
                <a:latin typeface="Arial" pitchFamily="34" charset="0"/>
              </a:rPr>
              <a:pPr algn="l"/>
              <a:t>23</a:t>
            </a:fld>
            <a:endParaRPr lang="en-US" sz="1200" smtClean="0">
              <a:solidFill>
                <a:srgbClr val="D38E27"/>
              </a:solidFill>
              <a:latin typeface="Arial" pitchFamily="34" charset="0"/>
            </a:endParaRPr>
          </a:p>
        </p:txBody>
      </p:sp>
      <p:pic>
        <p:nvPicPr>
          <p:cNvPr id="51202" name="Picture 2" descr="P-60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5213"/>
            <a:ext cx="784860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908EE-39E6-44DC-AB5F-00C922E6A087}" type="slidenum">
              <a:rPr lang="ar-SA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071100-5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3" y="785813"/>
            <a:ext cx="82772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1416050" y="2514600"/>
            <a:ext cx="7499350" cy="32004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آبگرمكن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كتابخانه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بوفه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لوستر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تلويزيون</a:t>
            </a:r>
          </a:p>
          <a:p>
            <a:pPr algn="r" rtl="1">
              <a:lnSpc>
                <a:spcPct val="90000"/>
              </a:lnSpc>
              <a:buClr>
                <a:schemeClr val="tx1"/>
              </a:buClr>
              <a:buFont typeface="Wingdings 2" pitchFamily="18" charset="2"/>
              <a:buChar char=""/>
            </a:pPr>
            <a:r>
              <a:rPr lang="fa-IR" smtClean="0">
                <a:cs typeface="PAZar" pitchFamily="2" charset="-78"/>
              </a:rPr>
              <a:t>وسايل سنگين</a:t>
            </a:r>
            <a:endParaRPr lang="en-US" smtClean="0">
              <a:cs typeface="PAZar" pitchFamily="2" charset="-78"/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56F2-3C4A-4BFE-972C-FA487F344CBD}" type="slidenum">
              <a:rPr lang="fa-IR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590800" y="10668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fa-IR" sz="3600">
                <a:solidFill>
                  <a:srgbClr val="572314"/>
                </a:solidFill>
                <a:latin typeface="Gill Sans MT" pitchFamily="34" charset="0"/>
                <a:cs typeface="PATitr" pitchFamily="2" charset="-78"/>
              </a:rPr>
              <a:t>تثبيت وسايل</a:t>
            </a:r>
            <a:endParaRPr lang="en-US" sz="3600">
              <a:solidFill>
                <a:srgbClr val="572314"/>
              </a:solidFill>
              <a:latin typeface="Gill Sans MT" pitchFamily="34" charset="0"/>
              <a:cs typeface="PA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fld id="{2E4A94C8-3269-4440-8CC5-595A2DA0E401}" type="slidenum">
              <a:rPr lang="fa-IR" sz="1200" smtClean="0">
                <a:solidFill>
                  <a:srgbClr val="D38E27"/>
                </a:solidFill>
                <a:latin typeface="Arial" pitchFamily="34" charset="0"/>
              </a:rPr>
              <a:pPr algn="l"/>
              <a:t>26</a:t>
            </a:fld>
            <a:endParaRPr lang="en-US" sz="1200" smtClean="0">
              <a:solidFill>
                <a:srgbClr val="D38E27"/>
              </a:solidFill>
              <a:latin typeface="Arial" pitchFamily="34" charset="0"/>
            </a:endParaRPr>
          </a:p>
        </p:txBody>
      </p:sp>
      <p:pic>
        <p:nvPicPr>
          <p:cNvPr id="37891" name="Picture 6" descr="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42938"/>
            <a:ext cx="50720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691438" y="900113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a-IR" b="1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تسمه فولادی</a:t>
            </a:r>
            <a:endParaRPr lang="en-US">
              <a:ea typeface="Arial" pitchFamily="34" charset="0"/>
              <a:cs typeface="B Lotus" pitchFamily="2" charset="-78"/>
            </a:endParaRPr>
          </a:p>
        </p:txBody>
      </p:sp>
      <p:sp>
        <p:nvSpPr>
          <p:cNvPr id="37893" name="Freeform 3"/>
          <p:cNvSpPr>
            <a:spLocks/>
          </p:cNvSpPr>
          <p:nvPr/>
        </p:nvSpPr>
        <p:spPr bwMode="auto">
          <a:xfrm>
            <a:off x="5743575" y="1147763"/>
            <a:ext cx="1943100" cy="1028700"/>
          </a:xfrm>
          <a:custGeom>
            <a:avLst/>
            <a:gdLst>
              <a:gd name="T0" fmla="*/ 2147483647 w 2700"/>
              <a:gd name="T1" fmla="*/ 0 h 1260"/>
              <a:gd name="T2" fmla="*/ 2147483647 w 2700"/>
              <a:gd name="T3" fmla="*/ 2147483647 h 1260"/>
              <a:gd name="T4" fmla="*/ 0 w 2700"/>
              <a:gd name="T5" fmla="*/ 2147483647 h 1260"/>
              <a:gd name="T6" fmla="*/ 0 60000 65536"/>
              <a:gd name="T7" fmla="*/ 0 60000 65536"/>
              <a:gd name="T8" fmla="*/ 0 60000 65536"/>
              <a:gd name="T9" fmla="*/ 0 w 2700"/>
              <a:gd name="T10" fmla="*/ 0 h 1260"/>
              <a:gd name="T11" fmla="*/ 2700 w 2700"/>
              <a:gd name="T12" fmla="*/ 1260 h 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0" h="1260">
                <a:moveTo>
                  <a:pt x="2700" y="0"/>
                </a:moveTo>
                <a:cubicBezTo>
                  <a:pt x="2025" y="165"/>
                  <a:pt x="1350" y="330"/>
                  <a:pt x="900" y="540"/>
                </a:cubicBezTo>
                <a:cubicBezTo>
                  <a:pt x="450" y="750"/>
                  <a:pt x="225" y="1005"/>
                  <a:pt x="0" y="1260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37894" name="Freeform 4"/>
          <p:cNvSpPr>
            <a:spLocks/>
          </p:cNvSpPr>
          <p:nvPr/>
        </p:nvSpPr>
        <p:spPr bwMode="auto">
          <a:xfrm rot="-6975519">
            <a:off x="1673225" y="3624263"/>
            <a:ext cx="2171700" cy="1257300"/>
          </a:xfrm>
          <a:custGeom>
            <a:avLst/>
            <a:gdLst>
              <a:gd name="T0" fmla="*/ 2147483647 w 3240"/>
              <a:gd name="T1" fmla="*/ 0 h 1440"/>
              <a:gd name="T2" fmla="*/ 2147483647 w 3240"/>
              <a:gd name="T3" fmla="*/ 2147483647 h 1440"/>
              <a:gd name="T4" fmla="*/ 0 w 3240"/>
              <a:gd name="T5" fmla="*/ 2147483647 h 1440"/>
              <a:gd name="T6" fmla="*/ 0 60000 65536"/>
              <a:gd name="T7" fmla="*/ 0 60000 65536"/>
              <a:gd name="T8" fmla="*/ 0 60000 65536"/>
              <a:gd name="T9" fmla="*/ 0 w 3240"/>
              <a:gd name="T10" fmla="*/ 0 h 1440"/>
              <a:gd name="T11" fmla="*/ 3240 w 3240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0" h="1440">
                <a:moveTo>
                  <a:pt x="3240" y="0"/>
                </a:moveTo>
                <a:cubicBezTo>
                  <a:pt x="2520" y="150"/>
                  <a:pt x="1800" y="300"/>
                  <a:pt x="1260" y="540"/>
                </a:cubicBezTo>
                <a:cubicBezTo>
                  <a:pt x="720" y="780"/>
                  <a:pt x="360" y="1110"/>
                  <a:pt x="0" y="1440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fa-IR"/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214313" y="3071813"/>
            <a:ext cx="15144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b="1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اتصالات انعطاف</a:t>
            </a:r>
            <a:r>
              <a:rPr lang="fa-IR" b="1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‌</a:t>
            </a:r>
            <a:r>
              <a:rPr lang="ar-SA" b="1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Lotus" pitchFamily="2" charset="-78"/>
              </a:rPr>
              <a:t>پذير لوله انتقال گاز يا نفت</a:t>
            </a:r>
          </a:p>
          <a:p>
            <a:endParaRPr lang="en-US">
              <a:ea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fld id="{AE68B185-58E3-45C4-BD1C-8DBF644971AF}" type="slidenum">
              <a:rPr lang="fa-IR" sz="1200" smtClean="0">
                <a:solidFill>
                  <a:srgbClr val="D38E27"/>
                </a:solidFill>
                <a:latin typeface="Arial" pitchFamily="34" charset="0"/>
              </a:rPr>
              <a:pPr algn="l"/>
              <a:t>27</a:t>
            </a:fld>
            <a:endParaRPr lang="en-US" sz="1200" smtClean="0">
              <a:solidFill>
                <a:srgbClr val="D38E27"/>
              </a:solidFill>
              <a:latin typeface="Arial" pitchFamily="34" charset="0"/>
            </a:endParaRPr>
          </a:p>
        </p:txBody>
      </p:sp>
      <p:pic>
        <p:nvPicPr>
          <p:cNvPr id="54274" name="Picture 2" descr="P-6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125538"/>
            <a:ext cx="32146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P-60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125538"/>
            <a:ext cx="31099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P-60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3" y="3956050"/>
            <a:ext cx="32321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P-60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3938588"/>
            <a:ext cx="30988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fld id="{F10C2EB8-3F88-4F83-90D9-59CA03EFE83C}" type="slidenum">
              <a:rPr lang="fa-IR" sz="1200" smtClean="0">
                <a:solidFill>
                  <a:srgbClr val="D38E27"/>
                </a:solidFill>
                <a:latin typeface="Arial" pitchFamily="34" charset="0"/>
              </a:rPr>
              <a:pPr algn="l"/>
              <a:t>28</a:t>
            </a:fld>
            <a:endParaRPr lang="en-US" sz="1200" smtClean="0">
              <a:solidFill>
                <a:srgbClr val="D38E27"/>
              </a:solidFill>
              <a:latin typeface="Arial" pitchFamily="34" charset="0"/>
            </a:endParaRPr>
          </a:p>
        </p:txBody>
      </p:sp>
      <p:pic>
        <p:nvPicPr>
          <p:cNvPr id="55298" name="Picture 2" descr="DSC004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44243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SC00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fld id="{0A9C8957-6A59-4196-963A-F7AF19E620A3}" type="slidenum">
              <a:rPr lang="fa-IR" sz="1200" smtClean="0">
                <a:solidFill>
                  <a:srgbClr val="D38E27"/>
                </a:solidFill>
                <a:latin typeface="Arial" pitchFamily="34" charset="0"/>
              </a:rPr>
              <a:pPr algn="l"/>
              <a:t>29</a:t>
            </a:fld>
            <a:endParaRPr lang="en-US" sz="1200" smtClean="0">
              <a:solidFill>
                <a:srgbClr val="D38E27"/>
              </a:solidFill>
              <a:latin typeface="Arial" pitchFamily="34" charset="0"/>
            </a:endParaRPr>
          </a:p>
        </p:txBody>
      </p:sp>
      <p:pic>
        <p:nvPicPr>
          <p:cNvPr id="57346" name="Picture 2" descr="P-57-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143000"/>
            <a:ext cx="41814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SC02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900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171C3-10B1-4940-B53F-478F2925A28B}" type="slidenum">
              <a:rPr lang="ar-SA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3" name="Picture 2" descr="C:\Documents and Settings\Ali\Desktop\TOT\ali hasan\A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09700"/>
            <a:ext cx="6408737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28575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fa-IR" sz="3200">
                <a:solidFill>
                  <a:schemeClr val="tx2"/>
                </a:solidFill>
                <a:latin typeface="Franklin Gothic Medium" pitchFamily="34" charset="0"/>
                <a:cs typeface="PATitr" pitchFamily="2" charset="-78"/>
              </a:rPr>
              <a:t>تغيير شكل خشكي‌هاي كره زمين</a:t>
            </a:r>
            <a:endParaRPr lang="en-US" sz="3200">
              <a:solidFill>
                <a:schemeClr val="tx2"/>
              </a:solidFill>
              <a:latin typeface="Franklin Gothic Medium" pitchFamily="34" charset="0"/>
              <a:cs typeface="PATitr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ctrTitle"/>
          </p:nvPr>
        </p:nvSpPr>
        <p:spPr bwMode="auto">
          <a:xfrm>
            <a:off x="206375" y="1870075"/>
            <a:ext cx="8686800" cy="1273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rtl="1">
              <a:defRPr/>
            </a:pPr>
            <a:r>
              <a:rPr lang="fa-IR" sz="4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Lotus" pitchFamily="2" charset="-78"/>
              </a:rPr>
              <a:t>آمادگي و مقابله در برابر زلزله</a:t>
            </a:r>
            <a:br>
              <a:rPr lang="fa-IR" sz="4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B Lotus" pitchFamily="2" charset="-78"/>
              </a:rPr>
            </a:br>
            <a:endParaRPr lang="en-US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BE709B-DD7D-4334-8B0B-95D8226A82EA}" type="slidenum">
              <a:rPr lang="fa-IR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38" y="1143000"/>
            <a:ext cx="8215312" cy="838200"/>
          </a:xfrm>
          <a:prstGeom prst="rect">
            <a:avLst/>
          </a:prstGeom>
        </p:spPr>
        <p:txBody>
          <a:bodyPr anchor="ctr"/>
          <a:lstStyle/>
          <a:p>
            <a:pPr algn="ctr" rtl="1">
              <a:defRPr/>
            </a:pPr>
            <a:r>
              <a:rPr lang="fa-IR" sz="36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براي آمادگي در برابر زلزله و مقابله با آن چه بايد كرد؟</a:t>
            </a:r>
            <a:endParaRPr lang="en-US" sz="3600" b="1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4588" y="2449513"/>
            <a:ext cx="7542212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Koodak" pitchFamily="2" charset="-78"/>
            </a:endParaRPr>
          </a:p>
          <a:p>
            <a:pPr marL="514350" indent="-514350" algn="r" rtl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اقدامات دولتی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Koodak" pitchFamily="2" charset="-78"/>
            </a:endParaRPr>
          </a:p>
          <a:p>
            <a:pPr marL="508000" indent="-508000" algn="r" rtl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Koodak" pitchFamily="2" charset="-78"/>
              </a:rPr>
              <a:t>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اقدامات مردمی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Koodak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100" y="1524000"/>
            <a:ext cx="7499350" cy="4800600"/>
          </a:xfrm>
        </p:spPr>
        <p:txBody>
          <a:bodyPr>
            <a:normAutofit/>
          </a:bodyPr>
          <a:lstStyle/>
          <a:p>
            <a:pPr marL="233363" indent="506413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سازمان ها و نهادهای مسئول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پایگاه های پشتیبانی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ستادهای مدیریت بحران مناطق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3363" indent="5064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3DF3F15-0E9C-4041-BD0C-6EBC1911C7AC}" type="slidenum">
              <a:rPr lang="fa-IR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285750"/>
            <a:ext cx="7239000" cy="838200"/>
          </a:xfrm>
          <a:prstGeom prst="rect">
            <a:avLst/>
          </a:prstGeom>
        </p:spPr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اقدامات دولتی</a:t>
            </a:r>
            <a:endParaRPr lang="en-US" sz="4000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43063"/>
            <a:ext cx="74676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+mn-ea"/>
                <a:cs typeface="B Lotus" pitchFamily="2" charset="-78"/>
              </a:rPr>
              <a:t>آیا کافی است</a:t>
            </a:r>
            <a:endParaRPr lang="en-US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+mn-ea"/>
              <a:cs typeface="B Lotus" pitchFamily="2" charset="-78"/>
            </a:endParaRPr>
          </a:p>
        </p:txBody>
      </p:sp>
      <p:sp>
        <p:nvSpPr>
          <p:cNvPr id="29698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D43D08-F0FB-49C0-A846-3757CB799622}" type="slidenum">
              <a:rPr lang="fa-IR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1813" y="1785938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Bardiya" pitchFamily="2" charset="-78"/>
              </a:rPr>
              <a:t>؟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Bardiy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38" y="3500438"/>
            <a:ext cx="701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u="sng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( 72 ساعت طلائی )</a:t>
            </a:r>
            <a:endParaRPr lang="en-US" sz="4000" u="sng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A964E-8449-4157-A91A-1175771A521E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1563" y="2286000"/>
            <a:ext cx="7239000" cy="4572000"/>
            <a:chOff x="2133600" y="2286000"/>
            <a:chExt cx="7239000" cy="4572000"/>
          </a:xfrm>
        </p:grpSpPr>
        <p:pic>
          <p:nvPicPr>
            <p:cNvPr id="48133" name="Picture 2" descr="C:\Documents and Settings\javaherian.m\Desktop\0123456.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2667000"/>
              <a:ext cx="51054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28" descr="C:\Documents and Settings\javaherian.m\Desktop\modiriyat%20keyfiyat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2286000"/>
              <a:ext cx="29718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285875" y="1000125"/>
            <a:ext cx="7239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باید همه مردم مشارکت کنند</a:t>
            </a:r>
            <a:endParaRPr lang="en-US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50BCA6-DD6B-4DE7-B2AB-9968A3F1ADE6}" type="slidenum">
              <a:rPr lang="fa-IR"/>
              <a:pPr>
                <a:defRPr/>
              </a:pPr>
              <a:t>35</a:t>
            </a:fld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514600" y="1905000"/>
            <a:ext cx="6096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Koodak" pitchFamily="2" charset="-78"/>
              </a:rPr>
              <a:t>1-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Koodak" pitchFamily="2" charset="-78"/>
              </a:rPr>
              <a:t>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اقدامات فردي</a:t>
            </a:r>
          </a:p>
          <a:p>
            <a:pPr marL="971550" lvl="1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1-1.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آمادگي خود و خانواده</a:t>
            </a:r>
          </a:p>
          <a:p>
            <a:pPr marL="971550" lvl="1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1-2.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تثبيت وسايل منزل و محيط كار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cs typeface="B Lotus" pitchFamily="2" charset="-78"/>
            </a:endParaRPr>
          </a:p>
          <a:p>
            <a:pPr marL="971550" lvl="1" indent="-514350" algn="r" rtl="1">
              <a:spcBef>
                <a:spcPct val="50000"/>
              </a:spcBef>
              <a:buClr>
                <a:schemeClr val="tx2"/>
              </a:buClr>
              <a:buSzPct val="75000"/>
              <a:buFont typeface="Gill Sans MT" pitchFamily="34" charset="0"/>
              <a:buAutoNum type="arabicPeriod"/>
              <a:defRPr/>
            </a:pP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cs typeface="B Lotus" pitchFamily="2" charset="-78"/>
            </a:endParaRPr>
          </a:p>
          <a:p>
            <a:pPr marL="514350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2-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 اقدامات گروهي</a:t>
            </a:r>
          </a:p>
          <a:p>
            <a:pPr marL="971550" lvl="1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2-1.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دوام (داوطلب واكنش اضطراري محله)</a:t>
            </a:r>
          </a:p>
          <a:p>
            <a:pPr marL="971550" lvl="1" indent="-514350" algn="r" rtl="1">
              <a:spcBef>
                <a:spcPct val="50000"/>
              </a:spcBef>
              <a:buClr>
                <a:schemeClr val="tx2"/>
              </a:buClr>
              <a:buSzPct val="75000"/>
              <a:defRPr/>
            </a:pPr>
            <a:r>
              <a:rPr lang="fa-I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2-2.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cs typeface="B Lotus" pitchFamily="2" charset="-78"/>
              </a:rPr>
              <a:t>گروه‌هاي مديريت بحران اماكن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cs typeface="B Lotus" pitchFamily="2" charset="-7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214313"/>
            <a:ext cx="7118350" cy="838200"/>
          </a:xfrm>
          <a:prstGeom prst="rect">
            <a:avLst/>
          </a:prstGeom>
        </p:spPr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اقدامات مردمی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239000" cy="990600"/>
          </a:xfrm>
        </p:spPr>
        <p:txBody>
          <a:bodyPr lIns="91440" rIns="91440" bIns="45720"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+mn-ea"/>
                <a:cs typeface="B Lotus" pitchFamily="2" charset="-78"/>
              </a:rPr>
              <a:t>آمادگي خود و خانواده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+mn-ea"/>
              <a:cs typeface="B Lotus" pitchFamily="2" charset="-78"/>
            </a:endParaRPr>
          </a:p>
        </p:txBody>
      </p:sp>
      <p:sp>
        <p:nvSpPr>
          <p:cNvPr id="32770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0FECBC-295C-4BDF-A2F8-4A4B5966CCE2}" type="slidenum">
              <a:rPr lang="fa-IR"/>
              <a:pPr>
                <a:defRPr/>
              </a:pPr>
              <a:t>36</a:t>
            </a:fld>
            <a:endParaRPr lang="en-US"/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1644650" y="2071688"/>
            <a:ext cx="7499350" cy="3581400"/>
          </a:xfrm>
        </p:spPr>
        <p:txBody>
          <a:bodyPr>
            <a:normAutofit fontScale="92500" lnSpcReduction="20000"/>
          </a:bodyPr>
          <a:lstStyle/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تهيه كيف نجات</a:t>
            </a:r>
          </a:p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شناسايي نقاط امن و ناامن،آموزش و تمرين پناهگيري</a:t>
            </a:r>
          </a:p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گذراندن دوره‌هاي آموزشي</a:t>
            </a:r>
          </a:p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برنامه‌ريزي با اعضاي خانواده </a:t>
            </a:r>
          </a:p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آمادگي براي انجام اقدامات پس از بحران ( زلزله)</a:t>
            </a:r>
          </a:p>
          <a:p>
            <a:pPr marL="231775" indent="392113" algn="r" rtl="1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...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10400" y="0"/>
            <a:ext cx="2133600" cy="685800"/>
          </a:xfrm>
          <a:prstGeom prst="rect">
            <a:avLst/>
          </a:prstGeom>
        </p:spPr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endParaRPr lang="en-US" sz="3600" u="sng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06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\\Nasiridoost-trn\Shared Documents\DSC02214-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9DA5552-7520-487D-8750-863A59B30E2B}" type="slidenum">
              <a:rPr lang="ar-SA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1500188"/>
            <a:ext cx="4572000" cy="4953000"/>
          </a:xfrm>
        </p:spPr>
        <p:txBody>
          <a:bodyPr>
            <a:noAutofit/>
          </a:bodyPr>
          <a:lstStyle/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دارو‌هاي خاص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كيت كمك‌هاي اوليه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آب و غذا براي 3 روز 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بيلچه، چاقو، درب بازكن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راديو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چراغ قوه و باتري اضافي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لوازم شخصي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كپي مدارك مهم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شماره تلفن‌هاي ضروري</a:t>
            </a:r>
          </a:p>
          <a:p>
            <a:pPr marL="174625" lvl="1" indent="449263" algn="r" rt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و ...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1214438" y="428625"/>
            <a:ext cx="7239000" cy="685800"/>
          </a:xfrm>
          <a:prstGeom prst="rect">
            <a:avLst/>
          </a:prstGeom>
          <a:noFill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كيف نجات (كيف زلزله)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 descr="\\Nasiridoost-trn\Shared Documents\DSC02214-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B0A538F-DB1D-46D4-A742-5D0BDBE5C017}" type="slidenum">
              <a:rPr lang="ar-SA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1447800"/>
            <a:ext cx="4572000" cy="5410200"/>
          </a:xfrm>
        </p:spPr>
        <p:txBody>
          <a:bodyPr>
            <a:normAutofit/>
          </a:bodyPr>
          <a:lstStyle/>
          <a:p>
            <a:pPr marL="0" lvl="1" indent="290513" algn="r" rtl="1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قابل حمل باشد</a:t>
            </a: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زير آوار نماند</a:t>
            </a: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محل قرار گيري را همه بدانند</a:t>
            </a: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1" indent="2905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به روز نگهداري شود</a:t>
            </a:r>
          </a:p>
        </p:txBody>
      </p:sp>
      <p:sp>
        <p:nvSpPr>
          <p:cNvPr id="30" name="Rectangle 4"/>
          <p:cNvSpPr txBox="1">
            <a:spLocks/>
          </p:cNvSpPr>
          <p:nvPr/>
        </p:nvSpPr>
        <p:spPr bwMode="auto">
          <a:xfrm>
            <a:off x="1285875" y="357188"/>
            <a:ext cx="7239000" cy="685800"/>
          </a:xfrm>
          <a:prstGeom prst="rect">
            <a:avLst/>
          </a:prstGeom>
          <a:noFill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كيف نجات (كيف زلزله)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5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257800"/>
            <a:ext cx="3962400" cy="838200"/>
          </a:xfrm>
        </p:spPr>
        <p:txBody>
          <a:bodyPr>
            <a:normAutofit lnSpcReduction="10000"/>
          </a:bodyPr>
          <a:lstStyle/>
          <a:p>
            <a:pPr algn="ctr" rtl="1">
              <a:defRPr/>
            </a:pPr>
            <a:r>
              <a:rPr lang="fa-IR" sz="5400" smtClean="0">
                <a:cs typeface="B Tabassom" pitchFamily="2" charset="-78"/>
              </a:rPr>
              <a:t>زلزله شروع مي‌شود</a:t>
            </a:r>
            <a:endParaRPr lang="en-US" sz="5400" smtClean="0">
              <a:cs typeface="B Tabassom" pitchFamily="2" charset="-78"/>
            </a:endParaRPr>
          </a:p>
        </p:txBody>
      </p:sp>
      <p:pic>
        <p:nvPicPr>
          <p:cNvPr id="5126" name="Picture 6" descr="earthqu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8" y="795338"/>
            <a:ext cx="3789362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2857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sz="3400" cap="none" smtClean="0">
                <a:solidFill>
                  <a:schemeClr val="tx1"/>
                </a:solidFill>
                <a:effectLst/>
                <a:cs typeface="PATitr" pitchFamily="2" charset="-78"/>
              </a:rPr>
              <a:t>گسل</a:t>
            </a:r>
            <a:endParaRPr lang="en-US" sz="3400" cap="none" smtClean="0">
              <a:solidFill>
                <a:schemeClr val="tx1"/>
              </a:solidFill>
              <a:effectLst/>
              <a:cs typeface="PATitr" pitchFamily="2" charset="-78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68413"/>
            <a:ext cx="8705850" cy="1089025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None/>
            </a:pPr>
            <a:r>
              <a:rPr lang="fa-IR" smtClean="0">
                <a:cs typeface="PAZar" pitchFamily="2" charset="-78"/>
              </a:rPr>
              <a:t>گسل، شكستگي بين دو قطعه سنگي از پوسته زمين است كه با جابجايي همراه است. </a:t>
            </a:r>
          </a:p>
          <a:p>
            <a:pPr algn="r" rtl="1" eaLnBrk="1" hangingPunct="1"/>
            <a:endParaRPr lang="fa-IR" smtClean="0">
              <a:cs typeface="PAZar" pitchFamily="2" charset="-78"/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E6F47-12C5-4C11-8FE6-75DCCBEA328D}" type="slidenum">
              <a:rPr lang="ar-SA"/>
              <a:pPr>
                <a:defRPr/>
              </a:pPr>
              <a:t>4</a:t>
            </a:fld>
            <a:endParaRPr lang="en-US"/>
          </a:p>
        </p:txBody>
      </p:sp>
      <p:pic>
        <p:nvPicPr>
          <p:cNvPr id="18437" name="Picture 18" descr="D:\z\jozavat\zelzele\New Folder\GIS on basirat (Basirat)\strikeanimation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0"/>
            <a:ext cx="392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D:\z\jozavat\zelzele\New Folder\GIS on basirat (Basirat)\obliqueanimation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93938"/>
            <a:ext cx="37861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ECE53-FC54-4134-BF2B-DCF5DB68EFA5}" type="slidenum">
              <a:rPr lang="ar-SA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1071538" y="1071546"/>
          <a:ext cx="714376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801A892-04C0-4B36-AECD-1BDAC2659FCD}" type="slidenum">
              <a:rPr lang="ar-SA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0" y="2286000"/>
            <a:ext cx="6858000" cy="4038600"/>
          </a:xfrm>
        </p:spPr>
        <p:txBody>
          <a:bodyPr>
            <a:normAutofit lnSpcReduction="10000"/>
          </a:bodyPr>
          <a:lstStyle/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زير ميز محكم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sz="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گوشه ديوارهاي داخلي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sz="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كنار ستون‌ها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راهرو‌هاي كم عرض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قاب درها *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236538" lvl="1" indent="44608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12295" name="Picture 7" descr="fig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9263"/>
            <a:ext cx="2214563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 rot="18577042">
            <a:off x="623888" y="34163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>
              <a:defRPr/>
            </a:pPr>
            <a:r>
              <a:rPr lang="fa-IR" sz="4400" dirty="0">
                <a:solidFill>
                  <a:srgbClr val="F6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Lotus" pitchFamily="2" charset="-78"/>
              </a:rPr>
              <a:t>پنجره، لوستر، وسايل مرتفع !</a:t>
            </a:r>
            <a:endParaRPr lang="en-US" sz="4400" dirty="0">
              <a:solidFill>
                <a:srgbClr val="F6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Lotus" pitchFamily="2" charset="-78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1905000" y="1066800"/>
            <a:ext cx="7239000" cy="762000"/>
          </a:xfrm>
          <a:prstGeom prst="rect">
            <a:avLst/>
          </a:prstGeom>
          <a:noFill/>
        </p:spPr>
        <p:txBody>
          <a:bodyPr/>
          <a:lstStyle/>
          <a:p>
            <a:pPr algn="ctr" rtl="1" eaLnBrk="0" hangingPunct="0"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Bardiya" pitchFamily="2" charset="-78"/>
              </a:rPr>
              <a:t> </a:t>
            </a:r>
            <a:r>
              <a:rPr lang="fa-IR" sz="35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نقاط امن درون ساختمان</a:t>
            </a:r>
            <a:endParaRPr lang="en-US" sz="35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0" name="Picture 9" descr="quake_japan_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785938"/>
            <a:ext cx="27860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uake_japan_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41513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9" grpId="0"/>
      <p:bldP spid="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E4C363D-2A6C-4E5B-AB6A-FA363D264BD6}" type="slidenum">
              <a:rPr lang="ar-SA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43200" y="1643063"/>
            <a:ext cx="6400800" cy="4953000"/>
          </a:xfrm>
        </p:spPr>
        <p:txBody>
          <a:bodyPr>
            <a:normAutofit/>
          </a:bodyPr>
          <a:lstStyle/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در خروجي ؟</a:t>
            </a:r>
          </a:p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پناه در صورت امكان</a:t>
            </a:r>
          </a:p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فاصله از شيشه</a:t>
            </a:r>
          </a:p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چمباتمه زدن</a:t>
            </a:r>
          </a:p>
          <a:p>
            <a:pPr marL="117475" lvl="1" indent="506413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پوشش سر و گردن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5122" name="Picture 2" descr="D:\Kanon Javanan Hamshahraki\NahaL For Sazman\نهال\Picture\پويا\DSC_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0"/>
            <a:ext cx="43434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Kanon Javanan Hamshahraki\NahaL For Sazman\نهال\Picture\پويا\DSC_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000250"/>
            <a:ext cx="342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 rot="19228709">
            <a:off x="1158875" y="3265488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Lotus" pitchFamily="2" charset="-78"/>
              </a:rPr>
              <a:t>مكان‌هاي امن اينجا </a:t>
            </a:r>
            <a:r>
              <a:rPr lang="fa-I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Koodak" pitchFamily="2" charset="-78"/>
              </a:rPr>
              <a:t>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Koodak" pitchFamily="2" charset="-78"/>
            </a:endParaRPr>
          </a:p>
        </p:txBody>
      </p:sp>
      <p:sp>
        <p:nvSpPr>
          <p:cNvPr id="10" name="Rectangle 4"/>
          <p:cNvSpPr txBox="1">
            <a:spLocks/>
          </p:cNvSpPr>
          <p:nvPr/>
        </p:nvSpPr>
        <p:spPr bwMode="auto">
          <a:xfrm>
            <a:off x="1214438" y="285750"/>
            <a:ext cx="7239000" cy="838200"/>
          </a:xfrm>
          <a:prstGeom prst="rect">
            <a:avLst/>
          </a:prstGeom>
          <a:noFill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اماكن عمومي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5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5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0" grpId="0"/>
      <p:bldP spid="1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1B1E11-71B7-4D1A-8B3D-E965871B6C50}" type="slidenum">
              <a:rPr lang="ar-SA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76400"/>
            <a:ext cx="8229600" cy="4953000"/>
          </a:xfrm>
        </p:spPr>
        <p:txBody>
          <a:bodyPr>
            <a:normAutofit/>
          </a:bodyPr>
          <a:lstStyle/>
          <a:p>
            <a:pPr marL="640080" lvl="1" indent="-246888" algn="r" rtl="1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همانجا بمانيد</a:t>
            </a: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ساختمان‌هاي بلند و شيشه‌اي</a:t>
            </a: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كابل‌هاي برق</a:t>
            </a: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تابلو‌هاي تبليغاتي و ...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15366" name="Picture 2" descr="Fukuoka_Earthquake_20050320_Maruz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643063"/>
            <a:ext cx="3733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572000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1500188" y="214313"/>
            <a:ext cx="7239000" cy="838200"/>
          </a:xfrm>
          <a:prstGeom prst="rect">
            <a:avLst/>
          </a:prstGeom>
          <a:noFill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فضاي آزاد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20B2-2AAE-4911-B3C6-CF490646ADD0}" type="slidenum">
              <a:rPr lang="ar-SA"/>
              <a:pPr>
                <a:defRPr/>
              </a:pPr>
              <a:t>44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14313"/>
            <a:ext cx="7239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+mn-ea"/>
                <a:cs typeface="B Lotus" pitchFamily="2" charset="-78"/>
              </a:rPr>
              <a:t>هنگام رانندگي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+mn-ea"/>
              <a:cs typeface="B Lotus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0" y="2071688"/>
            <a:ext cx="5334000" cy="3733800"/>
          </a:xfrm>
        </p:spPr>
        <p:txBody>
          <a:bodyPr/>
          <a:lstStyle/>
          <a:p>
            <a:pPr lvl="1" algn="r" rtl="1" eaLnBrk="1" hangingPunct="1">
              <a:lnSpc>
                <a:spcPct val="80000"/>
              </a:lnSpc>
              <a:defRPr/>
            </a:pPr>
            <a:endParaRPr lang="fa-IR" sz="3200" dirty="0" smtClean="0">
              <a:cs typeface="B Tabassom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ماشين را به سمت راست هدايت كنيد</a:t>
            </a:r>
          </a:p>
          <a:p>
            <a:pPr lvl="1" algn="r" rtl="1" eaLnBrk="1" hangingPunct="1">
              <a:lnSpc>
                <a:spcPct val="80000"/>
              </a:lnSpc>
              <a:defRPr/>
            </a:pPr>
            <a:endParaRPr lang="fa-IR" sz="3200" dirty="0" smtClean="0"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راديو را روشن كنيد</a:t>
            </a: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ساختمان‌ها، تيرهاي برق، پل‌ها و ...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صدمات كم! حركت با احتياط </a:t>
            </a: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174625" lvl="1" indent="290513"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90000"/>
              <a:buFont typeface="Wingdings 2" pitchFamily="18" charset="2"/>
              <a:buNone/>
              <a:defRPr/>
            </a:pP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lvl="1" algn="r" rtl="1" eaLnBrk="1" hangingPunct="1">
              <a:lnSpc>
                <a:spcPct val="80000"/>
              </a:lnSpc>
              <a:defRPr/>
            </a:pPr>
            <a:endParaRPr lang="fa-IR" sz="3200" dirty="0" smtClean="0">
              <a:solidFill>
                <a:srgbClr val="F61700"/>
              </a:solidFill>
              <a:cs typeface="B Tabassom" pitchFamily="2" charset="-78"/>
            </a:endParaRPr>
          </a:p>
          <a:p>
            <a:pPr lvl="1" algn="r" rtl="1" eaLnBrk="1" hangingPunct="1">
              <a:lnSpc>
                <a:spcPct val="80000"/>
              </a:lnSpc>
              <a:defRPr/>
            </a:pPr>
            <a:endParaRPr lang="fa-IR" sz="3200" dirty="0" smtClean="0">
              <a:solidFill>
                <a:srgbClr val="F61700"/>
              </a:solidFill>
              <a:cs typeface="B Tabassom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9212207">
            <a:off x="636745" y="2371532"/>
            <a:ext cx="3404142" cy="1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r>
              <a:rPr lang="fa-IR" sz="4400" dirty="0">
                <a:solidFill>
                  <a:srgbClr val="F6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Koodak" pitchFamily="2" charset="-78"/>
              </a:rPr>
              <a:t> </a:t>
            </a:r>
            <a:r>
              <a:rPr lang="fa-IR" sz="4400" dirty="0">
                <a:ln>
                  <a:solidFill>
                    <a:schemeClr val="tx1"/>
                  </a:solidFill>
                </a:ln>
                <a:solidFill>
                  <a:srgbClr val="F6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Lotus" pitchFamily="2" charset="-78"/>
              </a:rPr>
              <a:t>صدمات زياد </a:t>
            </a:r>
            <a:r>
              <a:rPr lang="fa-IR" sz="4400" dirty="0">
                <a:ln>
                  <a:solidFill>
                    <a:schemeClr val="tx1"/>
                  </a:solidFill>
                </a:ln>
                <a:solidFill>
                  <a:srgbClr val="F6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Koodak" pitchFamily="2" charset="-78"/>
              </a:rPr>
              <a:t>!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6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4F97B-752E-4C30-A98B-CFF91010B362}" type="slidenum">
              <a:rPr lang="fa-IR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1-kob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63" y="811213"/>
            <a:ext cx="72151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E05235A-5B95-4F66-B76A-0F34FFDF70F4}" type="slidenum">
              <a:rPr lang="ar-SA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81200" y="1752600"/>
            <a:ext cx="7162800" cy="3657600"/>
          </a:xfrm>
        </p:spPr>
        <p:txBody>
          <a:bodyPr>
            <a:normAutofit fontScale="92500" lnSpcReduction="10000"/>
          </a:bodyPr>
          <a:lstStyle/>
          <a:p>
            <a:pPr marL="347663" lvl="1" indent="566738" algn="r" rtl="1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347663" lvl="1" indent="56673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آيا محل خواب امن است ؟</a:t>
            </a:r>
          </a:p>
          <a:p>
            <a:pPr marL="347663" lvl="1" indent="56673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347663" lvl="1" indent="56673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جابجا نشويد</a:t>
            </a:r>
          </a:p>
          <a:p>
            <a:pPr marL="347663" lvl="1" indent="56673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marL="347663" lvl="1" indent="566738" algn="r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از سر و گردن </a:t>
            </a: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خود محافظت كنيد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500188" y="2500313"/>
            <a:ext cx="6704012" cy="3581400"/>
            <a:chOff x="2116531" y="2895600"/>
            <a:chExt cx="6703623" cy="3581400"/>
          </a:xfrm>
        </p:grpSpPr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6531" y="2895600"/>
              <a:ext cx="3293672" cy="224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97677" y="3705325"/>
              <a:ext cx="3222477" cy="24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9274" y="5577705"/>
              <a:ext cx="854331" cy="89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urved Connector 11"/>
            <p:cNvCxnSpPr/>
            <p:nvPr/>
          </p:nvCxnSpPr>
          <p:spPr>
            <a:xfrm rot="5400000">
              <a:off x="5289728" y="4908561"/>
              <a:ext cx="1079500" cy="380978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4"/>
          <p:cNvSpPr txBox="1">
            <a:spLocks/>
          </p:cNvSpPr>
          <p:nvPr/>
        </p:nvSpPr>
        <p:spPr bwMode="auto">
          <a:xfrm>
            <a:off x="1071563" y="285750"/>
            <a:ext cx="7239000" cy="685800"/>
          </a:xfrm>
          <a:prstGeom prst="rect">
            <a:avLst/>
          </a:prstGeom>
          <a:noFill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هنگام خواب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8E1AF-E55B-4A1B-9593-67876F9F9ED2}" type="slidenum">
              <a:rPr lang="ar-SA"/>
              <a:pPr>
                <a:defRPr/>
              </a:pPr>
              <a:t>47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85750"/>
            <a:ext cx="7239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+mn-ea"/>
                <a:cs typeface="B Lotus" pitchFamily="2" charset="-78"/>
              </a:rPr>
              <a:t>اگر زير آوار هستيم !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ea typeface="+mn-ea"/>
              <a:cs typeface="B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813" y="1714500"/>
            <a:ext cx="4643437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r" rtl="1">
              <a:buFont typeface="Arial" pitchFamily="34" charset="0"/>
              <a:buChar char="•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كبريت يا فندك روشن نكنيد</a:t>
            </a:r>
          </a:p>
          <a:p>
            <a:pPr lvl="1" algn="r" rtl="1">
              <a:buFont typeface="Arial" pitchFamily="34" charset="0"/>
              <a:buChar char="•"/>
              <a:defRPr/>
            </a:pPr>
            <a:endParaRPr lang="fa-I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lvl="1" algn="r" rtl="1">
              <a:buFont typeface="Arial" pitchFamily="34" charset="0"/>
              <a:buChar char="•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تكان اضافه نخوريد</a:t>
            </a:r>
          </a:p>
          <a:p>
            <a:pPr lvl="1" algn="r" rtl="1">
              <a:buFont typeface="Arial" pitchFamily="34" charset="0"/>
              <a:buChar char="•"/>
              <a:defRPr/>
            </a:pPr>
            <a:endParaRPr lang="fa-I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lvl="1" algn="r" rtl="1">
              <a:buFont typeface="Arial" pitchFamily="34" charset="0"/>
              <a:buChar char="•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پوشش دهان با لباس</a:t>
            </a:r>
          </a:p>
          <a:p>
            <a:pPr lvl="1" algn="r" rtl="1">
              <a:buFont typeface="Arial" pitchFamily="34" charset="0"/>
              <a:buChar char="•"/>
              <a:defRPr/>
            </a:pPr>
            <a:endParaRPr lang="fa-I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lvl="1" algn="r" rtl="1">
              <a:buFont typeface="Arial" pitchFamily="34" charset="0"/>
              <a:buChar char="•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ضربه روي لوله يا ديوار</a:t>
            </a:r>
          </a:p>
          <a:p>
            <a:pPr lvl="1" algn="r" rtl="1">
              <a:buFont typeface="Arial" pitchFamily="34" charset="0"/>
              <a:buChar char="•"/>
              <a:defRPr/>
            </a:pPr>
            <a:endParaRPr lang="fa-I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  <a:p>
            <a:pPr lvl="1" algn="r" rtl="1">
              <a:buFont typeface="Arial" pitchFamily="34" charset="0"/>
              <a:buChar char="•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فرياد بزنيم ؟</a:t>
            </a:r>
          </a:p>
        </p:txBody>
      </p:sp>
      <p:pic>
        <p:nvPicPr>
          <p:cNvPr id="9" name="Picture 5" descr="left_03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343376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left_03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00438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D8CA7-54B8-425E-98CE-85554EDFF697}" type="slidenum">
              <a:rPr lang="ar-SA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762000"/>
            <a:ext cx="8229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r" rtl="1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endParaRPr lang="fa-IR" sz="3200" dirty="0">
              <a:solidFill>
                <a:schemeClr val="tx2"/>
              </a:solidFill>
              <a:latin typeface="+mn-lt"/>
              <a:cs typeface="B Tabassom" pitchFamily="2" charset="-78"/>
            </a:endParaRPr>
          </a:p>
          <a:p>
            <a:pPr marL="742950" lvl="1" indent="-285750" algn="r" rtl="1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endParaRPr lang="fa-IR" sz="3200" dirty="0">
              <a:solidFill>
                <a:schemeClr val="tx2"/>
              </a:solidFill>
              <a:latin typeface="+mn-lt"/>
              <a:cs typeface="B Tabassom" pitchFamily="2" charset="-78"/>
            </a:endParaRP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قطع كردن گاز، آب و برق</a:t>
            </a: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ترك كردن ساختمان</a:t>
            </a: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كمك به ديگران براي تخليه</a:t>
            </a: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عدم استفاده از آسانسور</a:t>
            </a: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كيف نجات</a:t>
            </a:r>
          </a:p>
          <a:p>
            <a:pPr marL="742950" lvl="1" indent="-285750" algn="r" rtl="1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/>
            </a:pPr>
            <a:r>
              <a:rPr lang="fa-I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حركت به سمت مكان‌هاي تخليه امن محلي 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-2156583">
            <a:off x="-881063" y="2376488"/>
            <a:ext cx="5715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fa-IR" sz="5400">
                <a:solidFill>
                  <a:srgbClr val="F61700"/>
                </a:solidFill>
                <a:cs typeface="B Tabassom" pitchFamily="2" charset="-78"/>
              </a:rPr>
              <a:t>پس لرزه‌ها! </a:t>
            </a:r>
            <a:endParaRPr lang="en-US" sz="5400">
              <a:solidFill>
                <a:srgbClr val="F61700"/>
              </a:solidFill>
              <a:cs typeface="B Tabassom" pitchFamily="2" charset="-78"/>
            </a:endParaRPr>
          </a:p>
        </p:txBody>
      </p:sp>
      <p:pic>
        <p:nvPicPr>
          <p:cNvPr id="5" name="Picture 5" descr="left_03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4738688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eft_03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214688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eft_03_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138" y="1671638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00250" y="357188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40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cs typeface="B Lotus" pitchFamily="2" charset="-78"/>
              </a:rPr>
              <a:t>بلافاصله پس از زلزله</a:t>
            </a:r>
            <a:endParaRPr lang="en-US" sz="4000" cap="all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  <a:cs typeface="B Lotus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34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IMG_08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4DDAD-BC93-4125-A521-042987CFB967}" type="slidenum">
              <a:rPr lang="ar-SA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857250" y="1790700"/>
            <a:ext cx="647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27B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AZar" pitchFamily="2" charset="-78"/>
              </a:rPr>
              <a:t>با تشکر از توجه شما</a:t>
            </a:r>
            <a:endParaRPr lang="en-US" sz="5400" b="1" dirty="0">
              <a:solidFill>
                <a:srgbClr val="27B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A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36" presetClass="emph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0"/>
                            </p:stCondLst>
                            <p:childTnLst>
                              <p:par>
                                <p:cTn id="21" presetID="27" presetClass="emph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71F1C-BDE2-4F7A-9BF1-CD4D4989CCA8}" type="slidenum">
              <a:rPr lang="ar-SA"/>
              <a:pPr>
                <a:defRPr/>
              </a:pPr>
              <a:t>5</a:t>
            </a:fld>
            <a:endParaRPr lang="en-US"/>
          </a:p>
        </p:txBody>
      </p:sp>
      <p:pic>
        <p:nvPicPr>
          <p:cNvPr id="21509" name="Picture 4" descr="Picture2"/>
          <p:cNvPicPr>
            <a:picLocks noChangeAspect="1" noChangeArrowheads="1"/>
          </p:cNvPicPr>
          <p:nvPr/>
        </p:nvPicPr>
        <p:blipFill>
          <a:blip r:embed="rId2"/>
          <a:srcRect t="2963"/>
          <a:stretch>
            <a:fillRect/>
          </a:stretch>
        </p:blipFill>
        <p:spPr bwMode="auto">
          <a:xfrm>
            <a:off x="1643063" y="1714500"/>
            <a:ext cx="5929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592931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offset_clos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714500"/>
            <a:ext cx="5876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11004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1714500"/>
            <a:ext cx="5897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9362E-6 L -0.22447 -0.210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927E-6 L -0.22431 0.239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787 L 0.2323 -0.21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156 L 0.23612 0.229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428625"/>
            <a:ext cx="7772400" cy="6080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fa-IR" sz="3400" cap="none" smtClean="0">
                <a:solidFill>
                  <a:schemeClr val="tx1"/>
                </a:solidFill>
                <a:effectLst/>
                <a:cs typeface="PATitr" pitchFamily="2" charset="-78"/>
              </a:rPr>
              <a:t>لرزه‌خيزي در تهران</a:t>
            </a:r>
            <a:endParaRPr lang="en-US" sz="3400" cap="none" smtClean="0">
              <a:solidFill>
                <a:schemeClr val="tx1"/>
              </a:solidFill>
              <a:effectLst/>
              <a:cs typeface="PATitr" pitchFamily="2" charset="-78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14915-B538-49E8-BE9E-054399C95D60}" type="slidenum">
              <a:rPr lang="ar-SA"/>
              <a:pPr>
                <a:defRPr/>
              </a:pPr>
              <a:t>6</a:t>
            </a:fld>
            <a:endParaRPr lang="en-US"/>
          </a:p>
        </p:txBody>
      </p:sp>
      <p:pic>
        <p:nvPicPr>
          <p:cNvPr id="276484" name="Picture 4" descr="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285875"/>
            <a:ext cx="50419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Kanon Javanan Hamshahraki\NahaL For Sazman\نهال\Picture\borje milad\29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559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DC4B8-2EF6-4590-85BA-F3920633818A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74663" y="400050"/>
            <a:ext cx="8229600" cy="613886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63663" y="3986213"/>
            <a:ext cx="1336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1991</a:t>
            </a:r>
          </a:p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( 1370 H.S.)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443538" y="3463925"/>
            <a:ext cx="1549400" cy="12398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24688" y="3125788"/>
            <a:ext cx="1100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1555</a:t>
            </a:r>
          </a:p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( 934 H.S.)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3089275" y="2563813"/>
            <a:ext cx="1463675" cy="1825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3079" name="Picture 7" descr="teh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2463"/>
              </a:clrFrom>
              <a:clrTo>
                <a:srgbClr val="0024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4125" y="3190875"/>
            <a:ext cx="615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teh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2463"/>
              </a:clrFrom>
              <a:clrTo>
                <a:srgbClr val="0024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1888" y="3105150"/>
            <a:ext cx="882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teh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2463"/>
              </a:clrFrom>
              <a:clrTo>
                <a:srgbClr val="0024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188" y="2790825"/>
            <a:ext cx="1092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545138" y="3327400"/>
            <a:ext cx="1566862" cy="65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3083" name="Picture 11" descr="teh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2463"/>
              </a:clrFrom>
              <a:clrTo>
                <a:srgbClr val="0024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5338" y="1204913"/>
            <a:ext cx="3621087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teh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2463"/>
              </a:clrFrom>
              <a:clrTo>
                <a:srgbClr val="0024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13" y="365125"/>
            <a:ext cx="794543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teh_fl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225"/>
            <a:ext cx="9144000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3075" y="4583113"/>
            <a:ext cx="8216900" cy="1933575"/>
            <a:chOff x="298" y="2887"/>
            <a:chExt cx="5176" cy="1218"/>
          </a:xfrm>
        </p:grpSpPr>
        <p:pic>
          <p:nvPicPr>
            <p:cNvPr id="18453" name="Picture 15" descr="scal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6" y="3882"/>
              <a:ext cx="324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98" y="2887"/>
              <a:ext cx="1333" cy="1218"/>
              <a:chOff x="0" y="3102"/>
              <a:chExt cx="1333" cy="1218"/>
            </a:xfrm>
          </p:grpSpPr>
          <p:sp>
            <p:nvSpPr>
              <p:cNvPr id="18455" name="Rectangle 17"/>
              <p:cNvSpPr>
                <a:spLocks noChangeArrowheads="1"/>
              </p:cNvSpPr>
              <p:nvPr/>
            </p:nvSpPr>
            <p:spPr bwMode="auto">
              <a:xfrm>
                <a:off x="0" y="3102"/>
                <a:ext cx="1333" cy="1218"/>
              </a:xfrm>
              <a:prstGeom prst="rect">
                <a:avLst/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0053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pic>
            <p:nvPicPr>
              <p:cNvPr id="18456" name="Picture 18" descr="index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3119"/>
                <a:ext cx="1327" cy="1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1990725" y="3535363"/>
            <a:ext cx="304800" cy="4794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972300" y="4600575"/>
            <a:ext cx="1455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Tehran Village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741863" y="1514475"/>
            <a:ext cx="1201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1866</a:t>
            </a:r>
          </a:p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( 1246 H.S.)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155825" y="2568575"/>
            <a:ext cx="1201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1970</a:t>
            </a:r>
          </a:p>
          <a:p>
            <a:pPr eaLnBrk="0" hangingPunct="0">
              <a:defRPr/>
            </a:pP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( 1349 H.S.)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5334000" y="2076450"/>
            <a:ext cx="212725" cy="8985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/>
      <p:bldP spid="3077" grpId="0" autoUpdateAnimBg="0"/>
      <p:bldP spid="3078" grpId="0" animBg="1"/>
      <p:bldP spid="3082" grpId="0" animBg="1"/>
      <p:bldP spid="3091" grpId="0" animBg="1"/>
      <p:bldP spid="3092" grpId="0" autoUpdateAnimBg="0"/>
      <p:bldP spid="3093" grpId="0" autoUpdateAnimBg="0"/>
      <p:bldP spid="3094" grpId="0" autoUpdateAnimBg="0"/>
      <p:bldP spid="30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ADFAA-A96F-4769-AAC8-B2F24D20920C}" type="slidenum">
              <a:rPr lang="ar-SA"/>
              <a:pPr>
                <a:defRPr/>
              </a:pPr>
              <a:t>8</a:t>
            </a:fld>
            <a:endParaRPr lang="en-US"/>
          </a:p>
        </p:txBody>
      </p:sp>
      <p:pic>
        <p:nvPicPr>
          <p:cNvPr id="19459" name="Picture 2" descr="Albo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57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a-IR" sz="3400" cap="none" smtClean="0">
                <a:solidFill>
                  <a:schemeClr val="tx1"/>
                </a:solidFill>
                <a:effectLst/>
                <a:cs typeface="PATitr" pitchFamily="2" charset="-78"/>
              </a:rPr>
              <a:t>گسل‌هاي تهران</a:t>
            </a:r>
            <a:endParaRPr lang="en-US" sz="3400" cap="none" smtClean="0">
              <a:solidFill>
                <a:schemeClr val="tx1"/>
              </a:solidFill>
              <a:effectLst/>
              <a:cs typeface="PATitr" pitchFamily="2" charset="-78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844675"/>
            <a:ext cx="7772400" cy="3671888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4000" dirty="0" smtClean="0">
                <a:cs typeface="PAZar" pitchFamily="2" charset="-78"/>
              </a:rPr>
              <a:t>گسل مشاء</a:t>
            </a:r>
          </a:p>
          <a:p>
            <a:pPr algn="r" rtl="1" eaLnBrk="1" hangingPunct="1">
              <a:defRPr/>
            </a:pPr>
            <a:endParaRPr lang="fa-IR" sz="4000" dirty="0" smtClean="0">
              <a:effectLst>
                <a:outerShdw blurRad="38100" dist="38100" dir="2700000" algn="tl">
                  <a:srgbClr val="C0C0C0"/>
                </a:outerShdw>
              </a:effectLst>
              <a:cs typeface="PAZar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4000" dirty="0" smtClean="0">
                <a:cs typeface="PAZar" pitchFamily="2" charset="-78"/>
              </a:rPr>
              <a:t>گسل شمال تهران</a:t>
            </a:r>
          </a:p>
          <a:p>
            <a:pPr algn="r" rtl="1" eaLnBrk="1" hangingPunct="1">
              <a:defRPr/>
            </a:pPr>
            <a:endParaRPr lang="fa-IR" sz="4000" dirty="0" smtClean="0">
              <a:cs typeface="PAZar" pitchFamily="2" charset="-78"/>
            </a:endParaRPr>
          </a:p>
          <a:p>
            <a:pPr algn="r" rtl="1" eaLnBrk="1" hangingPunct="1">
              <a:buFont typeface="Wingdings" pitchFamily="2" charset="2"/>
              <a:buChar char="Ø"/>
              <a:defRPr/>
            </a:pPr>
            <a:r>
              <a:rPr lang="fa-IR" sz="4000" dirty="0" smtClean="0">
                <a:cs typeface="PAZar" pitchFamily="2" charset="-78"/>
              </a:rPr>
              <a:t>گسل‌هاي شمال و جنوب ري</a:t>
            </a:r>
            <a:endParaRPr lang="en-US" sz="4000" dirty="0" smtClean="0">
              <a:cs typeface="PAZar" pitchFamily="2" charset="-78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8E66-8F88-41BF-B84C-3DC4B368B4CF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4.4|18.9|6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650</Words>
  <Application>Microsoft Office PowerPoint</Application>
  <PresentationFormat>On-screen Show (4:3)</PresentationFormat>
  <Paragraphs>244</Paragraphs>
  <Slides>49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Trek</vt:lpstr>
      <vt:lpstr>آشنايي با پديده طبيعي زلزله و مقاومت ساختمان‌ها</vt:lpstr>
      <vt:lpstr>تعريف زمين‌لرزه</vt:lpstr>
      <vt:lpstr>Slide 3</vt:lpstr>
      <vt:lpstr>گسل</vt:lpstr>
      <vt:lpstr>Slide 5</vt:lpstr>
      <vt:lpstr>لرزه‌خيزي در تهران</vt:lpstr>
      <vt:lpstr>Slide 7</vt:lpstr>
      <vt:lpstr>Slide 8</vt:lpstr>
      <vt:lpstr>گسل‌هاي تهران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آمادگي و مقابله در برابر زلزله </vt:lpstr>
      <vt:lpstr>Slide 31</vt:lpstr>
      <vt:lpstr>Slide 32</vt:lpstr>
      <vt:lpstr>آیا کافی است</vt:lpstr>
      <vt:lpstr>Slide 34</vt:lpstr>
      <vt:lpstr>Slide 35</vt:lpstr>
      <vt:lpstr>آمادگي خود و خانواده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هنگام رانندگي</vt:lpstr>
      <vt:lpstr>Slide 45</vt:lpstr>
      <vt:lpstr>Slide 46</vt:lpstr>
      <vt:lpstr>اگر زير آوار هستيم !</vt:lpstr>
      <vt:lpstr>Slide 48</vt:lpstr>
      <vt:lpstr>Slide 49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آشنايي با پديده طبيعي زلزله و مقاومت ساختمان‌ها</dc:title>
  <dc:creator>oc</dc:creator>
  <cp:lastModifiedBy>Administrator</cp:lastModifiedBy>
  <cp:revision>5</cp:revision>
  <dcterms:created xsi:type="dcterms:W3CDTF">2013-12-18T13:17:12Z</dcterms:created>
  <dcterms:modified xsi:type="dcterms:W3CDTF">2014-09-16T18:31:33Z</dcterms:modified>
</cp:coreProperties>
</file>