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3" r:id="rId5"/>
    <p:sldId id="272" r:id="rId6"/>
    <p:sldId id="276" r:id="rId7"/>
    <p:sldId id="262" r:id="rId8"/>
    <p:sldId id="273" r:id="rId9"/>
    <p:sldId id="264" r:id="rId10"/>
    <p:sldId id="265" r:id="rId11"/>
    <p:sldId id="278" r:id="rId12"/>
    <p:sldId id="266" r:id="rId13"/>
    <p:sldId id="274" r:id="rId14"/>
    <p:sldId id="275" r:id="rId15"/>
    <p:sldId id="267" r:id="rId16"/>
    <p:sldId id="268" r:id="rId17"/>
    <p:sldId id="277" r:id="rId18"/>
    <p:sldId id="269" r:id="rId19"/>
    <p:sldId id="270" r:id="rId20"/>
    <p:sldId id="258" r:id="rId21"/>
    <p:sldId id="25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590" autoAdjust="0"/>
  </p:normalViewPr>
  <p:slideViewPr>
    <p:cSldViewPr>
      <p:cViewPr varScale="1">
        <p:scale>
          <a:sx n="63" d="100"/>
          <a:sy n="63" d="100"/>
        </p:scale>
        <p:origin x="-6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5BF8F-FA2D-4B52-A6F0-D155A03B803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98364-E3DE-45C4-B458-5C571DCC6550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cs typeface="B Titr" pitchFamily="2" charset="-78"/>
            </a:rPr>
            <a:t>برنامه ای </a:t>
          </a:r>
          <a:r>
            <a:rPr lang="fa-IR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cs typeface="B Titr" pitchFamily="2" charset="-78"/>
            </a:rPr>
            <a:t>جامع ضروری است:</a:t>
          </a:r>
          <a:endParaRPr lang="en-US" dirty="0" smtClean="0">
            <a:ln>
              <a:solidFill>
                <a:schemeClr val="tx1"/>
              </a:solidFill>
            </a:ln>
            <a:solidFill>
              <a:schemeClr val="tx1"/>
            </a:solidFill>
            <a:cs typeface="B Titr" pitchFamily="2" charset="-78"/>
          </a:endParaRPr>
        </a:p>
        <a:p>
          <a:pPr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262E6220-A016-4F61-9466-03F80E9D4526}" type="parTrans" cxnId="{2621A532-E8AB-4D23-8388-F517618584BD}">
      <dgm:prSet/>
      <dgm:spPr/>
      <dgm:t>
        <a:bodyPr/>
        <a:lstStyle/>
        <a:p>
          <a:endParaRPr lang="en-US"/>
        </a:p>
      </dgm:t>
    </dgm:pt>
    <dgm:pt modelId="{829BDD87-CDF4-4DA4-A785-9001A403311B}" type="sibTrans" cxnId="{2621A532-E8AB-4D23-8388-F517618584BD}">
      <dgm:prSet/>
      <dgm:spPr/>
      <dgm:t>
        <a:bodyPr/>
        <a:lstStyle/>
        <a:p>
          <a:endParaRPr lang="en-US"/>
        </a:p>
      </dgm:t>
    </dgm:pt>
    <dgm:pt modelId="{2425E298-2E67-49DE-9A77-7EB06729A468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sz="3600" b="1" dirty="0" smtClean="0">
              <a:ln>
                <a:solidFill>
                  <a:schemeClr val="tx1"/>
                </a:solidFill>
              </a:ln>
              <a:cs typeface="B Nazanin" pitchFamily="2" charset="-78"/>
            </a:rPr>
            <a:t>آموزش پرسنل سرای سالمندان و مراکز مراقبت/ توانبخشی</a:t>
          </a:r>
          <a:endParaRPr lang="en-US" sz="3600" dirty="0">
            <a:ln>
              <a:solidFill>
                <a:schemeClr val="tx1"/>
              </a:solidFill>
            </a:ln>
          </a:endParaRPr>
        </a:p>
      </dgm:t>
    </dgm:pt>
    <dgm:pt modelId="{E8F085C6-F309-4330-8843-662D1F0CB40B}" type="parTrans" cxnId="{ADFA6BF0-6B3C-4576-93F3-3109E3796E40}">
      <dgm:prSet/>
      <dgm:spPr/>
      <dgm:t>
        <a:bodyPr/>
        <a:lstStyle/>
        <a:p>
          <a:endParaRPr lang="en-US"/>
        </a:p>
      </dgm:t>
    </dgm:pt>
    <dgm:pt modelId="{9CF03506-F78B-426E-8D0E-9BD1D4A353A8}" type="sibTrans" cxnId="{ADFA6BF0-6B3C-4576-93F3-3109E3796E40}">
      <dgm:prSet/>
      <dgm:spPr/>
      <dgm:t>
        <a:bodyPr/>
        <a:lstStyle/>
        <a:p>
          <a:endParaRPr lang="en-US"/>
        </a:p>
      </dgm:t>
    </dgm:pt>
    <dgm:pt modelId="{8A0D9E8B-BF0B-48E9-B601-BE8AD3314D5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sz="44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Nazanin" pitchFamily="2" charset="-78"/>
            </a:rPr>
            <a:t>آموزش </a:t>
          </a:r>
          <a:r>
            <a:rPr lang="fa-IR" sz="4400" b="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Nazanin" pitchFamily="2" charset="-78"/>
            </a:rPr>
            <a:t>مراقبین خانوادگی</a:t>
          </a:r>
          <a:endParaRPr lang="en-US" sz="4400" b="0" cap="none" spc="0" dirty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48BC650-BD4F-4C50-A3F9-7F78ADA50311}" type="parTrans" cxnId="{28CE9C9F-264A-45B0-838E-7A160AE838FE}">
      <dgm:prSet/>
      <dgm:spPr/>
      <dgm:t>
        <a:bodyPr/>
        <a:lstStyle/>
        <a:p>
          <a:endParaRPr lang="en-US"/>
        </a:p>
      </dgm:t>
    </dgm:pt>
    <dgm:pt modelId="{8ED7652E-BEB2-4D58-9367-B408E496BAD1}" type="sibTrans" cxnId="{28CE9C9F-264A-45B0-838E-7A160AE838FE}">
      <dgm:prSet/>
      <dgm:spPr/>
      <dgm:t>
        <a:bodyPr/>
        <a:lstStyle/>
        <a:p>
          <a:endParaRPr lang="en-US"/>
        </a:p>
      </dgm:t>
    </dgm:pt>
    <dgm:pt modelId="{24F0E56C-C5AD-48CB-9F65-87B062743A9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27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cs typeface="B Nazanin" pitchFamily="2" charset="-78"/>
            </a:rPr>
            <a:t>آموزش پرسنل خدمت رسان: </a:t>
          </a:r>
        </a:p>
        <a:p>
          <a:pPr rtl="1"/>
          <a:r>
            <a:rPr lang="fa-IR" sz="27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cs typeface="B Nazanin" pitchFamily="2" charset="-78"/>
            </a:rPr>
            <a:t>هلال احمر</a:t>
          </a:r>
        </a:p>
        <a:p>
          <a:pPr rtl="1"/>
          <a:r>
            <a:rPr lang="fa-IR" sz="27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cs typeface="B Nazanin" pitchFamily="2" charset="-78"/>
            </a:rPr>
            <a:t> اورژانس </a:t>
          </a:r>
        </a:p>
        <a:p>
          <a:pPr rtl="1"/>
          <a:r>
            <a:rPr lang="fa-IR" sz="27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cs typeface="B Nazanin" pitchFamily="2" charset="-78"/>
            </a:rPr>
            <a:t>ستاد بحران</a:t>
          </a:r>
        </a:p>
        <a:p>
          <a:pPr rtl="1"/>
          <a:r>
            <a:rPr lang="fa-IR" sz="27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cs typeface="B Nazanin" pitchFamily="2" charset="-78"/>
            </a:rPr>
            <a:t> آتش نشانی و ...</a:t>
          </a:r>
          <a:endParaRPr lang="en-US" sz="27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886A2389-D098-4CAD-8732-CF49F43D6602}" type="parTrans" cxnId="{C2D8A874-3F15-49D2-93AD-20DF7A6A7657}">
      <dgm:prSet/>
      <dgm:spPr/>
      <dgm:t>
        <a:bodyPr/>
        <a:lstStyle/>
        <a:p>
          <a:endParaRPr lang="en-US"/>
        </a:p>
      </dgm:t>
    </dgm:pt>
    <dgm:pt modelId="{E06811AD-34BC-4A95-8CA6-EB3C3154F857}" type="sibTrans" cxnId="{C2D8A874-3F15-49D2-93AD-20DF7A6A7657}">
      <dgm:prSet/>
      <dgm:spPr/>
      <dgm:t>
        <a:bodyPr/>
        <a:lstStyle/>
        <a:p>
          <a:endParaRPr lang="en-US"/>
        </a:p>
      </dgm:t>
    </dgm:pt>
    <dgm:pt modelId="{572EC2DC-8AF2-4B18-848F-F8CFE05B7186}" type="pres">
      <dgm:prSet presAssocID="{2DF5BF8F-FA2D-4B52-A6F0-D155A03B803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B2B715-ACE2-48ED-9DEA-2945E6E2F6A7}" type="pres">
      <dgm:prSet presAssocID="{23298364-E3DE-45C4-B458-5C571DCC6550}" presName="roof" presStyleLbl="dkBgShp" presStyleIdx="0" presStyleCnt="2" custLinFactNeighborY="-13158"/>
      <dgm:spPr/>
      <dgm:t>
        <a:bodyPr/>
        <a:lstStyle/>
        <a:p>
          <a:endParaRPr lang="en-US"/>
        </a:p>
      </dgm:t>
    </dgm:pt>
    <dgm:pt modelId="{D457E4E7-0F36-4F2A-8527-C212ADAD0122}" type="pres">
      <dgm:prSet presAssocID="{23298364-E3DE-45C4-B458-5C571DCC6550}" presName="pillars" presStyleCnt="0"/>
      <dgm:spPr/>
    </dgm:pt>
    <dgm:pt modelId="{84676023-2212-4883-8905-FBD8870C2DA5}" type="pres">
      <dgm:prSet presAssocID="{23298364-E3DE-45C4-B458-5C571DCC6550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F8D82-B1B9-4028-BB5B-4AF432C5C7F5}" type="pres">
      <dgm:prSet presAssocID="{8A0D9E8B-BF0B-48E9-B601-BE8AD3314D56}" presName="pillarX" presStyleLbl="node1" presStyleIdx="1" presStyleCnt="3" custScaleY="103920" custLinFactNeighborX="-49" custLinFactNeighborY="1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E3D60-9B4F-4594-BA22-4DA236684CF5}" type="pres">
      <dgm:prSet presAssocID="{24F0E56C-C5AD-48CB-9F65-87B062743A9E}" presName="pillarX" presStyleLbl="node1" presStyleIdx="2" presStyleCnt="3" custLinFactNeighborX="49" custLinFactNeighborY="-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3F059-4C22-470F-8848-CF677A6AE740}" type="pres">
      <dgm:prSet presAssocID="{23298364-E3DE-45C4-B458-5C571DCC6550}" presName="base" presStyleLbl="dkBgShp" presStyleIdx="1" presStyleCnt="2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</dgm:ptLst>
  <dgm:cxnLst>
    <dgm:cxn modelId="{50CD3EB7-DC61-4F1F-8E40-3CE5BE404D27}" type="presOf" srcId="{2425E298-2E67-49DE-9A77-7EB06729A468}" destId="{84676023-2212-4883-8905-FBD8870C2DA5}" srcOrd="0" destOrd="0" presId="urn:microsoft.com/office/officeart/2005/8/layout/hList3"/>
    <dgm:cxn modelId="{C2D8A874-3F15-49D2-93AD-20DF7A6A7657}" srcId="{23298364-E3DE-45C4-B458-5C571DCC6550}" destId="{24F0E56C-C5AD-48CB-9F65-87B062743A9E}" srcOrd="2" destOrd="0" parTransId="{886A2389-D098-4CAD-8732-CF49F43D6602}" sibTransId="{E06811AD-34BC-4A95-8CA6-EB3C3154F857}"/>
    <dgm:cxn modelId="{2621A532-E8AB-4D23-8388-F517618584BD}" srcId="{2DF5BF8F-FA2D-4B52-A6F0-D155A03B8030}" destId="{23298364-E3DE-45C4-B458-5C571DCC6550}" srcOrd="0" destOrd="0" parTransId="{262E6220-A016-4F61-9466-03F80E9D4526}" sibTransId="{829BDD87-CDF4-4DA4-A785-9001A403311B}"/>
    <dgm:cxn modelId="{4DDFC052-A5DF-4138-BC7A-DC3B698C7AFA}" type="presOf" srcId="{23298364-E3DE-45C4-B458-5C571DCC6550}" destId="{EEB2B715-ACE2-48ED-9DEA-2945E6E2F6A7}" srcOrd="0" destOrd="0" presId="urn:microsoft.com/office/officeart/2005/8/layout/hList3"/>
    <dgm:cxn modelId="{ADFA6BF0-6B3C-4576-93F3-3109E3796E40}" srcId="{23298364-E3DE-45C4-B458-5C571DCC6550}" destId="{2425E298-2E67-49DE-9A77-7EB06729A468}" srcOrd="0" destOrd="0" parTransId="{E8F085C6-F309-4330-8843-662D1F0CB40B}" sibTransId="{9CF03506-F78B-426E-8D0E-9BD1D4A353A8}"/>
    <dgm:cxn modelId="{E8701C2A-F3E1-4C0A-B064-10D23BED00D1}" type="presOf" srcId="{2DF5BF8F-FA2D-4B52-A6F0-D155A03B8030}" destId="{572EC2DC-8AF2-4B18-848F-F8CFE05B7186}" srcOrd="0" destOrd="0" presId="urn:microsoft.com/office/officeart/2005/8/layout/hList3"/>
    <dgm:cxn modelId="{6D78C55D-5943-4876-9841-87D4A05D0A36}" type="presOf" srcId="{24F0E56C-C5AD-48CB-9F65-87B062743A9E}" destId="{594E3D60-9B4F-4594-BA22-4DA236684CF5}" srcOrd="0" destOrd="0" presId="urn:microsoft.com/office/officeart/2005/8/layout/hList3"/>
    <dgm:cxn modelId="{A9AFC30B-516F-4BDC-AC2C-C61EA80289C5}" type="presOf" srcId="{8A0D9E8B-BF0B-48E9-B601-BE8AD3314D56}" destId="{DC8F8D82-B1B9-4028-BB5B-4AF432C5C7F5}" srcOrd="0" destOrd="0" presId="urn:microsoft.com/office/officeart/2005/8/layout/hList3"/>
    <dgm:cxn modelId="{28CE9C9F-264A-45B0-838E-7A160AE838FE}" srcId="{23298364-E3DE-45C4-B458-5C571DCC6550}" destId="{8A0D9E8B-BF0B-48E9-B601-BE8AD3314D56}" srcOrd="1" destOrd="0" parTransId="{048BC650-BD4F-4C50-A3F9-7F78ADA50311}" sibTransId="{8ED7652E-BEB2-4D58-9367-B408E496BAD1}"/>
    <dgm:cxn modelId="{F4DE51C7-BA78-4D94-B2A8-C79D2B1EDD31}" type="presParOf" srcId="{572EC2DC-8AF2-4B18-848F-F8CFE05B7186}" destId="{EEB2B715-ACE2-48ED-9DEA-2945E6E2F6A7}" srcOrd="0" destOrd="0" presId="urn:microsoft.com/office/officeart/2005/8/layout/hList3"/>
    <dgm:cxn modelId="{5CAF4D0A-B7EE-42B8-8CDE-0B05A975BAE6}" type="presParOf" srcId="{572EC2DC-8AF2-4B18-848F-F8CFE05B7186}" destId="{D457E4E7-0F36-4F2A-8527-C212ADAD0122}" srcOrd="1" destOrd="0" presId="urn:microsoft.com/office/officeart/2005/8/layout/hList3"/>
    <dgm:cxn modelId="{2BB5946B-0CFE-4A4A-8138-3FD3D1230766}" type="presParOf" srcId="{D457E4E7-0F36-4F2A-8527-C212ADAD0122}" destId="{84676023-2212-4883-8905-FBD8870C2DA5}" srcOrd="0" destOrd="0" presId="urn:microsoft.com/office/officeart/2005/8/layout/hList3"/>
    <dgm:cxn modelId="{4470877B-D02E-4857-B9C1-566764948656}" type="presParOf" srcId="{D457E4E7-0F36-4F2A-8527-C212ADAD0122}" destId="{DC8F8D82-B1B9-4028-BB5B-4AF432C5C7F5}" srcOrd="1" destOrd="0" presId="urn:microsoft.com/office/officeart/2005/8/layout/hList3"/>
    <dgm:cxn modelId="{4CBE7CAF-6BF0-4EF3-A989-CF98493AD9ED}" type="presParOf" srcId="{D457E4E7-0F36-4F2A-8527-C212ADAD0122}" destId="{594E3D60-9B4F-4594-BA22-4DA236684CF5}" srcOrd="2" destOrd="0" presId="urn:microsoft.com/office/officeart/2005/8/layout/hList3"/>
    <dgm:cxn modelId="{468B457D-4F7B-4693-B02F-8E8DE2C08AF7}" type="presParOf" srcId="{572EC2DC-8AF2-4B18-848F-F8CFE05B7186}" destId="{96A3F059-4C22-470F-8848-CF677A6AE740}" srcOrd="2" destOrd="0" presId="urn:microsoft.com/office/officeart/2005/8/layout/hList3"/>
  </dgm:cxnLst>
  <dgm:bg>
    <a:solidFill>
      <a:srgbClr val="FF000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B2B715-ACE2-48ED-9DEA-2945E6E2F6A7}">
      <dsp:nvSpPr>
        <dsp:cNvPr id="0" name=""/>
        <dsp:cNvSpPr/>
      </dsp:nvSpPr>
      <dsp:spPr>
        <a:xfrm>
          <a:off x="0" y="0"/>
          <a:ext cx="8458200" cy="1851660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2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cs typeface="B Titr" pitchFamily="2" charset="-78"/>
            </a:rPr>
            <a:t>برنامه ای </a:t>
          </a:r>
          <a:r>
            <a:rPr lang="fa-IR" sz="42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cs typeface="B Titr" pitchFamily="2" charset="-78"/>
            </a:rPr>
            <a:t>جامع ضروری است:</a:t>
          </a:r>
          <a:endParaRPr lang="en-US" sz="4200" kern="1200" dirty="0" smtClean="0">
            <a:ln>
              <a:solidFill>
                <a:schemeClr val="tx1"/>
              </a:solidFill>
            </a:ln>
            <a:solidFill>
              <a:schemeClr val="tx1"/>
            </a:solidFill>
            <a:cs typeface="B Titr" pitchFamily="2" charset="-78"/>
          </a:endParaRPr>
        </a:p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0" y="0"/>
        <a:ext cx="8458200" cy="1851660"/>
      </dsp:txXfrm>
    </dsp:sp>
    <dsp:sp modelId="{84676023-2212-4883-8905-FBD8870C2DA5}">
      <dsp:nvSpPr>
        <dsp:cNvPr id="0" name=""/>
        <dsp:cNvSpPr/>
      </dsp:nvSpPr>
      <dsp:spPr>
        <a:xfrm>
          <a:off x="4129" y="1851660"/>
          <a:ext cx="2816646" cy="3888486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ln>
                <a:solidFill>
                  <a:schemeClr val="tx1"/>
                </a:solidFill>
              </a:ln>
              <a:cs typeface="B Nazanin" pitchFamily="2" charset="-78"/>
            </a:rPr>
            <a:t>آموزش پرسنل سرای سالمندان و مراکز مراقبت/ توانبخشی</a:t>
          </a:r>
          <a:endParaRPr lang="en-US" sz="3600" kern="1200" dirty="0">
            <a:ln>
              <a:solidFill>
                <a:schemeClr val="tx1"/>
              </a:solidFill>
            </a:ln>
          </a:endParaRPr>
        </a:p>
      </dsp:txBody>
      <dsp:txXfrm>
        <a:off x="4129" y="1851660"/>
        <a:ext cx="2816646" cy="3888486"/>
      </dsp:txXfrm>
    </dsp:sp>
    <dsp:sp modelId="{DC8F8D82-B1B9-4028-BB5B-4AF432C5C7F5}">
      <dsp:nvSpPr>
        <dsp:cNvPr id="0" name=""/>
        <dsp:cNvSpPr/>
      </dsp:nvSpPr>
      <dsp:spPr>
        <a:xfrm>
          <a:off x="2819396" y="1828795"/>
          <a:ext cx="2816646" cy="404091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Nazanin" pitchFamily="2" charset="-78"/>
            </a:rPr>
            <a:t>آموزش </a:t>
          </a:r>
          <a:r>
            <a:rPr lang="fa-IR" sz="4400" b="0" kern="1200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Nazanin" pitchFamily="2" charset="-78"/>
            </a:rPr>
            <a:t>مراقبین خانوادگی</a:t>
          </a:r>
          <a:endParaRPr lang="en-US" sz="4400" b="0" kern="1200" cap="none" spc="0" dirty="0">
            <a:ln w="18415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819396" y="1828795"/>
        <a:ext cx="2816646" cy="4040914"/>
      </dsp:txXfrm>
    </dsp:sp>
    <dsp:sp modelId="{594E3D60-9B4F-4594-BA22-4DA236684CF5}">
      <dsp:nvSpPr>
        <dsp:cNvPr id="0" name=""/>
        <dsp:cNvSpPr/>
      </dsp:nvSpPr>
      <dsp:spPr>
        <a:xfrm>
          <a:off x="5638803" y="1828795"/>
          <a:ext cx="2816646" cy="3888486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cs typeface="B Nazanin" pitchFamily="2" charset="-78"/>
            </a:rPr>
            <a:t>آموزش پرسنل خدمت رسان: </a:t>
          </a:r>
        </a:p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cs typeface="B Nazanin" pitchFamily="2" charset="-78"/>
            </a:rPr>
            <a:t>هلال احمر</a:t>
          </a:r>
        </a:p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cs typeface="B Nazanin" pitchFamily="2" charset="-78"/>
            </a:rPr>
            <a:t> اورژانس </a:t>
          </a:r>
        </a:p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cs typeface="B Nazanin" pitchFamily="2" charset="-78"/>
            </a:rPr>
            <a:t>ستاد بحران</a:t>
          </a:r>
        </a:p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cs typeface="B Nazanin" pitchFamily="2" charset="-78"/>
            </a:rPr>
            <a:t> آتش نشانی و ...</a:t>
          </a:r>
          <a:endParaRPr lang="en-US" sz="2700" kern="12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5638803" y="1828795"/>
        <a:ext cx="2816646" cy="3888486"/>
      </dsp:txXfrm>
    </dsp:sp>
    <dsp:sp modelId="{96A3F059-4C22-470F-8848-CF677A6AE740}">
      <dsp:nvSpPr>
        <dsp:cNvPr id="0" name=""/>
        <dsp:cNvSpPr/>
      </dsp:nvSpPr>
      <dsp:spPr>
        <a:xfrm>
          <a:off x="0" y="5740146"/>
          <a:ext cx="8458200" cy="43205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295400"/>
            <a:ext cx="7315200" cy="990600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cs typeface="B Titr" pitchFamily="2" charset="-78"/>
              </a:rPr>
              <a:t>اقدامات ویژه سالمندان و افراد مبتلا به دمانس و بیماری آلزایمر در حوادث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7" name="Content Placeholder 6" descr="D:\hafarian\عکس\عکس\logo\arm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0"/>
            <a:ext cx="1371600" cy="1077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http://www.alznyc.org/nyc/newsletter/winter2013/images/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80010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fa-IR" dirty="0" smtClean="0"/>
              <a:t>از سوی دیگر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276600"/>
            <a:ext cx="7467600" cy="2438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>
              <a:buNone/>
            </a:pPr>
            <a:endParaRPr lang="fa-IR" sz="2800" b="1" dirty="0" smtClean="0">
              <a:cs typeface="B Nazanin" pitchFamily="2" charset="-78"/>
            </a:endParaRPr>
          </a:p>
          <a:p>
            <a:pPr algn="ctr" rtl="1">
              <a:buNone/>
            </a:pPr>
            <a:r>
              <a:rPr lang="fa-IR" sz="2800" b="1" dirty="0" smtClean="0">
                <a:cs typeface="B Nazanin" pitchFamily="2" charset="-78"/>
              </a:rPr>
              <a:t>در </a:t>
            </a:r>
            <a:r>
              <a:rPr lang="fa-IR" sz="2800" b="1" dirty="0" smtClean="0">
                <a:cs typeface="B Nazanin" pitchFamily="2" charset="-78"/>
              </a:rPr>
              <a:t>حالی که با آموزش خدمت رسانان و مراقبین می توان اثرات مخرب بلایا بر این افراد آسیب پذیر را کاهش داد</a:t>
            </a:r>
            <a:endParaRPr lang="en-US" sz="2800" b="1" dirty="0" smtClean="0">
              <a:cs typeface="B Nazanin" pitchFamily="2" charset="-78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7200" y="1447800"/>
            <a:ext cx="8458200" cy="160020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2800" dirty="0" smtClean="0">
                <a:cs typeface="B Nazanin" pitchFamily="2" charset="-78"/>
              </a:rPr>
              <a:t>از انجا که  جز طوفان، برای سایر بلایا هشداری وجود ندارد، مراقبین این بیماران- ناگهان و به طور غیر منتظره – با فاجعه ای روبرو می شوند که هیچ آموزشی در آن زمینه ندیده اند</a:t>
            </a:r>
            <a:endParaRPr lang="en-US" sz="28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B Nazanin" pitchFamily="2" charset="-78"/>
              </a:rPr>
              <a:t>به طور مثال به مراقبین و خدمت رسانان آموزش می دهیم که: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5600" y="1905000"/>
            <a:ext cx="4803775" cy="639762"/>
          </a:xfrm>
        </p:spPr>
        <p:txBody>
          <a:bodyPr>
            <a:noAutofit/>
          </a:bodyPr>
          <a:lstStyle/>
          <a:p>
            <a:r>
              <a:rPr lang="ar-SA" dirty="0" smtClean="0">
                <a:solidFill>
                  <a:srgbClr val="C00000"/>
                </a:solidFill>
                <a:cs typeface="B Titr" pitchFamily="2" charset="-78"/>
              </a:rPr>
              <a:t>زمانیکه فرد مبتلا به آلزایمر بیقرار است:</a:t>
            </a:r>
            <a:endParaRPr lang="en-US" dirty="0" smtClean="0">
              <a:solidFill>
                <a:srgbClr val="C00000"/>
              </a:solidFill>
              <a:cs typeface="B Titr" pitchFamily="2" charset="-78"/>
            </a:endParaRPr>
          </a:p>
          <a:p>
            <a:endParaRPr lang="en-US" dirty="0">
              <a:cs typeface="B Titr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8600" y="2174874"/>
            <a:ext cx="8686799" cy="4378325"/>
          </a:xfrm>
        </p:spPr>
        <p:txBody>
          <a:bodyPr>
            <a:normAutofit/>
          </a:bodyPr>
          <a:lstStyle/>
          <a:p>
            <a:pPr lvl="0" algn="r" rtl="1"/>
            <a:r>
              <a:rPr lang="ar-SA" dirty="0" smtClean="0">
                <a:cs typeface="B Nazanin" pitchFamily="2" charset="-78"/>
              </a:rPr>
              <a:t>از </a:t>
            </a:r>
            <a:r>
              <a:rPr lang="ar-SA" dirty="0" smtClean="0">
                <a:cs typeface="B Nazanin" pitchFamily="2" charset="-78"/>
              </a:rPr>
              <a:t>جلو به بیمار نزدیک </a:t>
            </a:r>
            <a:r>
              <a:rPr lang="ar-SA" dirty="0" smtClean="0">
                <a:cs typeface="B Nazanin" pitchFamily="2" charset="-78"/>
              </a:rPr>
              <a:t>ش</a:t>
            </a:r>
            <a:r>
              <a:rPr lang="fa-IR" dirty="0" smtClean="0">
                <a:cs typeface="B Nazanin" pitchFamily="2" charset="-78"/>
              </a:rPr>
              <a:t>ده</a:t>
            </a:r>
            <a:r>
              <a:rPr lang="ar-SA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و او را با نام </a:t>
            </a:r>
            <a:r>
              <a:rPr lang="ar-SA" dirty="0" smtClean="0">
                <a:cs typeface="B Nazanin" pitchFamily="2" charset="-78"/>
              </a:rPr>
              <a:t>بخوان</a:t>
            </a:r>
            <a:r>
              <a:rPr lang="fa-IR" dirty="0" smtClean="0">
                <a:cs typeface="B Nazanin" pitchFamily="2" charset="-78"/>
              </a:rPr>
              <a:t>ن</a:t>
            </a:r>
            <a:r>
              <a:rPr lang="ar-SA" dirty="0" smtClean="0">
                <a:cs typeface="B Nazanin" pitchFamily="2" charset="-78"/>
              </a:rPr>
              <a:t>د</a:t>
            </a:r>
            <a:r>
              <a:rPr lang="ar-SA" dirty="0" smtClean="0">
                <a:cs typeface="B Nazanin" pitchFamily="2" charset="-78"/>
              </a:rPr>
              <a:t>.</a:t>
            </a:r>
            <a:endParaRPr lang="en-US" dirty="0" smtClean="0">
              <a:cs typeface="B Nazanin" pitchFamily="2" charset="-78"/>
            </a:endParaRPr>
          </a:p>
          <a:p>
            <a:pPr lvl="0" algn="r" rtl="1"/>
            <a:r>
              <a:rPr lang="ar-SA" dirty="0" smtClean="0">
                <a:cs typeface="B Nazanin" pitchFamily="2" charset="-78"/>
              </a:rPr>
              <a:t>از عبارات مثبت و ساده و لحن آرام و شمرده استفاده </a:t>
            </a:r>
            <a:r>
              <a:rPr lang="ar-SA" dirty="0" smtClean="0">
                <a:cs typeface="B Nazanin" pitchFamily="2" charset="-78"/>
              </a:rPr>
              <a:t>کن</a:t>
            </a:r>
            <a:r>
              <a:rPr lang="fa-IR" dirty="0" smtClean="0">
                <a:cs typeface="B Nazanin" pitchFamily="2" charset="-78"/>
              </a:rPr>
              <a:t>ن</a:t>
            </a:r>
            <a:r>
              <a:rPr lang="ar-SA" dirty="0" smtClean="0">
                <a:cs typeface="B Nazanin" pitchFamily="2" charset="-78"/>
              </a:rPr>
              <a:t>د</a:t>
            </a:r>
            <a:r>
              <a:rPr lang="ar-SA" dirty="0" smtClean="0">
                <a:cs typeface="B Nazanin" pitchFamily="2" charset="-78"/>
              </a:rPr>
              <a:t>.</a:t>
            </a:r>
            <a:r>
              <a:rPr lang="fa-IR" dirty="0" smtClean="0">
                <a:cs typeface="B Nazanin" pitchFamily="2" charset="-78"/>
              </a:rPr>
              <a:t> قوت قلب </a:t>
            </a:r>
            <a:r>
              <a:rPr lang="fa-IR" dirty="0" smtClean="0">
                <a:cs typeface="B Nazanin" pitchFamily="2" charset="-78"/>
              </a:rPr>
              <a:t>دهند</a:t>
            </a:r>
            <a:r>
              <a:rPr lang="fa-IR" dirty="0" smtClean="0">
                <a:cs typeface="B Nazanin" pitchFamily="2" charset="-78"/>
              </a:rPr>
              <a:t>.</a:t>
            </a:r>
            <a:endParaRPr lang="en-US" dirty="0" smtClean="0">
              <a:cs typeface="B Nazanin" pitchFamily="2" charset="-78"/>
            </a:endParaRPr>
          </a:p>
          <a:p>
            <a:pPr lvl="0" algn="r" rtl="1"/>
            <a:r>
              <a:rPr lang="fa-IR" dirty="0" smtClean="0">
                <a:cs typeface="B Nazanin" pitchFamily="2" charset="-78"/>
              </a:rPr>
              <a:t>به جای توجه محتوای کلماتی که بیمار بیان می کند، به احساسات او پاسخ دهید، زیرا او ممکن است قادر به تبدیل به بیان احساسات واقعی خود نباشد.</a:t>
            </a:r>
            <a:endParaRPr lang="en-US" dirty="0" smtClean="0">
              <a:cs typeface="B Nazanin" pitchFamily="2" charset="-78"/>
            </a:endParaRPr>
          </a:p>
          <a:p>
            <a:pPr lvl="0" algn="r" rtl="1"/>
            <a:r>
              <a:rPr lang="fa-IR" dirty="0" smtClean="0">
                <a:cs typeface="B Nazanin" pitchFamily="2" charset="-78"/>
              </a:rPr>
              <a:t>هرگز با فرد بحث و مجادله </a:t>
            </a:r>
            <a:r>
              <a:rPr lang="fa-IR" dirty="0" smtClean="0">
                <a:cs typeface="B Nazanin" pitchFamily="2" charset="-78"/>
              </a:rPr>
              <a:t>نکنند</a:t>
            </a:r>
            <a:r>
              <a:rPr lang="fa-IR" dirty="0" smtClean="0">
                <a:cs typeface="B Nazanin" pitchFamily="2" charset="-78"/>
              </a:rPr>
              <a:t>. تلاش جهت اصلاح و تغییر نظر بیمار بی فایده است و تنها او را بیقرارتر و پرخاشگر می سازد. </a:t>
            </a:r>
            <a:r>
              <a:rPr lang="fa-IR" dirty="0" smtClean="0">
                <a:cs typeface="B Nazanin" pitchFamily="2" charset="-78"/>
              </a:rPr>
              <a:t>در </a:t>
            </a:r>
            <a:r>
              <a:rPr lang="fa-IR" dirty="0" smtClean="0">
                <a:cs typeface="B Nazanin" pitchFamily="2" charset="-78"/>
              </a:rPr>
              <a:t>عوض، او را تایید </a:t>
            </a:r>
            <a:r>
              <a:rPr lang="fa-IR" dirty="0" smtClean="0">
                <a:cs typeface="B Nazanin" pitchFamily="2" charset="-78"/>
              </a:rPr>
              <a:t>کرده </a:t>
            </a:r>
            <a:r>
              <a:rPr lang="fa-IR" dirty="0" smtClean="0">
                <a:cs typeface="B Nazanin" pitchFamily="2" charset="-78"/>
              </a:rPr>
              <a:t>و توجه او را به چیزی دیگر منحرف </a:t>
            </a:r>
            <a:r>
              <a:rPr lang="fa-IR" dirty="0" smtClean="0">
                <a:cs typeface="B Nazanin" pitchFamily="2" charset="-78"/>
              </a:rPr>
              <a:t>سازند.</a:t>
            </a:r>
            <a:endParaRPr lang="en-US" dirty="0" smtClean="0">
              <a:cs typeface="B Nazanin" pitchFamily="2" charset="-78"/>
            </a:endParaRPr>
          </a:p>
          <a:p>
            <a:pPr lvl="0" algn="r" rtl="1"/>
            <a:r>
              <a:rPr lang="fa-IR" b="1" dirty="0" smtClean="0">
                <a:cs typeface="B Nazanin" pitchFamily="2" charset="-78"/>
              </a:rPr>
              <a:t>تحت هیچ شرایطی نباید پس از یک فاجعه طبیعی، فرد مبتلا به آلزایمر را تنها گذاشت. او هرگز در یک مکان باقی نمی ماند تا شما برای کمک آوردن بروید.</a:t>
            </a:r>
            <a:endParaRPr lang="en-US" b="1" dirty="0" smtClean="0">
              <a:cs typeface="B Nazanin" pitchFamily="2" charset="-78"/>
            </a:endParaRPr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381000" y="228600"/>
          <a:ext cx="84582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15400" cy="762000"/>
          </a:xfrm>
        </p:spPr>
        <p:txBody>
          <a:bodyPr>
            <a:noAutofit/>
          </a:bodyPr>
          <a:lstStyle/>
          <a:p>
            <a:r>
              <a:rPr lang="fa-IR" sz="3600" b="1" dirty="0" smtClean="0">
                <a:solidFill>
                  <a:srgbClr val="C00000"/>
                </a:solidFill>
                <a:cs typeface="B Nazanin" pitchFamily="2" charset="-78"/>
              </a:rPr>
              <a:t>چگونه می توان سالمندان و مراقبین را برای حوادث  آماده ساخت؟</a:t>
            </a:r>
            <a:r>
              <a:rPr lang="en-US" sz="3600" b="1" dirty="0" smtClean="0">
                <a:solidFill>
                  <a:srgbClr val="C00000"/>
                </a:solidFill>
                <a:cs typeface="B Nazanin" pitchFamily="2" charset="-78"/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cs typeface="B Nazanin" pitchFamily="2" charset="-78"/>
              </a:rPr>
            </a:br>
            <a:endParaRPr lang="en-US" sz="36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0" y="1066800"/>
            <a:ext cx="8686800" cy="1752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/>
            <a:endParaRPr lang="fa-IR" dirty="0" smtClean="0">
              <a:cs typeface="B Nazanin" pitchFamily="2" charset="-78"/>
            </a:endParaRPr>
          </a:p>
          <a:p>
            <a:pPr algn="ctr" rtl="1"/>
            <a:endParaRPr lang="fa-IR" dirty="0" smtClean="0">
              <a:cs typeface="B Nazanin" pitchFamily="2" charset="-78"/>
            </a:endParaRPr>
          </a:p>
          <a:p>
            <a:pPr algn="ctr" rtl="1"/>
            <a:endParaRPr lang="fa-IR" dirty="0" smtClean="0">
              <a:cs typeface="B Nazanin" pitchFamily="2" charset="-78"/>
            </a:endParaRPr>
          </a:p>
          <a:p>
            <a:pPr algn="ctr" rtl="1"/>
            <a:endParaRPr lang="fa-IR" dirty="0" smtClean="0">
              <a:cs typeface="B Nazanin" pitchFamily="2" charset="-78"/>
            </a:endParaRPr>
          </a:p>
          <a:p>
            <a:pPr algn="ctr" rtl="1"/>
            <a:endParaRPr lang="fa-IR" dirty="0" smtClean="0">
              <a:cs typeface="B Nazanin" pitchFamily="2" charset="-78"/>
            </a:endParaRPr>
          </a:p>
          <a:p>
            <a:pPr algn="ctr" rtl="1"/>
            <a:endParaRPr lang="fa-IR" dirty="0" smtClean="0">
              <a:cs typeface="B Nazanin" pitchFamily="2" charset="-78"/>
            </a:endParaRPr>
          </a:p>
          <a:p>
            <a:pPr algn="ctr" rtl="1"/>
            <a:endParaRPr lang="fa-IR" dirty="0" smtClean="0">
              <a:cs typeface="B Nazanin" pitchFamily="2" charset="-78"/>
            </a:endParaRPr>
          </a:p>
          <a:p>
            <a:pPr algn="ctr" rtl="1"/>
            <a:endParaRPr lang="fa-IR" dirty="0" smtClean="0">
              <a:cs typeface="B Nazanin" pitchFamily="2" charset="-78"/>
            </a:endParaRPr>
          </a:p>
          <a:p>
            <a:pPr algn="ctr" rtl="1"/>
            <a:endParaRPr lang="fa-IR" dirty="0" smtClean="0">
              <a:cs typeface="B Nazanin" pitchFamily="2" charset="-78"/>
            </a:endParaRPr>
          </a:p>
          <a:p>
            <a:pPr algn="ctr" rtl="1"/>
            <a:endParaRPr lang="fa-IR" dirty="0" smtClean="0">
              <a:cs typeface="B Nazanin" pitchFamily="2" charset="-78"/>
            </a:endParaRPr>
          </a:p>
          <a:p>
            <a:pPr algn="ctr" rtl="1"/>
            <a:endParaRPr lang="fa-IR" dirty="0" smtClean="0">
              <a:cs typeface="B Nazanin" pitchFamily="2" charset="-78"/>
            </a:endParaRPr>
          </a:p>
          <a:p>
            <a:pPr algn="ctr" rtl="1"/>
            <a:endParaRPr lang="fa-IR" dirty="0" smtClean="0">
              <a:cs typeface="B Nazanin" pitchFamily="2" charset="-78"/>
            </a:endParaRPr>
          </a:p>
          <a:p>
            <a:pPr algn="ctr" rtl="1"/>
            <a:endParaRPr lang="fa-IR" dirty="0" smtClean="0">
              <a:cs typeface="B Nazanin" pitchFamily="2" charset="-78"/>
            </a:endParaRPr>
          </a:p>
          <a:p>
            <a:pPr algn="ctr" rtl="1"/>
            <a:endParaRPr lang="fa-IR" dirty="0" smtClean="0">
              <a:cs typeface="B Nazanin" pitchFamily="2" charset="-78"/>
            </a:endParaRPr>
          </a:p>
          <a:p>
            <a:pPr algn="ctr" rtl="1"/>
            <a:endParaRPr lang="fa-IR" dirty="0" smtClean="0">
              <a:cs typeface="B Nazanin" pitchFamily="2" charset="-78"/>
            </a:endParaRPr>
          </a:p>
          <a:p>
            <a:pPr algn="ctr" rtl="1"/>
            <a:endParaRPr lang="fa-IR" dirty="0" smtClean="0">
              <a:cs typeface="B Nazanin" pitchFamily="2" charset="-78"/>
            </a:endParaRPr>
          </a:p>
          <a:p>
            <a:pPr algn="ctr" rtl="1"/>
            <a:endParaRPr lang="fa-IR" dirty="0" smtClean="0">
              <a:cs typeface="B Nazanin" pitchFamily="2" charset="-78"/>
            </a:endParaRPr>
          </a:p>
          <a:p>
            <a:pPr algn="ctr" rtl="1"/>
            <a:endParaRPr lang="fa-IR" dirty="0" smtClean="0">
              <a:cs typeface="B Nazanin" pitchFamily="2" charset="-78"/>
            </a:endParaRPr>
          </a:p>
          <a:p>
            <a:pPr algn="ctr" rtl="1"/>
            <a:r>
              <a:rPr lang="fa-IR" dirty="0" smtClean="0">
                <a:cs typeface="B Nazanin" pitchFamily="2" charset="-78"/>
              </a:rPr>
              <a:t>اگر </a:t>
            </a:r>
            <a:r>
              <a:rPr lang="fa-IR" dirty="0" smtClean="0">
                <a:cs typeface="B Nazanin" pitchFamily="2" charset="-78"/>
              </a:rPr>
              <a:t>چه ما نمی توانیم بفهمیم که چگونه و یا زمانی یک فاجعه اتفاق خواهد افتاد، سالمندان و خانواده های آنها می توانند از پیش برای یک شرایط اضطراری </a:t>
            </a:r>
            <a:r>
              <a:rPr lang="fa-IR" dirty="0" smtClean="0">
                <a:cs typeface="B Nazanin" pitchFamily="2" charset="-78"/>
              </a:rPr>
              <a:t>      برنامه </a:t>
            </a:r>
            <a:r>
              <a:rPr lang="fa-IR" dirty="0" smtClean="0">
                <a:cs typeface="B Nazanin" pitchFamily="2" charset="-78"/>
              </a:rPr>
              <a:t>ریزی کنند. این آمادگی به کاهش اضطراب کمک می </a:t>
            </a:r>
            <a:r>
              <a:rPr lang="fa-IR" dirty="0" smtClean="0">
                <a:cs typeface="B Nazanin" pitchFamily="2" charset="-78"/>
              </a:rPr>
              <a:t>کند</a:t>
            </a:r>
            <a:r>
              <a:rPr lang="en-US" dirty="0" smtClean="0">
                <a:cs typeface="B Nazanin" pitchFamily="2" charset="-78"/>
              </a:rPr>
              <a:t/>
            </a:r>
            <a:br>
              <a:rPr lang="en-US" dirty="0" smtClean="0">
                <a:cs typeface="B Nazanin" pitchFamily="2" charset="-78"/>
              </a:rPr>
            </a:br>
            <a:endParaRPr lang="en-US" dirty="0">
              <a:cs typeface="B Nazanin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8600" y="2667000"/>
            <a:ext cx="8686800" cy="4038601"/>
          </a:xfrm>
        </p:spPr>
        <p:txBody>
          <a:bodyPr>
            <a:normAutofit lnSpcReduction="10000"/>
          </a:bodyPr>
          <a:lstStyle/>
          <a:p>
            <a:pPr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صلیب </a:t>
            </a:r>
            <a:r>
              <a:rPr lang="fa-IR" dirty="0" smtClean="0">
                <a:cs typeface="B Nazanin" pitchFamily="2" charset="-78"/>
              </a:rPr>
              <a:t>سرخ  ایجاد یک شبکه حمایت شخصی متشکل از حداقل سه نفر از اعضای خانواده، دوستان، و یا همسایه ها را برای سالمندان توصیه می کند. افرادی که بتوانند سالمند را در شرایط اضطراری چک کنند و این ترکیب باید قبل از حوادث ساخته شده باشد. تبادل کلید انجام پذیرد و نشان داده شود  که وسائل اضطراری در کجا نگه داشته می شود. پشتیبانی اعضای شبکه از یکدیگر بسیار کارساز است. </a:t>
            </a:r>
            <a:endParaRPr lang="fa-IR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اگر سالمند از دارو یا درمان پزشکی خاصی استفاده می کند، لازم است تامین حداقل دو هفته  از داروها ضروری است.  لیست داروهای تجویزی و  دوز آنان، اطلاعات درمان /غذا و دارویی هایی که فرد به آن آلرژی  دارد در دسترس </a:t>
            </a:r>
            <a:r>
              <a:rPr lang="fa-IR" dirty="0" smtClean="0">
                <a:cs typeface="B Nazanin" pitchFamily="2" charset="-78"/>
              </a:rPr>
              <a:t>باشد.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نیازهای </a:t>
            </a:r>
            <a:r>
              <a:rPr lang="fa-IR" dirty="0" smtClean="0">
                <a:cs typeface="B Nazanin" pitchFamily="2" charset="-78"/>
              </a:rPr>
              <a:t>شخصی سالمند مانند عینک، سمعک و باتری سمعک، باتری صندلی چرخدار، و اکسیژن در دسترس باشد</a:t>
            </a:r>
            <a:endParaRPr lang="en-US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040188" cy="1295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/>
            <a:r>
              <a:rPr lang="fa-IR" sz="2800" dirty="0" smtClean="0">
                <a:solidFill>
                  <a:srgbClr val="C00000"/>
                </a:solidFill>
                <a:cs typeface="B Titr" pitchFamily="2" charset="-78"/>
              </a:rPr>
              <a:t>مراقبان در </a:t>
            </a:r>
            <a:r>
              <a:rPr lang="fa-IR" sz="2800" dirty="0" smtClean="0">
                <a:solidFill>
                  <a:srgbClr val="C00000"/>
                </a:solidFill>
                <a:cs typeface="B Titr" pitchFamily="2" charset="-78"/>
              </a:rPr>
              <a:t>طی دوره بازیابی چه </a:t>
            </a:r>
            <a:r>
              <a:rPr lang="fa-IR" sz="2800" dirty="0" smtClean="0">
                <a:solidFill>
                  <a:srgbClr val="C00000"/>
                </a:solidFill>
                <a:cs typeface="B Titr" pitchFamily="2" charset="-78"/>
              </a:rPr>
              <a:t>می </a:t>
            </a:r>
            <a:r>
              <a:rPr lang="fa-IR" sz="2800" dirty="0" smtClean="0">
                <a:solidFill>
                  <a:srgbClr val="C00000"/>
                </a:solidFill>
                <a:cs typeface="B Titr" pitchFamily="2" charset="-78"/>
              </a:rPr>
              <a:t>توانند </a:t>
            </a:r>
            <a:r>
              <a:rPr lang="fa-IR" sz="2800" dirty="0" smtClean="0">
                <a:solidFill>
                  <a:srgbClr val="C00000"/>
                </a:solidFill>
                <a:cs typeface="B Titr" pitchFamily="2" charset="-78"/>
              </a:rPr>
              <a:t>انجام دهند؟ </a:t>
            </a:r>
            <a:r>
              <a:rPr lang="en-US" dirty="0" smtClean="0">
                <a:solidFill>
                  <a:srgbClr val="C00000"/>
                </a:solidFill>
                <a:cs typeface="B Nazanin" pitchFamily="2" charset="-78"/>
              </a:rPr>
              <a:t/>
            </a:r>
            <a:br>
              <a:rPr lang="en-US" dirty="0" smtClean="0">
                <a:solidFill>
                  <a:srgbClr val="C00000"/>
                </a:solidFill>
                <a:cs typeface="B Nazanin" pitchFamily="2" charset="-78"/>
              </a:rPr>
            </a:br>
            <a:endParaRPr lang="en-US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981200"/>
            <a:ext cx="4344988" cy="4495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fa-IR" sz="2800" dirty="0" smtClean="0">
                <a:cs typeface="B Nazanin" pitchFamily="2" charset="-78"/>
              </a:rPr>
              <a:t>اطلاعات لازم را در اختیار سالمند گذارند و به او اطمینان دهند که محیط امن </a:t>
            </a:r>
            <a:r>
              <a:rPr lang="fa-IR" sz="2800" dirty="0" smtClean="0">
                <a:cs typeface="B Nazanin" pitchFamily="2" charset="-78"/>
              </a:rPr>
              <a:t>است.</a:t>
            </a:r>
          </a:p>
          <a:p>
            <a:pPr algn="just" rtl="1">
              <a:buNone/>
            </a:pPr>
            <a:endParaRPr lang="fa-IR" sz="2800" dirty="0" smtClean="0">
              <a:cs typeface="B Nazanin" pitchFamily="2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fa-IR" sz="2800" dirty="0" smtClean="0">
                <a:cs typeface="B Nazanin" pitchFamily="2" charset="-78"/>
              </a:rPr>
              <a:t>مراقب </a:t>
            </a:r>
            <a:r>
              <a:rPr lang="fa-IR" sz="2800" dirty="0" smtClean="0">
                <a:cs typeface="B Nazanin" pitchFamily="2" charset="-78"/>
              </a:rPr>
              <a:t>نشانه های افسردگی و اضطراب </a:t>
            </a:r>
            <a:r>
              <a:rPr lang="fa-IR" sz="2800" dirty="0" smtClean="0">
                <a:cs typeface="B Nazanin" pitchFamily="2" charset="-78"/>
              </a:rPr>
              <a:t>و احساس </a:t>
            </a:r>
            <a:r>
              <a:rPr lang="fa-IR" sz="2800" dirty="0" smtClean="0">
                <a:cs typeface="B Nazanin" pitchFamily="2" charset="-78"/>
              </a:rPr>
              <a:t>خشم و </a:t>
            </a:r>
            <a:r>
              <a:rPr lang="fa-IR" sz="2800" dirty="0" smtClean="0">
                <a:cs typeface="B Nazanin" pitchFamily="2" charset="-78"/>
              </a:rPr>
              <a:t>درماندگی باشند.</a:t>
            </a:r>
          </a:p>
          <a:p>
            <a:pPr algn="just" rtl="1">
              <a:buFont typeface="Wingdings" pitchFamily="2" charset="2"/>
              <a:buChar char="ü"/>
            </a:pPr>
            <a:endParaRPr lang="fa-IR" sz="2800" dirty="0" smtClean="0">
              <a:cs typeface="B Nazanin" pitchFamily="2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fa-IR" sz="2800" dirty="0" smtClean="0">
                <a:cs typeface="B Nazanin" pitchFamily="2" charset="-78"/>
              </a:rPr>
              <a:t>فرصت </a:t>
            </a:r>
            <a:r>
              <a:rPr lang="fa-IR" sz="2800" dirty="0" smtClean="0">
                <a:cs typeface="B Nazanin" pitchFamily="2" charset="-78"/>
              </a:rPr>
              <a:t>ابراز احساسات به او دهند</a:t>
            </a:r>
            <a:endParaRPr lang="en-US" sz="2800" dirty="0" smtClean="0">
              <a:cs typeface="B Nazanin" pitchFamily="2" charset="-78"/>
            </a:endParaRPr>
          </a:p>
          <a:p>
            <a:pPr algn="ctr" rtl="1"/>
            <a:endParaRPr lang="en-US" sz="2800" dirty="0">
              <a:cs typeface="B Nazanin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304801"/>
            <a:ext cx="4270375" cy="1371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2800" dirty="0" smtClean="0">
                <a:solidFill>
                  <a:srgbClr val="C00000"/>
                </a:solidFill>
                <a:cs typeface="B Titr" pitchFamily="2" charset="-78"/>
              </a:rPr>
              <a:t>چه اقداماتی هنگام حوادث باید انجام شود؟ </a:t>
            </a:r>
            <a:endParaRPr lang="en-US" dirty="0" smtClean="0">
              <a:solidFill>
                <a:srgbClr val="C00000"/>
              </a:solidFill>
              <a:cs typeface="B Titr" pitchFamily="2" charset="-78"/>
            </a:endParaRPr>
          </a:p>
          <a:p>
            <a:pPr algn="ctr" rt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981200"/>
            <a:ext cx="4270375" cy="4495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>
              <a:buFont typeface="Wingdings" pitchFamily="2" charset="2"/>
              <a:buChar char="ü"/>
            </a:pPr>
            <a:r>
              <a:rPr lang="fa-IR" sz="2800" dirty="0" smtClean="0">
                <a:cs typeface="B Nazanin" pitchFamily="2" charset="-78"/>
              </a:rPr>
              <a:t>در </a:t>
            </a:r>
            <a:r>
              <a:rPr lang="fa-IR" sz="2800" dirty="0" smtClean="0">
                <a:cs typeface="B Nazanin" pitchFamily="2" charset="-78"/>
              </a:rPr>
              <a:t>صورت امکان، افراد سالمند باید با خانواده خود باقی </a:t>
            </a:r>
            <a:r>
              <a:rPr lang="fa-IR" sz="2800" dirty="0" smtClean="0">
                <a:cs typeface="B Nazanin" pitchFamily="2" charset="-78"/>
              </a:rPr>
              <a:t>بماند.</a:t>
            </a:r>
          </a:p>
          <a:p>
            <a:pPr algn="ctr" rtl="1">
              <a:buNone/>
            </a:pPr>
            <a:endParaRPr lang="fa-IR" sz="2800" dirty="0" smtClean="0">
              <a:cs typeface="B Nazanin" pitchFamily="2" charset="-78"/>
            </a:endParaRPr>
          </a:p>
          <a:p>
            <a:pPr algn="ctr" rtl="1">
              <a:buNone/>
            </a:pPr>
            <a:endParaRPr lang="fa-IR" sz="2800" dirty="0" smtClean="0">
              <a:cs typeface="B Nazanin" pitchFamily="2" charset="-78"/>
            </a:endParaRPr>
          </a:p>
          <a:p>
            <a:pPr algn="ctr" rtl="1">
              <a:buFont typeface="Wingdings" pitchFamily="2" charset="2"/>
              <a:buChar char="ü"/>
            </a:pPr>
            <a:r>
              <a:rPr lang="fa-IR" sz="2800" dirty="0" smtClean="0">
                <a:cs typeface="B Nazanin" pitchFamily="2" charset="-78"/>
              </a:rPr>
              <a:t>انتقال </a:t>
            </a:r>
            <a:r>
              <a:rPr lang="fa-IR" sz="2800" dirty="0" smtClean="0">
                <a:cs typeface="B Nazanin" pitchFamily="2" charset="-78"/>
              </a:rPr>
              <a:t>حس امنیت، آرامش و امید، برقراری ارتباط  و اطمینان </a:t>
            </a:r>
            <a:r>
              <a:rPr lang="fa-IR" sz="2800" dirty="0" smtClean="0">
                <a:cs typeface="B Nazanin" pitchFamily="2" charset="-78"/>
              </a:rPr>
              <a:t>بخشی</a:t>
            </a:r>
            <a:endParaRPr lang="en-US" sz="2800" dirty="0" smtClean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10600" cy="1570038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cs typeface="B Nazanin" pitchFamily="2" charset="-78"/>
              </a:rPr>
              <a:t>برای خدمت رسانی صحیح به افراد مبتلا به دمانس و بیماری آلزایمر پرسنل خدمات اورژانس، ستاد بحران، آتش نشانی و هلال احمر باید: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4800" y="2057400"/>
            <a:ext cx="8534400" cy="3352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 algn="just" rtl="1"/>
            <a:endParaRPr lang="fa-IR" sz="3200" dirty="0" smtClean="0">
              <a:cs typeface="B Nazanin" pitchFamily="2" charset="-78"/>
            </a:endParaRPr>
          </a:p>
          <a:p>
            <a:pPr lvl="0" algn="just" rtl="1"/>
            <a:r>
              <a:rPr lang="fa-IR" sz="4000" dirty="0" smtClean="0">
                <a:cs typeface="B Nazanin" pitchFamily="2" charset="-78"/>
              </a:rPr>
              <a:t>در شناسایی افراد مبتلا به بیماری آلزایمر ماهر و خبره باشند</a:t>
            </a:r>
          </a:p>
          <a:p>
            <a:pPr lvl="0" algn="just" rtl="1"/>
            <a:r>
              <a:rPr lang="fa-IR" sz="4000" dirty="0" smtClean="0">
                <a:cs typeface="B Nazanin" pitchFamily="2" charset="-78"/>
              </a:rPr>
              <a:t>مهارتهای برقراری ارتباط با این افراد را بدانند</a:t>
            </a:r>
            <a:endParaRPr lang="en-US" sz="4000" dirty="0" smtClean="0">
              <a:cs typeface="B Nazanin" pitchFamily="2" charset="-78"/>
            </a:endParaRPr>
          </a:p>
          <a:p>
            <a:pPr lvl="0" algn="just" rtl="1"/>
            <a:r>
              <a:rPr lang="fa-IR" sz="4000" dirty="0" smtClean="0">
                <a:cs typeface="B Nazanin" pitchFamily="2" charset="-78"/>
              </a:rPr>
              <a:t>از انواع خدماتی که می تواند به افراد مبتلا به دمانس و مراقبین آنها کمک کند مطلع باشند</a:t>
            </a:r>
            <a:endParaRPr lang="en-US" sz="4000" dirty="0" smtClean="0">
              <a:cs typeface="B Nazanin" pitchFamily="2" charset="-78"/>
            </a:endParaRPr>
          </a:p>
          <a:p>
            <a:pPr lvl="0" algn="just" rtl="1"/>
            <a:r>
              <a:rPr lang="fa-IR" sz="4000" dirty="0" smtClean="0">
                <a:cs typeface="B Nazanin" pitchFamily="2" charset="-78"/>
              </a:rPr>
              <a:t>قادر باشند ارتباطات لازم این افراد با سازمانهای زیربط را برقرار نمایند</a:t>
            </a:r>
          </a:p>
          <a:p>
            <a:pPr lvl="0" algn="just" rtl="1">
              <a:buNone/>
            </a:pPr>
            <a:r>
              <a:rPr lang="fa-IR" sz="4000" dirty="0" smtClean="0">
                <a:cs typeface="B Nazanin" pitchFamily="2" charset="-78"/>
              </a:rPr>
              <a:t>(این آموزشها می تواند به عنوان بخشی از آموزش ضمن خدمت کارکنان در نظر گرفته شود و کمک کند که این افراد به دانش و ابزار مناسب برای ارائه کار موثر مجهز گردند)</a:t>
            </a:r>
          </a:p>
          <a:p>
            <a:pPr lvl="0" algn="just" rtl="1"/>
            <a:endParaRPr lang="en-US" sz="3200" dirty="0" smtClean="0">
              <a:cs typeface="B Nazanin" pitchFamily="2" charset="-78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55626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200" b="1" dirty="0" smtClean="0">
                <a:cs typeface="B Titr" pitchFamily="2" charset="-78"/>
              </a:rPr>
              <a:t>ثبت محل زندگی و نیازهای ویژه  هر فرد مبتلا به دمانس و بیماری آلزایمر توسط ستادهای بحران  محلات ضروری است</a:t>
            </a:r>
            <a:endParaRPr lang="en-US" sz="3200" b="1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82880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Nazanin" pitchFamily="2" charset="-78"/>
              </a:rPr>
              <a:t>آموزش مراقبین / </a:t>
            </a:r>
            <a:r>
              <a:rPr lang="fa-IR" b="1" dirty="0" smtClean="0">
                <a:ln>
                  <a:solidFill>
                    <a:schemeClr val="tx1"/>
                  </a:solidFill>
                </a:ln>
                <a:cs typeface="B Nazanin" pitchFamily="2" charset="-78"/>
              </a:rPr>
              <a:t> پرسنل سرای سالمندان و مراکز مراقبت- توانبخشی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en-US" dirty="0" smtClean="0">
                <a:ln>
                  <a:solidFill>
                    <a:schemeClr val="tx1"/>
                  </a:solidFill>
                </a:ln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4800" y="1600200"/>
            <a:ext cx="8610601" cy="5029200"/>
          </a:xfrm>
        </p:spPr>
        <p:txBody>
          <a:bodyPr/>
          <a:lstStyle/>
          <a:p>
            <a:pPr algn="r" rtl="1"/>
            <a:r>
              <a:rPr lang="fa-IR" sz="2800" dirty="0" smtClean="0">
                <a:cs typeface="B Nazanin" pitchFamily="2" charset="-78"/>
              </a:rPr>
              <a:t>مراقبین </a:t>
            </a:r>
            <a:r>
              <a:rPr lang="fa-IR" sz="2800" dirty="0" smtClean="0">
                <a:cs typeface="B Nazanin" pitchFamily="2" charset="-78"/>
              </a:rPr>
              <a:t>افراد مبتلا به دمانس و پرسنل سرای سالمندان را باید در رابطه با آمادگی لازم برای مواجهه با حوادث بالقوه و برنامه ریزی و پاسخ مناسب آموزش داد</a:t>
            </a:r>
          </a:p>
          <a:p>
            <a:pPr algn="r" rtl="1"/>
            <a:r>
              <a:rPr lang="fa-IR" sz="2800" dirty="0" smtClean="0">
                <a:cs typeface="B Nazanin" pitchFamily="2" charset="-78"/>
              </a:rPr>
              <a:t>این افراد باید در رابطه با آماده سازی کیت اضطراری آموزش ببینند</a:t>
            </a:r>
          </a:p>
          <a:p>
            <a:pPr algn="r" rtl="1"/>
            <a:r>
              <a:rPr lang="fa-IR" sz="2800" dirty="0" smtClean="0">
                <a:cs typeface="B Nazanin" pitchFamily="2" charset="-78"/>
              </a:rPr>
              <a:t>باید با تکنیک های پاسخ دهی که به کاهش اضطراب، بیقراری و سرگردانی فرد بیمار کمک می کند، اشنا باشند</a:t>
            </a:r>
          </a:p>
          <a:p>
            <a:pPr algn="r" rtl="1">
              <a:buNone/>
            </a:pPr>
            <a:r>
              <a:rPr lang="fa-IR" sz="2800" b="1" dirty="0" smtClean="0">
                <a:cs typeface="B Nazanin" pitchFamily="2" charset="-78"/>
              </a:rPr>
              <a:t>(روزنامه ها، فیلم ها، جزوات و مستندهای تلویزیونی از جمله بهترین روش های آموزشی هستند</a:t>
            </a:r>
            <a:r>
              <a:rPr lang="fa-IR" sz="2800" b="1" dirty="0" smtClean="0">
                <a:cs typeface="B Nazanin" pitchFamily="2" charset="-78"/>
              </a:rPr>
              <a:t>)</a:t>
            </a:r>
            <a:r>
              <a:rPr lang="fa-IR" sz="2800" dirty="0" smtClean="0">
                <a:cs typeface="B Nazanin" pitchFamily="2" charset="-78"/>
              </a:rPr>
              <a:t> </a:t>
            </a:r>
            <a:endParaRPr lang="fa-IR" sz="2800" dirty="0" smtClean="0">
              <a:cs typeface="B Nazanin" pitchFamily="2" charset="-78"/>
            </a:endParaRPr>
          </a:p>
          <a:p>
            <a:pPr algn="r" rtl="1"/>
            <a:r>
              <a:rPr lang="fa-IR" sz="2800" dirty="0" smtClean="0">
                <a:cs typeface="B Nazanin" pitchFamily="2" charset="-78"/>
              </a:rPr>
              <a:t>لزوم </a:t>
            </a:r>
            <a:r>
              <a:rPr lang="fa-IR" sz="2800" dirty="0" smtClean="0">
                <a:cs typeface="B Nazanin" pitchFamily="2" charset="-78"/>
              </a:rPr>
              <a:t>ثبت نام تمامی سالمندان مبتلا به دمانس و بیماری آلزایمر در طرح </a:t>
            </a:r>
            <a:r>
              <a:rPr lang="fa-IR" sz="2800" b="1" dirty="0" smtClean="0">
                <a:cs typeface="B Nazanin" pitchFamily="2" charset="-78"/>
              </a:rPr>
              <a:t>بازگشت ایمن نیروی انتظامی</a:t>
            </a:r>
          </a:p>
          <a:p>
            <a:pPr algn="r" rtl="1">
              <a:buNone/>
            </a:pPr>
            <a:endParaRPr lang="en-US" sz="2800" b="1" dirty="0" smtClean="0">
              <a:cs typeface="B Nazanin" pitchFamily="2" charset="-78"/>
            </a:endParaRPr>
          </a:p>
          <a:p>
            <a:pPr algn="r" rtl="1">
              <a:buNone/>
            </a:pP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آماده سازی کیت </a:t>
            </a:r>
            <a:r>
              <a:rPr lang="fa-IR" b="1" dirty="0" smtClean="0">
                <a:solidFill>
                  <a:srgbClr val="C00000"/>
                </a:solidFill>
                <a:cs typeface="B Nazanin" pitchFamily="2" charset="-78"/>
              </a:rPr>
              <a:t>اضطراری افراد مبتلا به دمانس</a:t>
            </a:r>
            <a:r>
              <a:rPr lang="fa-IR" dirty="0" smtClean="0">
                <a:solidFill>
                  <a:srgbClr val="C00000"/>
                </a:solidFill>
                <a:cs typeface="B Nazanin" pitchFamily="2" charset="-78"/>
              </a:rPr>
              <a:t> </a:t>
            </a:r>
            <a:endParaRPr lang="en-US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143000"/>
            <a:ext cx="8229600" cy="4876800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fa-IR" sz="2800" dirty="0" smtClean="0">
                <a:cs typeface="B Nazanin" pitchFamily="2" charset="-78"/>
              </a:rPr>
              <a:t/>
            </a:r>
            <a:br>
              <a:rPr lang="fa-IR" sz="2800" dirty="0" smtClean="0">
                <a:cs typeface="B Nazanin" pitchFamily="2" charset="-78"/>
              </a:rPr>
            </a:br>
            <a:r>
              <a:rPr lang="fa-IR" sz="2800" dirty="0" smtClean="0">
                <a:cs typeface="B Nazanin" pitchFamily="2" charset="-78"/>
              </a:rPr>
              <a:t>• کپی هایی از اسناد مهم، از جمله مدارک حقوقی، لیستی از داروها و دوز ان، اطلاعات و دفترچه بیمه </a:t>
            </a:r>
            <a:br>
              <a:rPr lang="fa-IR" sz="2800" dirty="0" smtClean="0">
                <a:cs typeface="B Nazanin" pitchFamily="2" charset="-78"/>
              </a:rPr>
            </a:br>
            <a:r>
              <a:rPr lang="fa-IR" sz="2800" dirty="0" smtClean="0">
                <a:cs typeface="B Nazanin" pitchFamily="2" charset="-78"/>
              </a:rPr>
              <a:t>• چند دست لباس اضافی </a:t>
            </a:r>
            <a:br>
              <a:rPr lang="fa-IR" sz="2800" dirty="0" smtClean="0">
                <a:cs typeface="B Nazanin" pitchFamily="2" charset="-78"/>
              </a:rPr>
            </a:br>
            <a:r>
              <a:rPr lang="fa-IR" sz="2800" dirty="0" smtClean="0">
                <a:cs typeface="B Nazanin" pitchFamily="2" charset="-78"/>
              </a:rPr>
              <a:t>• داروهای اضافی </a:t>
            </a:r>
            <a:br>
              <a:rPr lang="fa-IR" sz="2800" dirty="0" smtClean="0">
                <a:cs typeface="B Nazanin" pitchFamily="2" charset="-78"/>
              </a:rPr>
            </a:br>
            <a:r>
              <a:rPr lang="fa-IR" sz="2800" dirty="0" smtClean="0">
                <a:cs typeface="B Nazanin" pitchFamily="2" charset="-78"/>
              </a:rPr>
              <a:t>• محصولات مربوط به بی اختیاری( پوشینه و ....) </a:t>
            </a:r>
            <a:br>
              <a:rPr lang="fa-IR" sz="2800" dirty="0" smtClean="0">
                <a:cs typeface="B Nazanin" pitchFamily="2" charset="-78"/>
              </a:rPr>
            </a:br>
            <a:r>
              <a:rPr lang="fa-IR" sz="2800" dirty="0" smtClean="0">
                <a:cs typeface="B Nazanin" pitchFamily="2" charset="-78"/>
              </a:rPr>
              <a:t>• مدرک شناسایی </a:t>
            </a:r>
            <a:endParaRPr lang="en-US" sz="2800" dirty="0" smtClean="0">
              <a:cs typeface="B Nazanin" pitchFamily="2" charset="-78"/>
            </a:endParaRPr>
          </a:p>
          <a:p>
            <a:pPr algn="r" rtl="1">
              <a:buNone/>
            </a:pPr>
            <a:r>
              <a:rPr lang="fa-IR" sz="2800" dirty="0" smtClean="0">
                <a:cs typeface="B Nazanin" pitchFamily="2" charset="-78"/>
              </a:rPr>
              <a:t>     •</a:t>
            </a:r>
            <a:r>
              <a:rPr lang="fa-IR" sz="2800" dirty="0" smtClean="0">
                <a:cs typeface="B Nazanin" pitchFamily="2" charset="-78"/>
              </a:rPr>
              <a:t>مدرکی که نشان دهد فرد به بیماری آلزایمر مبتلا است مانند دستبند شناسایی</a:t>
            </a:r>
            <a:br>
              <a:rPr lang="fa-IR" sz="2800" dirty="0" smtClean="0">
                <a:cs typeface="B Nazanin" pitchFamily="2" charset="-78"/>
              </a:rPr>
            </a:br>
            <a:r>
              <a:rPr lang="fa-IR" sz="2800" dirty="0" smtClean="0">
                <a:cs typeface="B Nazanin" pitchFamily="2" charset="-78"/>
              </a:rPr>
              <a:t>• عکس  </a:t>
            </a:r>
            <a:r>
              <a:rPr lang="fa-IR" sz="2800" dirty="0" smtClean="0">
                <a:cs typeface="B Nazanin" pitchFamily="2" charset="-78"/>
              </a:rPr>
              <a:t>جدید از </a:t>
            </a:r>
            <a:r>
              <a:rPr lang="fa-IR" sz="2800" dirty="0" smtClean="0">
                <a:cs typeface="B Nazanin" pitchFamily="2" charset="-78"/>
              </a:rPr>
              <a:t>فرد بیمار</a:t>
            </a:r>
            <a:br>
              <a:rPr lang="fa-IR" sz="2800" dirty="0" smtClean="0">
                <a:cs typeface="B Nazanin" pitchFamily="2" charset="-78"/>
              </a:rPr>
            </a:br>
            <a:r>
              <a:rPr lang="fa-IR" sz="2800" dirty="0" smtClean="0">
                <a:cs typeface="B Nazanin" pitchFamily="2" charset="-78"/>
              </a:rPr>
              <a:t>• بطری آب</a:t>
            </a:r>
            <a:br>
              <a:rPr lang="fa-IR" sz="2800" dirty="0" smtClean="0">
                <a:cs typeface="B Nazanin" pitchFamily="2" charset="-78"/>
              </a:rPr>
            </a:br>
            <a:r>
              <a:rPr lang="fa-IR" sz="2800" dirty="0" smtClean="0">
                <a:cs typeface="B Nazanin" pitchFamily="2" charset="-78"/>
              </a:rPr>
              <a:t>• چراغ قوه با باتری های اضافی </a:t>
            </a:r>
            <a:br>
              <a:rPr lang="fa-IR" sz="2800" dirty="0" smtClean="0">
                <a:cs typeface="B Nazanin" pitchFamily="2" charset="-78"/>
              </a:rPr>
            </a:br>
            <a:r>
              <a:rPr lang="fa-IR" sz="2800" dirty="0" smtClean="0">
                <a:cs typeface="B Nazanin" pitchFamily="2" charset="-78"/>
              </a:rPr>
              <a:t>• آیتم های مورد علاقه و یا مواد غذایی</a:t>
            </a:r>
            <a:endParaRPr lang="en-US" sz="2800" dirty="0" smtClean="0">
              <a:cs typeface="B Nazanin" pitchFamily="2" charset="-78"/>
            </a:endParaRPr>
          </a:p>
          <a:p>
            <a:pPr algn="r"/>
            <a:endParaRPr lang="en-US" sz="2800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ar-SA" dirty="0" smtClean="0">
                <a:cs typeface="B Nazanin" pitchFamily="2" charset="-78"/>
              </a:rPr>
              <a:t>برنامه بازگشت ایمن چیست؟ 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76400"/>
            <a:ext cx="3886200" cy="449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>
              <a:buNone/>
            </a:pPr>
            <a:r>
              <a:rPr lang="ar-SA" sz="3200" b="1" dirty="0" smtClean="0">
                <a:cs typeface="B Titr" pitchFamily="2" charset="-78"/>
              </a:rPr>
              <a:t>بنابراین با توجه به نیاز محسوس جامعه، انجمن آلزایمر ایران با همکاری نیروی انتظامی جمهوری اسلامی ایران، اقدام به اجرای طرحی موسوم به بازگشت ایمن نموده است</a:t>
            </a:r>
            <a:endParaRPr lang="en-US" sz="3200" dirty="0" smtClean="0">
              <a:cs typeface="B Titr" pitchFamily="2" charset="-78"/>
            </a:endParaRPr>
          </a:p>
          <a:p>
            <a:pPr algn="ctr" rtl="1"/>
            <a:endParaRPr lang="en-US" sz="3200" dirty="0">
              <a:cs typeface="B Titr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143000"/>
            <a:ext cx="4724401" cy="5715000"/>
          </a:xfrm>
        </p:spPr>
        <p:txBody>
          <a:bodyPr>
            <a:normAutofit fontScale="92500" lnSpcReduction="20000"/>
          </a:bodyPr>
          <a:lstStyle/>
          <a:p>
            <a:pPr lvl="0" algn="just" rtl="1">
              <a:buNone/>
            </a:pPr>
            <a:r>
              <a:rPr lang="ar-SA" sz="2900" dirty="0" smtClean="0">
                <a:cs typeface="B Nazanin" pitchFamily="2" charset="-78"/>
              </a:rPr>
              <a:t>وسعت مشکلات افراد مبتلا به دمانس که برآمده از اختلال در شناخت، حافظه و تکلم است، همه گروههای اجتماعی را درگیر می نماید که از آن جمله می توان به نقش حیاتی و کلیدی نیروی انتظامی اشاره نمود. </a:t>
            </a:r>
            <a:endParaRPr lang="fa-IR" sz="2900" dirty="0" smtClean="0">
              <a:cs typeface="B Nazanin" pitchFamily="2" charset="-78"/>
            </a:endParaRPr>
          </a:p>
          <a:p>
            <a:pPr lvl="0" algn="just" rtl="1">
              <a:buNone/>
            </a:pPr>
            <a:r>
              <a:rPr lang="ar-SA" sz="2900" dirty="0" smtClean="0">
                <a:cs typeface="B Nazanin" pitchFamily="2" charset="-78"/>
              </a:rPr>
              <a:t>یافتن این بیماران در صورت مفقود شدن و شناسایی و افتراق بین آنها با افراد سالم و افراد مجرم یا بیماران مبتلا به اختلالات روانی برای افسران پلیس مشکل و گاها غیر ممکن است. </a:t>
            </a:r>
            <a:endParaRPr lang="fa-IR" sz="2900" dirty="0" smtClean="0">
              <a:cs typeface="B Nazanin" pitchFamily="2" charset="-78"/>
            </a:endParaRPr>
          </a:p>
          <a:p>
            <a:pPr lvl="0" algn="just" rtl="1">
              <a:buNone/>
            </a:pPr>
            <a:r>
              <a:rPr lang="ar-SA" sz="2900" dirty="0" smtClean="0">
                <a:cs typeface="B Nazanin" pitchFamily="2" charset="-78"/>
              </a:rPr>
              <a:t>بنابراین نیروهای آموزش دیده قطعا در شناسایی این افراد بهتر عمل خواهند نمود و صرف نظر از اختلال تکلم و درک کلمات در این افراد، قادر به برقراری ارتباط با ایشان خواهند بود. </a:t>
            </a:r>
            <a:endParaRPr lang="fa-IR" sz="2900" dirty="0" smtClean="0">
              <a:cs typeface="B Nazanin" pitchFamily="2" charset="-78"/>
            </a:endParaRPr>
          </a:p>
          <a:p>
            <a:pPr algn="just" rtl="1"/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rgbClr val="C00000"/>
                </a:solidFill>
                <a:cs typeface="B Nazanin" pitchFamily="2" charset="-78"/>
              </a:rPr>
              <a:t>روش اجرای طرح مذکور به شرح زیر است: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0" y="1295400"/>
            <a:ext cx="8915400" cy="3810000"/>
          </a:xfrm>
        </p:spPr>
        <p:txBody>
          <a:bodyPr>
            <a:noAutofit/>
          </a:bodyPr>
          <a:lstStyle/>
          <a:p>
            <a:pPr lvl="0" algn="just" rtl="1"/>
            <a:r>
              <a:rPr lang="ar-SA" sz="3600" dirty="0" smtClean="0">
                <a:cs typeface="B Nazanin" pitchFamily="2" charset="-78"/>
              </a:rPr>
              <a:t>جمع آوری اطلاعات مربوط به مشخصات فردی بیماران توسط انجمن آلزایمر ایران در فرم مربوطه به طور مرتب و به روز رسانی اطلاعات</a:t>
            </a:r>
            <a:endParaRPr lang="en-US" sz="3600" dirty="0" smtClean="0">
              <a:cs typeface="B Nazanin" pitchFamily="2" charset="-78"/>
            </a:endParaRPr>
          </a:p>
          <a:p>
            <a:pPr lvl="0" algn="just" rtl="1"/>
            <a:r>
              <a:rPr lang="ar-SA" sz="3600" dirty="0" smtClean="0">
                <a:cs typeface="B Nazanin" pitchFamily="2" charset="-78"/>
              </a:rPr>
              <a:t>انتقال اطلاعات به معاونت عملیات نیروی انتظامی</a:t>
            </a:r>
            <a:endParaRPr lang="en-US" sz="3600" dirty="0" smtClean="0">
              <a:cs typeface="B Nazanin" pitchFamily="2" charset="-78"/>
            </a:endParaRPr>
          </a:p>
          <a:p>
            <a:pPr lvl="0" algn="just" rtl="1"/>
            <a:r>
              <a:rPr lang="ar-SA" sz="3600" dirty="0" smtClean="0">
                <a:cs typeface="B Nazanin" pitchFamily="2" charset="-78"/>
              </a:rPr>
              <a:t>ثبت اطلاعات و تشکیل و تکمیل بانک اطلاعاتی </a:t>
            </a:r>
            <a:endParaRPr lang="en-US" sz="3600" dirty="0" smtClean="0">
              <a:cs typeface="B Nazanin" pitchFamily="2" charset="-78"/>
            </a:endParaRPr>
          </a:p>
          <a:p>
            <a:pPr lvl="0" algn="just" rtl="1"/>
            <a:r>
              <a:rPr lang="ar-SA" sz="3600" dirty="0" smtClean="0">
                <a:cs typeface="B Nazanin" pitchFamily="2" charset="-78"/>
              </a:rPr>
              <a:t>آموزش کارشناسان اجتماعی کلانتری ها توسط کارشناسان و متخصصین انجمن آلزایمر ایران</a:t>
            </a:r>
            <a:endParaRPr lang="en-US" sz="3600" dirty="0" smtClean="0">
              <a:cs typeface="B Nazanin" pitchFamily="2" charset="-78"/>
            </a:endParaRPr>
          </a:p>
          <a:p>
            <a:pPr lvl="0" algn="just" rtl="1"/>
            <a:r>
              <a:rPr lang="ar-SA" sz="3600" dirty="0" smtClean="0">
                <a:cs typeface="B Nazanin" pitchFamily="2" charset="-78"/>
              </a:rPr>
              <a:t>آموزش افسران </a:t>
            </a:r>
            <a:r>
              <a:rPr lang="fa-IR" sz="3600" dirty="0" smtClean="0">
                <a:cs typeface="B Nazanin" pitchFamily="2" charset="-78"/>
              </a:rPr>
              <a:t>نگهبان و نیروهای </a:t>
            </a:r>
            <a:r>
              <a:rPr lang="ar-SA" sz="3600" dirty="0" smtClean="0">
                <a:cs typeface="B Nazanin" pitchFamily="2" charset="-78"/>
              </a:rPr>
              <a:t>گشت</a:t>
            </a:r>
            <a:r>
              <a:rPr lang="fa-IR" sz="3600" dirty="0" smtClean="0">
                <a:cs typeface="B Nazanin" pitchFamily="2" charset="-78"/>
              </a:rPr>
              <a:t>ی</a:t>
            </a:r>
            <a:r>
              <a:rPr lang="ar-SA" sz="3600" dirty="0" smtClean="0">
                <a:cs typeface="B Nazanin" pitchFamily="2" charset="-78"/>
              </a:rPr>
              <a:t> کلانتریها</a:t>
            </a:r>
            <a:endParaRPr lang="en-US" sz="3600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458200" cy="4495800"/>
          </a:xfrm>
        </p:spPr>
        <p:txBody>
          <a:bodyPr>
            <a:normAutofit/>
          </a:bodyPr>
          <a:lstStyle/>
          <a:p>
            <a:r>
              <a:rPr lang="fa-IR" b="1" dirty="0" smtClean="0">
                <a:cs typeface="B Titr" pitchFamily="2" charset="-78"/>
              </a:rPr>
              <a:t>لزوم درگیر ساختن سالمندان و به ویژه افراد مبتلا به دمانس و بیماری آلزایمردر برنامه های آمادگی بلایا </a:t>
            </a:r>
            <a:r>
              <a:rPr lang="fa-IR" b="1" dirty="0" smtClean="0">
                <a:cs typeface="B Titr" pitchFamily="2" charset="-78"/>
              </a:rPr>
              <a:t>و حوادث چیست</a:t>
            </a:r>
            <a:r>
              <a:rPr lang="fa-IR" b="1" dirty="0" smtClean="0">
                <a:cs typeface="B Titr" pitchFamily="2" charset="-78"/>
              </a:rPr>
              <a:t>؟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1447800"/>
            <a:ext cx="4038600" cy="4419600"/>
          </a:xfrm>
        </p:spPr>
        <p:txBody>
          <a:bodyPr rtlCol="0">
            <a:normAutofit fontScale="90000"/>
          </a:bodyPr>
          <a:lstStyle/>
          <a:p>
            <a:pPr rtl="1"/>
            <a:r>
              <a:rPr lang="fa-IR" sz="5400" b="1" dirty="0" smtClean="0">
                <a:solidFill>
                  <a:srgbClr val="FF0000"/>
                </a:solidFill>
              </a:rPr>
              <a:t>به امید</a:t>
            </a:r>
            <a:r>
              <a:rPr lang="fa-IR" sz="5400" dirty="0" smtClean="0">
                <a:solidFill>
                  <a:srgbClr val="FF0000"/>
                </a:solidFill>
              </a:rPr>
              <a:t/>
            </a:r>
            <a:br>
              <a:rPr lang="fa-IR" sz="5400" dirty="0" smtClean="0">
                <a:solidFill>
                  <a:srgbClr val="FF0000"/>
                </a:solidFill>
              </a:rPr>
            </a:br>
            <a:r>
              <a:rPr lang="fa-IR" sz="5400" b="1" dirty="0" smtClean="0">
                <a:solidFill>
                  <a:srgbClr val="0070C0"/>
                </a:solidFill>
              </a:rPr>
              <a:t>برخورداری بیماران و خانواده آنان از خدمات آموزشی، درمانی وحمایتی </a:t>
            </a:r>
            <a:r>
              <a:rPr lang="fa-IR" sz="5400" b="1" dirty="0" smtClean="0">
                <a:solidFill>
                  <a:srgbClr val="FF0000"/>
                </a:solidFill>
              </a:rPr>
              <a:t>در سراسر </a:t>
            </a:r>
            <a:r>
              <a:rPr lang="fa-IR" sz="6600" b="1" dirty="0" smtClean="0">
                <a:solidFill>
                  <a:srgbClr val="FF0000"/>
                </a:solidFill>
              </a:rPr>
              <a:t>ایران 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B Mitra" pitchFamily="2" charset="-78"/>
              </a:rPr>
              <a:t/>
            </a:r>
            <a:b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B Mitra" pitchFamily="2" charset="-78"/>
              </a:rPr>
            </a:br>
            <a:endParaRPr lang="en-US" sz="66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B Mitra" pitchFamily="2" charset="-78"/>
              <a:sym typeface="Wingdings 2" pitchFamily="18" charset="2"/>
            </a:endParaRPr>
          </a:p>
        </p:txBody>
      </p:sp>
      <p:pic>
        <p:nvPicPr>
          <p:cNvPr id="2050" name="Picture 2" descr="E:\عکس\مسابقه عکاسی\60 عکس برگزیده\asghar-rajaby-04(091927863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52400"/>
            <a:ext cx="4681537" cy="62420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57200" y="838200"/>
            <a:ext cx="32639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282575" algn="r" rtl="1">
              <a:lnSpc>
                <a:spcPct val="200000"/>
              </a:lnSpc>
              <a:buFont typeface="Wingdings" pitchFamily="2" charset="2"/>
              <a:buNone/>
            </a:pPr>
            <a:r>
              <a:rPr lang="fa-IR" sz="3000" b="1" dirty="0">
                <a:solidFill>
                  <a:srgbClr val="FF0000"/>
                </a:solidFill>
                <a:latin typeface="Arial" charset="0"/>
                <a:cs typeface="B Mitra" pitchFamily="2" charset="-78"/>
              </a:rPr>
              <a:t>با سپاس</a:t>
            </a:r>
            <a:r>
              <a:rPr lang="en-US" sz="3000" b="1" dirty="0">
                <a:solidFill>
                  <a:srgbClr val="FF0000"/>
                </a:solidFill>
                <a:latin typeface="Arial" charset="0"/>
                <a:cs typeface="B Mitra" pitchFamily="2" charset="-78"/>
              </a:rPr>
              <a:t> </a:t>
            </a:r>
            <a:r>
              <a:rPr lang="fa-IR" sz="3000" b="1" dirty="0">
                <a:solidFill>
                  <a:srgbClr val="FF0000"/>
                </a:solidFill>
                <a:latin typeface="Arial" charset="0"/>
                <a:cs typeface="B Mitra" pitchFamily="2" charset="-78"/>
              </a:rPr>
              <a:t>از توجه شما</a:t>
            </a:r>
          </a:p>
          <a:p>
            <a:pPr marL="365125" indent="-282575" algn="r" rtl="1">
              <a:lnSpc>
                <a:spcPct val="200000"/>
              </a:lnSpc>
              <a:buFont typeface="Wingdings" pitchFamily="2" charset="2"/>
              <a:buNone/>
            </a:pPr>
            <a:r>
              <a:rPr lang="fa-IR" sz="3000" b="1" dirty="0">
                <a:solidFill>
                  <a:srgbClr val="FF0000"/>
                </a:solidFill>
                <a:latin typeface="Arial" charset="0"/>
                <a:cs typeface="B Mitra" pitchFamily="2" charset="-78"/>
              </a:rPr>
              <a:t>  انجمن آلزایمر ایران</a:t>
            </a:r>
          </a:p>
          <a:p>
            <a:pPr marL="365125" indent="-282575" algn="ctr" rtl="1">
              <a:lnSpc>
                <a:spcPct val="200000"/>
              </a:lnSpc>
              <a:buFont typeface="Wingdings" pitchFamily="2" charset="2"/>
              <a:buNone/>
            </a:pPr>
            <a:r>
              <a:rPr lang="fa-IR" sz="3000" b="1" dirty="0" smtClean="0">
                <a:solidFill>
                  <a:srgbClr val="FF0000"/>
                </a:solidFill>
                <a:latin typeface="Arial" charset="0"/>
                <a:cs typeface="B Mitra" pitchFamily="2" charset="-78"/>
              </a:rPr>
              <a:t>پائیز1393</a:t>
            </a:r>
            <a:endParaRPr lang="fa-IR" sz="3000" b="1" dirty="0">
              <a:solidFill>
                <a:srgbClr val="FF0000"/>
              </a:solidFill>
              <a:latin typeface="Arial" charset="0"/>
              <a:cs typeface="B Mitra" pitchFamily="2" charset="-78"/>
            </a:endParaRPr>
          </a:p>
        </p:txBody>
      </p:sp>
      <p:pic>
        <p:nvPicPr>
          <p:cNvPr id="4" name="Picture 6" descr="D:\hafarian\عکس\عکس\logo\ar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419600"/>
            <a:ext cx="2287993" cy="1807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E:\عکس\مسابقه عکاسی\10 عكس برگزيده\ehsan kamali 01 (0915384468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9376" y="380999"/>
            <a:ext cx="4141224" cy="6212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229600" cy="1143000"/>
          </a:xfrm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fa-IR" dirty="0" smtClean="0"/>
              <a:t>جمعیت ایران در حال پیر شدن است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3657600"/>
            <a:ext cx="8686800" cy="1143000"/>
          </a:xfrm>
        </p:spPr>
        <p:txBody>
          <a:bodyPr>
            <a:normAutofit fontScale="92500"/>
          </a:bodyPr>
          <a:lstStyle/>
          <a:p>
            <a:pPr algn="ctr" rtl="1">
              <a:buNone/>
            </a:pPr>
            <a:r>
              <a:rPr lang="fa-IR" sz="3600" b="1" dirty="0" smtClean="0">
                <a:cs typeface="B Nazanin" pitchFamily="2" charset="-78"/>
              </a:rPr>
              <a:t>تا سال 1420 حدود 25 درصد از جمعیت کشور ما را سالمندان تشکیل خواهند داد</a:t>
            </a:r>
          </a:p>
          <a:p>
            <a:pPr algn="just" rt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1066800"/>
            <a:ext cx="8305800" cy="1600200"/>
          </a:xfrm>
        </p:spPr>
        <p:txBody>
          <a:bodyPr>
            <a:normAutofit fontScale="92500"/>
          </a:bodyPr>
          <a:lstStyle/>
          <a:p>
            <a:pPr algn="ctr" rtl="1">
              <a:buNone/>
            </a:pPr>
            <a:r>
              <a:rPr lang="ar-SA" b="1" dirty="0" smtClean="0">
                <a:cs typeface="B Nazanin" pitchFamily="2" charset="-78"/>
              </a:rPr>
              <a:t>نتایج سرشماری عمومی کشور در سال 1390</a:t>
            </a:r>
            <a:r>
              <a:rPr lang="fa-IR" b="1" dirty="0" smtClean="0">
                <a:cs typeface="B Nazanin" pitchFamily="2" charset="-78"/>
              </a:rPr>
              <a:t>:</a:t>
            </a:r>
          </a:p>
          <a:p>
            <a:pPr algn="just" rtl="1">
              <a:buFont typeface="Wingdings" pitchFamily="2" charset="2"/>
              <a:buChar char="ü"/>
            </a:pPr>
            <a:r>
              <a:rPr lang="ar-SA" dirty="0" smtClean="0">
                <a:cs typeface="B Nazanin" pitchFamily="2" charset="-78"/>
              </a:rPr>
              <a:t>حدود </a:t>
            </a:r>
            <a:r>
              <a:rPr lang="fa-IR" dirty="0" smtClean="0">
                <a:cs typeface="B Nazanin" pitchFamily="2" charset="-78"/>
              </a:rPr>
              <a:t>5/7 </a:t>
            </a:r>
            <a:r>
              <a:rPr lang="ar-SA" dirty="0" smtClean="0">
                <a:cs typeface="B Nazanin" pitchFamily="2" charset="-78"/>
              </a:rPr>
              <a:t>درصد جمعیت ایران را افراد 65 ساله و بالاتر تشکیل می دهند که در مقایسه با نتایج </a:t>
            </a:r>
            <a:r>
              <a:rPr lang="fa-IR" dirty="0" smtClean="0">
                <a:cs typeface="B Nazanin" pitchFamily="2" charset="-78"/>
              </a:rPr>
              <a:t>5/2</a:t>
            </a:r>
            <a:r>
              <a:rPr lang="ar-SA" dirty="0" smtClean="0">
                <a:cs typeface="B Nazanin" pitchFamily="2" charset="-78"/>
              </a:rPr>
              <a:t> درصد</a:t>
            </a:r>
            <a:r>
              <a:rPr lang="fa-IR" dirty="0" smtClean="0">
                <a:cs typeface="B Nazanin" pitchFamily="2" charset="-78"/>
              </a:rPr>
              <a:t>ی </a:t>
            </a:r>
            <a:r>
              <a:rPr lang="ar-SA" dirty="0" smtClean="0">
                <a:cs typeface="B Nazanin" pitchFamily="2" charset="-78"/>
              </a:rPr>
              <a:t>سال 1385 افزایش داشته است</a:t>
            </a:r>
            <a:endParaRPr lang="fa-IR" dirty="0" smtClean="0">
              <a:cs typeface="B Nazanin" pitchFamily="2" charset="-78"/>
            </a:endParaRPr>
          </a:p>
          <a:p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4114800" y="2819400"/>
            <a:ext cx="762000" cy="838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114800" y="5029200"/>
            <a:ext cx="762000" cy="838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81000"/>
            <a:ext cx="4343400" cy="584775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a-IR" sz="3200" b="1" dirty="0" smtClean="0">
                <a:cs typeface="B Titr" pitchFamily="2" charset="-78"/>
              </a:rPr>
              <a:t>بحران سالمندی جدی است</a:t>
            </a:r>
            <a:endParaRPr lang="en-US" sz="3200" b="1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685800"/>
            <a:ext cx="1447800" cy="990600"/>
          </a:xfrm>
          <a:scene3d>
            <a:camera prst="perspectiveContrastingRightFacing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fa-IR" sz="4800" dirty="0" smtClean="0">
                <a:solidFill>
                  <a:srgbClr val="FF0000"/>
                </a:solidFill>
                <a:cs typeface="B Nazanin" pitchFamily="2" charset="-78"/>
              </a:rPr>
              <a:t>از سوی دیگر</a:t>
            </a:r>
            <a:endParaRPr lang="en-US" sz="48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4267200" cy="4724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>
              <a:buNone/>
            </a:pPr>
            <a:r>
              <a:rPr lang="ar-SA" dirty="0" smtClean="0">
                <a:cs typeface="B Nazanin" pitchFamily="2" charset="-78"/>
              </a:rPr>
              <a:t>مطابق با آمار</a:t>
            </a:r>
            <a:r>
              <a:rPr lang="fa-IR" dirty="0" smtClean="0">
                <a:cs typeface="B Nazanin" pitchFamily="2" charset="-78"/>
              </a:rPr>
              <a:t>های </a:t>
            </a:r>
            <a:r>
              <a:rPr lang="ar-SA" dirty="0" smtClean="0">
                <a:cs typeface="B Nazanin" pitchFamily="2" charset="-78"/>
              </a:rPr>
              <a:t>جهاني، </a:t>
            </a:r>
            <a:r>
              <a:rPr lang="ar-SA" b="1" dirty="0" smtClean="0">
                <a:cs typeface="B Nazanin" pitchFamily="2" charset="-78"/>
              </a:rPr>
              <a:t>5 درصد از افراد بالاي 65 سال</a:t>
            </a:r>
            <a:r>
              <a:rPr lang="ar-SA" dirty="0" smtClean="0">
                <a:cs typeface="B Nazanin" pitchFamily="2" charset="-78"/>
              </a:rPr>
              <a:t> و حدود </a:t>
            </a:r>
            <a:r>
              <a:rPr lang="ar-SA" b="1" dirty="0" smtClean="0">
                <a:cs typeface="B Nazanin" pitchFamily="2" charset="-78"/>
              </a:rPr>
              <a:t>40 درصد از افراد بالاي 85 سال </a:t>
            </a:r>
            <a:r>
              <a:rPr lang="ar-SA" dirty="0" smtClean="0">
                <a:cs typeface="B Nazanin" pitchFamily="2" charset="-78"/>
              </a:rPr>
              <a:t>به </a:t>
            </a:r>
            <a:r>
              <a:rPr lang="fa-IR" dirty="0" smtClean="0">
                <a:cs typeface="B Nazanin" pitchFamily="2" charset="-78"/>
              </a:rPr>
              <a:t>دمانس و بیماری آلزایمر </a:t>
            </a:r>
            <a:r>
              <a:rPr lang="ar-SA" dirty="0" smtClean="0">
                <a:cs typeface="B Nazanin" pitchFamily="2" charset="-78"/>
              </a:rPr>
              <a:t>مبتلا </a:t>
            </a:r>
            <a:r>
              <a:rPr lang="ar-SA" dirty="0" smtClean="0">
                <a:cs typeface="B Nazanin" pitchFamily="2" charset="-78"/>
              </a:rPr>
              <a:t>هستند</a:t>
            </a:r>
            <a:endParaRPr lang="fa-IR" dirty="0" smtClean="0">
              <a:cs typeface="B Nazanin" pitchFamily="2" charset="-78"/>
            </a:endParaRPr>
          </a:p>
          <a:p>
            <a:pPr algn="ctr" rtl="1">
              <a:buNone/>
            </a:pPr>
            <a:r>
              <a:rPr lang="fa-IR" dirty="0" smtClean="0">
                <a:cs typeface="B Nazanin" pitchFamily="2" charset="-78"/>
              </a:rPr>
              <a:t>آمارها نشان می دهند که </a:t>
            </a:r>
            <a:r>
              <a:rPr lang="ar-SA" dirty="0" smtClean="0">
                <a:cs typeface="B Nazanin" pitchFamily="2" charset="-78"/>
              </a:rPr>
              <a:t>هر ساله 7/7 میلیون نفر </a:t>
            </a:r>
            <a:r>
              <a:rPr lang="fa-IR" dirty="0" smtClean="0">
                <a:cs typeface="B Nazanin" pitchFamily="2" charset="-78"/>
              </a:rPr>
              <a:t>در جهان به دمانس و بیماری آلزایمر مبتلا می گردند</a:t>
            </a:r>
            <a:r>
              <a:rPr lang="ar-SA" dirty="0" smtClean="0">
                <a:cs typeface="B Nazanin" pitchFamily="2" charset="-78"/>
              </a:rPr>
              <a:t> یعنی</a:t>
            </a:r>
            <a:r>
              <a:rPr lang="fa-IR" dirty="0" smtClean="0">
                <a:cs typeface="B Nazanin" pitchFamily="2" charset="-78"/>
              </a:rPr>
              <a:t>:</a:t>
            </a:r>
            <a:r>
              <a:rPr lang="ar-SA" dirty="0" smtClean="0">
                <a:cs typeface="B Nazanin" pitchFamily="2" charset="-78"/>
              </a:rPr>
              <a:t> </a:t>
            </a:r>
            <a:endParaRPr lang="fa-IR" dirty="0" smtClean="0">
              <a:cs typeface="B Nazanin" pitchFamily="2" charset="-78"/>
            </a:endParaRPr>
          </a:p>
          <a:p>
            <a:pPr algn="ctr" rtl="1">
              <a:buNone/>
            </a:pPr>
            <a:r>
              <a:rPr lang="ar-SA" b="1" dirty="0" smtClean="0">
                <a:cs typeface="B Titr" pitchFamily="2" charset="-78"/>
              </a:rPr>
              <a:t>هرچهار ثانیه یک نفر</a:t>
            </a:r>
            <a:endParaRPr lang="en-US" b="1" dirty="0"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057400"/>
            <a:ext cx="4343400" cy="2514600"/>
          </a:xfrm>
          <a:scene3d>
            <a:camera prst="perspectiveHeroicExtremeLeftFacing"/>
            <a:lightRig rig="threePt" dir="t"/>
          </a:scene3d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3600" dirty="0" smtClean="0">
                <a:cs typeface="B Nazanin" pitchFamily="2" charset="-78"/>
              </a:rPr>
              <a:t>افزایش ابتلا به دمانس و بیماری آلزایمر، از نتایج قطعی سالخورده شدن جمعیت جهان است</a:t>
            </a:r>
            <a:endParaRPr lang="en-US" sz="3600" dirty="0" smtClean="0">
              <a:cs typeface="B Nazanin" pitchFamily="2" charset="-78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fa-IR" sz="3200" b="1" dirty="0" smtClean="0">
                <a:solidFill>
                  <a:srgbClr val="C00000"/>
                </a:solidFill>
                <a:cs typeface="B Titr" pitchFamily="2" charset="-78"/>
              </a:rPr>
              <a:t>کدام دسته از سالمندان </a:t>
            </a:r>
            <a:r>
              <a:rPr lang="fa-IR" sz="3200" b="1" dirty="0" smtClean="0">
                <a:solidFill>
                  <a:srgbClr val="C00000"/>
                </a:solidFill>
                <a:cs typeface="B Titr" pitchFamily="2" charset="-78"/>
              </a:rPr>
              <a:t>آسیب </a:t>
            </a:r>
            <a:r>
              <a:rPr lang="fa-IR" sz="3200" b="1" dirty="0" smtClean="0">
                <a:solidFill>
                  <a:srgbClr val="C00000"/>
                </a:solidFill>
                <a:cs typeface="B Titr" pitchFamily="2" charset="-78"/>
              </a:rPr>
              <a:t>پذیرتر هستند و  نیاز به برنامه ریزی های ویژه دارند؟</a:t>
            </a:r>
            <a:endParaRPr lang="en-US" sz="3200" b="1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219200"/>
            <a:ext cx="9144000" cy="6477000"/>
          </a:xfrm>
        </p:spPr>
        <p:txBody>
          <a:bodyPr>
            <a:noAutofit/>
          </a:bodyPr>
          <a:lstStyle/>
          <a:p>
            <a:pPr algn="just" rtl="1">
              <a:buFont typeface="Wingdings" pitchFamily="2" charset="2"/>
              <a:buChar char="§"/>
            </a:pPr>
            <a:r>
              <a:rPr lang="fa-IR" sz="2700" dirty="0" smtClean="0">
                <a:cs typeface="B Nazanin" pitchFamily="2" charset="-78"/>
              </a:rPr>
              <a:t>سالمندان </a:t>
            </a:r>
            <a:r>
              <a:rPr lang="fa-IR" sz="2700" dirty="0" smtClean="0">
                <a:cs typeface="B Nazanin" pitchFamily="2" charset="-78"/>
              </a:rPr>
              <a:t>با کهولت سن و یا مبتلا به </a:t>
            </a:r>
            <a:r>
              <a:rPr lang="fa-IR" sz="2700" dirty="0" smtClean="0">
                <a:cs typeface="B Nazanin" pitchFamily="2" charset="-78"/>
              </a:rPr>
              <a:t>سندرم آسیب پذیری</a:t>
            </a:r>
          </a:p>
          <a:p>
            <a:pPr algn="just" rtl="1">
              <a:buFont typeface="Wingdings" pitchFamily="2" charset="2"/>
              <a:buChar char="§"/>
            </a:pPr>
            <a:r>
              <a:rPr lang="en-US" sz="2700" dirty="0" smtClean="0">
                <a:cs typeface="B Nazanin" pitchFamily="2" charset="-78"/>
              </a:rPr>
              <a:t> </a:t>
            </a:r>
            <a:r>
              <a:rPr lang="fa-IR" sz="2700" dirty="0" smtClean="0">
                <a:cs typeface="B Nazanin" pitchFamily="2" charset="-78"/>
              </a:rPr>
              <a:t>افراد مبتلا به اختلالات شناختی </a:t>
            </a:r>
            <a:r>
              <a:rPr lang="fa-IR" sz="2700" dirty="0" smtClean="0">
                <a:solidFill>
                  <a:srgbClr val="FF0000"/>
                </a:solidFill>
                <a:cs typeface="B Nazanin" pitchFamily="2" charset="-78"/>
              </a:rPr>
              <a:t>(دمانس و بیماری </a:t>
            </a:r>
            <a:r>
              <a:rPr lang="fa-IR" sz="2700" dirty="0" smtClean="0">
                <a:solidFill>
                  <a:srgbClr val="FF0000"/>
                </a:solidFill>
                <a:cs typeface="B Nazanin" pitchFamily="2" charset="-78"/>
              </a:rPr>
              <a:t>آلزایمر)</a:t>
            </a:r>
          </a:p>
          <a:p>
            <a:pPr algn="just" rtl="1">
              <a:buFont typeface="Wingdings" pitchFamily="2" charset="2"/>
              <a:buChar char="§"/>
            </a:pPr>
            <a:r>
              <a:rPr lang="fa-IR" sz="2700" dirty="0" smtClean="0">
                <a:cs typeface="B Nazanin" pitchFamily="2" charset="-78"/>
              </a:rPr>
              <a:t>سالمندان </a:t>
            </a:r>
            <a:r>
              <a:rPr lang="fa-IR" sz="2700" dirty="0" smtClean="0">
                <a:cs typeface="B Nazanin" pitchFamily="2" charset="-78"/>
              </a:rPr>
              <a:t>مبتلا به یک بیماری روانی شدید و یا ناتوانی مزمن ناشی از بیماری های روانی ( مانند اسکیزوفرنی، اضطراب، افسردگی</a:t>
            </a:r>
            <a:r>
              <a:rPr lang="fa-IR" sz="2700" dirty="0" smtClean="0">
                <a:cs typeface="B Nazanin" pitchFamily="2" charset="-78"/>
              </a:rPr>
              <a:t>)</a:t>
            </a:r>
          </a:p>
          <a:p>
            <a:pPr algn="just" rtl="1">
              <a:buFont typeface="Wingdings" pitchFamily="2" charset="2"/>
              <a:buChar char="§"/>
            </a:pPr>
            <a:r>
              <a:rPr lang="en-US" sz="2700" dirty="0" smtClean="0">
                <a:cs typeface="B Nazanin" pitchFamily="2" charset="-78"/>
              </a:rPr>
              <a:t> </a:t>
            </a:r>
            <a:r>
              <a:rPr lang="fa-IR" sz="2700" dirty="0" smtClean="0">
                <a:cs typeface="B Nazanin" pitchFamily="2" charset="-78"/>
              </a:rPr>
              <a:t>سالمندان با سلامت جسمی ضعیف، با یک بیماری پیچیده و یا اختلال و محدودیت در حرکت(مانند استفاده از صندلی چرخدار) که می </a:t>
            </a:r>
            <a:r>
              <a:rPr lang="fa-IR" sz="2700" dirty="0" smtClean="0">
                <a:cs typeface="B Nazanin" pitchFamily="2" charset="-78"/>
              </a:rPr>
              <a:t>تواند موجب به </a:t>
            </a:r>
            <a:r>
              <a:rPr lang="fa-IR" sz="2700" dirty="0" smtClean="0">
                <a:cs typeface="B Nazanin" pitchFamily="2" charset="-78"/>
              </a:rPr>
              <a:t>تاخیر انداختن یا جلوگیری از تخلیه فوری شود</a:t>
            </a:r>
            <a:r>
              <a:rPr lang="fa-IR" sz="2700" dirty="0" smtClean="0">
                <a:cs typeface="B Nazanin" pitchFamily="2" charset="-78"/>
              </a:rPr>
              <a:t>.</a:t>
            </a:r>
          </a:p>
          <a:p>
            <a:pPr algn="just" rtl="1">
              <a:buFont typeface="Wingdings" pitchFamily="2" charset="2"/>
              <a:buChar char="§"/>
            </a:pPr>
            <a:r>
              <a:rPr lang="en-US" sz="2700" dirty="0" smtClean="0">
                <a:cs typeface="B Nazanin" pitchFamily="2" charset="-78"/>
              </a:rPr>
              <a:t> </a:t>
            </a:r>
            <a:r>
              <a:rPr lang="fa-IR" sz="2700" dirty="0" smtClean="0">
                <a:cs typeface="B Nazanin" pitchFamily="2" charset="-78"/>
              </a:rPr>
              <a:t>سالمندان مبتلا به اختلالات حسی (بینایی و </a:t>
            </a:r>
            <a:r>
              <a:rPr lang="fa-IR" sz="2700" dirty="0" smtClean="0">
                <a:cs typeface="B Nazanin" pitchFamily="2" charset="-78"/>
              </a:rPr>
              <a:t>شنوایی)</a:t>
            </a:r>
          </a:p>
          <a:p>
            <a:pPr algn="just" rtl="1">
              <a:buFont typeface="Wingdings" pitchFamily="2" charset="2"/>
              <a:buChar char="§"/>
            </a:pPr>
            <a:r>
              <a:rPr lang="fa-IR" sz="2700" dirty="0" smtClean="0">
                <a:cs typeface="B Nazanin" pitchFamily="2" charset="-78"/>
              </a:rPr>
              <a:t>سالمندان </a:t>
            </a:r>
            <a:r>
              <a:rPr lang="fa-IR" sz="2700" dirty="0" smtClean="0">
                <a:cs typeface="B Nazanin" pitchFamily="2" charset="-78"/>
              </a:rPr>
              <a:t>فاقد مراقبت کننده </a:t>
            </a:r>
            <a:r>
              <a:rPr lang="fa-IR" sz="2700" dirty="0" smtClean="0">
                <a:cs typeface="B Nazanin" pitchFamily="2" charset="-78"/>
              </a:rPr>
              <a:t>خانوادگی</a:t>
            </a:r>
          </a:p>
          <a:p>
            <a:pPr algn="just" rtl="1">
              <a:buFont typeface="Wingdings" pitchFamily="2" charset="2"/>
              <a:buChar char="§"/>
            </a:pPr>
            <a:r>
              <a:rPr lang="fa-IR" sz="2700" dirty="0" smtClean="0">
                <a:cs typeface="B Nazanin" pitchFamily="2" charset="-78"/>
              </a:rPr>
              <a:t>سالمندانی </a:t>
            </a:r>
            <a:r>
              <a:rPr lang="fa-IR" sz="2700" dirty="0" smtClean="0">
                <a:cs typeface="B Nazanin" pitchFamily="2" charset="-78"/>
              </a:rPr>
              <a:t>که به تجهیزات پزشکی برقی (مانند اکسیژن درمانی و ...) وابسته اند.</a:t>
            </a:r>
            <a:endParaRPr lang="en-US" sz="2700" dirty="0" smtClean="0">
              <a:cs typeface="B Nazanin" pitchFamily="2" charset="-78"/>
            </a:endParaRPr>
          </a:p>
          <a:p>
            <a:pPr algn="just" rtl="1"/>
            <a:r>
              <a:rPr lang="fa-IR" sz="2700" dirty="0" smtClean="0">
                <a:cs typeface="B Nazanin" pitchFamily="2" charset="-78"/>
              </a:rPr>
              <a:t>سالمندانی با </a:t>
            </a:r>
            <a:r>
              <a:rPr lang="fa-IR" sz="2700" dirty="0" smtClean="0">
                <a:cs typeface="B Nazanin" pitchFamily="2" charset="-78"/>
              </a:rPr>
              <a:t>مشکلات حاد از قبیل دیالیز و </a:t>
            </a:r>
            <a:r>
              <a:rPr lang="fa-IR" sz="2700" dirty="0" smtClean="0">
                <a:cs typeface="B Nazanin" pitchFamily="2" charset="-78"/>
              </a:rPr>
              <a:t>یا نیاز به شیمی </a:t>
            </a:r>
            <a:r>
              <a:rPr lang="fa-IR" sz="2700" dirty="0" smtClean="0">
                <a:cs typeface="B Nazanin" pitchFamily="2" charset="-78"/>
              </a:rPr>
              <a:t>درمانی </a:t>
            </a:r>
            <a:endParaRPr lang="en-US" sz="2700" dirty="0" smtClean="0">
              <a:cs typeface="B Nazanin" pitchFamily="2" charset="-78"/>
            </a:endParaRPr>
          </a:p>
          <a:p>
            <a:pPr algn="just"/>
            <a:endParaRPr lang="en-US" sz="32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C00000"/>
                </a:solidFill>
                <a:cs typeface="B Nazanin" pitchFamily="2" charset="-78"/>
              </a:rPr>
              <a:t>علائم پریشانی روانی پس از یک فاجعه</a:t>
            </a:r>
            <a:endParaRPr lang="en-US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8600" y="762000"/>
            <a:ext cx="8686799" cy="5943600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سرگردانی</a:t>
            </a:r>
            <a:endParaRPr lang="fa-IR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بی </a:t>
            </a:r>
            <a:r>
              <a:rPr lang="fa-IR" dirty="0" smtClean="0">
                <a:cs typeface="B Nazanin" pitchFamily="2" charset="-78"/>
              </a:rPr>
              <a:t>تفاوتی (عدم احساس یا علاقه</a:t>
            </a:r>
            <a:r>
              <a:rPr lang="fa-IR" dirty="0" smtClean="0">
                <a:cs typeface="B Nazanin" pitchFamily="2" charset="-78"/>
              </a:rPr>
              <a:t>)</a:t>
            </a:r>
          </a:p>
          <a:p>
            <a:pPr algn="r" rtl="1">
              <a:buFont typeface="Wingdings" pitchFamily="2" charset="2"/>
              <a:buChar char="q"/>
            </a:pP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بیقراری</a:t>
            </a:r>
          </a:p>
          <a:p>
            <a:pPr algn="r" rtl="1">
              <a:buFont typeface="Wingdings" pitchFamily="2" charset="2"/>
              <a:buChar char="q"/>
            </a:pP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خشم</a:t>
            </a:r>
          </a:p>
          <a:p>
            <a:pPr algn="r" rtl="1"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سوءظن</a:t>
            </a:r>
          </a:p>
          <a:p>
            <a:pPr algn="r" rtl="1"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تحریک پذیری</a:t>
            </a:r>
          </a:p>
          <a:p>
            <a:pPr algn="r" rtl="1">
              <a:buFont typeface="Wingdings" pitchFamily="2" charset="2"/>
              <a:buChar char="q"/>
            </a:pP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سردرگمی</a:t>
            </a:r>
          </a:p>
          <a:p>
            <a:pPr algn="r" rtl="1"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گیجی</a:t>
            </a:r>
          </a:p>
          <a:p>
            <a:pPr algn="r" rtl="1">
              <a:buFont typeface="Wingdings" pitchFamily="2" charset="2"/>
              <a:buChar char="q"/>
            </a:pP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از دست دادن </a:t>
            </a:r>
            <a:r>
              <a:rPr lang="fa-IR" dirty="0" smtClean="0">
                <a:cs typeface="B Nazanin" pitchFamily="2" charset="-78"/>
              </a:rPr>
              <a:t>حافظه</a:t>
            </a:r>
          </a:p>
          <a:p>
            <a:pPr algn="r" rtl="1">
              <a:buFont typeface="Wingdings" pitchFamily="2" charset="2"/>
              <a:buChar char="q"/>
            </a:pP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افزایش در علائم فیزیکی بدون هیچ دلیل پزشکی </a:t>
            </a:r>
            <a:endParaRPr lang="fa-IR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اختلالات </a:t>
            </a:r>
            <a:r>
              <a:rPr lang="fa-IR" dirty="0" smtClean="0">
                <a:cs typeface="B Nazanin" pitchFamily="2" charset="-78"/>
              </a:rPr>
              <a:t>خواب</a:t>
            </a:r>
          </a:p>
          <a:p>
            <a:pPr algn="r" rtl="1">
              <a:buFont typeface="Wingdings" pitchFamily="2" charset="2"/>
              <a:buChar char="q"/>
            </a:pP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احساس انزوا </a:t>
            </a:r>
            <a:endParaRPr lang="fa-IR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رفتار پسرونده (سطح پایین تر از عملکرد واقعی و یا بروز رفتار های کودکانه مانند مکیدن انگشت</a:t>
            </a:r>
            <a:endParaRPr lang="en-US" dirty="0" smtClean="0">
              <a:cs typeface="B Nazanin" pitchFamily="2" charset="-78"/>
            </a:endParaRPr>
          </a:p>
          <a:p>
            <a:pPr algn="r"/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839200" cy="2514600"/>
          </a:xfrm>
        </p:spPr>
        <p:txBody>
          <a:bodyPr>
            <a:noAutofit/>
          </a:bodyPr>
          <a:lstStyle/>
          <a:p>
            <a:pPr rtl="1"/>
            <a:r>
              <a:rPr lang="fa-IR" b="1" dirty="0" smtClean="0">
                <a:cs typeface="B Titr" pitchFamily="2" charset="-78"/>
              </a:rPr>
              <a:t>چرا باید در شرایط اضطراری به  افراد مبتلا به دمانس و بیماری آلزایمر توجه ویژه نمود؟</a:t>
            </a:r>
            <a:endParaRPr lang="en-US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238"/>
          </a:xfrm>
        </p:spPr>
        <p:txBody>
          <a:bodyPr>
            <a:normAutofit/>
          </a:bodyPr>
          <a:lstStyle/>
          <a:p>
            <a:pPr rtl="1"/>
            <a:r>
              <a:rPr lang="fa-IR" sz="3600" b="1" dirty="0" smtClean="0">
                <a:solidFill>
                  <a:srgbClr val="C00000"/>
                </a:solidFill>
                <a:cs typeface="B Nazanin" pitchFamily="2" charset="-78"/>
              </a:rPr>
              <a:t>چه نگرانی برای سالمندان با </a:t>
            </a:r>
            <a:r>
              <a:rPr lang="fa-IR" sz="3600" b="1" dirty="0" smtClean="0">
                <a:solidFill>
                  <a:srgbClr val="C00000"/>
                </a:solidFill>
                <a:cs typeface="B Nazanin" pitchFamily="2" charset="-78"/>
              </a:rPr>
              <a:t>اختلال </a:t>
            </a:r>
            <a:r>
              <a:rPr lang="fa-IR" sz="3600" b="1" dirty="0" smtClean="0">
                <a:solidFill>
                  <a:srgbClr val="C00000"/>
                </a:solidFill>
                <a:cs typeface="B Nazanin" pitchFamily="2" charset="-78"/>
              </a:rPr>
              <a:t>شناختی وجود دارد؟</a:t>
            </a:r>
            <a:endParaRPr lang="en-US" sz="36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295400"/>
            <a:ext cx="9144000" cy="5105400"/>
          </a:xfrm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fa-IR" sz="3600" dirty="0" smtClean="0">
                <a:cs typeface="B Nazanin" pitchFamily="2" charset="-78"/>
              </a:rPr>
              <a:t>در </a:t>
            </a:r>
            <a:r>
              <a:rPr lang="fa-IR" sz="3600" dirty="0" smtClean="0">
                <a:cs typeface="B Nazanin" pitchFamily="2" charset="-78"/>
              </a:rPr>
              <a:t>طی بحران، سالمندان مبتلا </a:t>
            </a:r>
            <a:r>
              <a:rPr lang="fa-IR" sz="3600" dirty="0" smtClean="0">
                <a:cs typeface="B Nazanin" pitchFamily="2" charset="-78"/>
              </a:rPr>
              <a:t>به اختلالات </a:t>
            </a:r>
            <a:r>
              <a:rPr lang="fa-IR" sz="3600" dirty="0" smtClean="0">
                <a:cs typeface="B Nazanin" pitchFamily="2" charset="-78"/>
              </a:rPr>
              <a:t>شناختی آسیب پذیرند  </a:t>
            </a:r>
            <a:r>
              <a:rPr lang="fa-IR" sz="3600" dirty="0" smtClean="0">
                <a:cs typeface="B Nazanin" pitchFamily="2" charset="-78"/>
              </a:rPr>
              <a:t>چون:</a:t>
            </a:r>
          </a:p>
          <a:p>
            <a:pPr algn="just" rtl="1">
              <a:buNone/>
            </a:pPr>
            <a:r>
              <a:rPr lang="fa-IR" sz="3600" dirty="0" smtClean="0">
                <a:cs typeface="B Nazanin" pitchFamily="2" charset="-78"/>
              </a:rPr>
              <a:t>  </a:t>
            </a:r>
            <a:r>
              <a:rPr lang="fa-IR" sz="3600" dirty="0" smtClean="0">
                <a:cs typeface="B Nazanin" pitchFamily="2" charset="-78"/>
              </a:rPr>
              <a:t>توانایی </a:t>
            </a:r>
            <a:r>
              <a:rPr lang="fa-IR" sz="3600" b="1" dirty="0" smtClean="0">
                <a:solidFill>
                  <a:srgbClr val="C00000"/>
                </a:solidFill>
                <a:cs typeface="B Nazanin" pitchFamily="2" charset="-78"/>
              </a:rPr>
              <a:t>فکر کردن</a:t>
            </a:r>
            <a:r>
              <a:rPr lang="fa-IR" sz="3600" dirty="0" smtClean="0">
                <a:cs typeface="B Nazanin" pitchFamily="2" charset="-78"/>
              </a:rPr>
              <a:t>، </a:t>
            </a:r>
            <a:r>
              <a:rPr lang="fa-IR" sz="3600" b="1" dirty="0" smtClean="0">
                <a:solidFill>
                  <a:srgbClr val="C00000"/>
                </a:solidFill>
                <a:cs typeface="B Nazanin" pitchFamily="2" charset="-78"/>
              </a:rPr>
              <a:t>به یاد آوردن </a:t>
            </a:r>
            <a:r>
              <a:rPr lang="fa-IR" sz="3600" dirty="0" smtClean="0">
                <a:cs typeface="B Nazanin" pitchFamily="2" charset="-78"/>
              </a:rPr>
              <a:t>و </a:t>
            </a:r>
            <a:r>
              <a:rPr lang="fa-IR" sz="3600" b="1" dirty="0" smtClean="0">
                <a:solidFill>
                  <a:srgbClr val="C00000"/>
                </a:solidFill>
                <a:cs typeface="B Nazanin" pitchFamily="2" charset="-78"/>
              </a:rPr>
              <a:t>تصمیم گیری </a:t>
            </a:r>
            <a:r>
              <a:rPr lang="fa-IR" sz="3600" dirty="0" smtClean="0">
                <a:cs typeface="B Nazanin" pitchFamily="2" charset="-78"/>
              </a:rPr>
              <a:t>را از دست داده اند. </a:t>
            </a:r>
            <a:endParaRPr lang="fa-IR" sz="3600" dirty="0" smtClean="0">
              <a:cs typeface="B Nazanin" pitchFamily="2" charset="-78"/>
            </a:endParaRPr>
          </a:p>
          <a:p>
            <a:pPr algn="just" rtl="1">
              <a:buNone/>
            </a:pPr>
            <a:r>
              <a:rPr lang="fa-IR" sz="3600" dirty="0" smtClean="0">
                <a:cs typeface="B Nazanin" pitchFamily="2" charset="-78"/>
              </a:rPr>
              <a:t>           </a:t>
            </a:r>
            <a:r>
              <a:rPr lang="fa-IR" sz="3600" b="1" dirty="0" smtClean="0">
                <a:cs typeface="B Nazanin" pitchFamily="2" charset="-78"/>
              </a:rPr>
              <a:t>در </a:t>
            </a:r>
            <a:r>
              <a:rPr lang="fa-IR" sz="3600" b="1" dirty="0" smtClean="0">
                <a:cs typeface="B Nazanin" pitchFamily="2" charset="-78"/>
              </a:rPr>
              <a:t>این افراد کمترین </a:t>
            </a:r>
            <a:r>
              <a:rPr lang="fa-IR" sz="3600" b="1" dirty="0" smtClean="0">
                <a:cs typeface="B Nazanin" pitchFamily="2" charset="-78"/>
              </a:rPr>
              <a:t>استرس = </a:t>
            </a:r>
            <a:r>
              <a:rPr lang="fa-IR" sz="3600" b="1" dirty="0" smtClean="0">
                <a:cs typeface="B Nazanin" pitchFamily="2" charset="-78"/>
              </a:rPr>
              <a:t>مشکلات </a:t>
            </a:r>
            <a:r>
              <a:rPr lang="fa-IR" sz="3600" b="1" dirty="0" smtClean="0">
                <a:cs typeface="B Nazanin" pitchFamily="2" charset="-78"/>
              </a:rPr>
              <a:t>زیاد </a:t>
            </a:r>
          </a:p>
          <a:p>
            <a:pPr algn="just" rtl="1">
              <a:buNone/>
            </a:pPr>
            <a:r>
              <a:rPr lang="fa-IR" sz="3600" dirty="0" smtClean="0">
                <a:cs typeface="B Nazanin" pitchFamily="2" charset="-78"/>
                <a:sym typeface="Wingdings 2"/>
              </a:rPr>
              <a:t></a:t>
            </a:r>
            <a:r>
              <a:rPr lang="fa-IR" sz="3600" dirty="0" smtClean="0">
                <a:cs typeface="B Nazanin" pitchFamily="2" charset="-78"/>
              </a:rPr>
              <a:t>به </a:t>
            </a:r>
            <a:r>
              <a:rPr lang="fa-IR" sz="3600" dirty="0" smtClean="0">
                <a:cs typeface="B Nazanin" pitchFamily="2" charset="-78"/>
              </a:rPr>
              <a:t>هم خوردن روند معمول زندگی می تواند فرد مبتلا به دمانس را که در حالت عادی وضعیت پایداری دارد به شدت به هم بریزد.</a:t>
            </a:r>
            <a:endParaRPr lang="en-US" sz="3600" dirty="0" smtClean="0">
              <a:cs typeface="B Nazanin" pitchFamily="2" charset="-78"/>
            </a:endParaRPr>
          </a:p>
          <a:p>
            <a:pPr algn="just" rtl="1"/>
            <a:endParaRPr lang="en-US" sz="36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4176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800" b="1" dirty="0" smtClean="0">
                <a:cs typeface="B Nazanin" pitchFamily="2" charset="-78"/>
              </a:rPr>
              <a:t>بیماری آلزایمر یک بیماری تحلیل برنده و پیشرونده است که باعث</a:t>
            </a:r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 از دست رفتن حافظه</a:t>
            </a:r>
            <a:r>
              <a:rPr lang="fa-IR" sz="2800" b="1" dirty="0" smtClean="0">
                <a:cs typeface="B Nazanin" pitchFamily="2" charset="-78"/>
              </a:rPr>
              <a:t>، </a:t>
            </a:r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کاهش قضاوت</a:t>
            </a:r>
            <a:r>
              <a:rPr lang="fa-IR" sz="2800" b="1" dirty="0" smtClean="0">
                <a:cs typeface="B Nazanin" pitchFamily="2" charset="-78"/>
              </a:rPr>
              <a:t>، </a:t>
            </a:r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تغییرات شخصیتی </a:t>
            </a:r>
            <a:r>
              <a:rPr lang="fa-IR" sz="2800" b="1" dirty="0" smtClean="0">
                <a:cs typeface="B Nazanin" pitchFamily="2" charset="-78"/>
              </a:rPr>
              <a:t>و </a:t>
            </a:r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محدودیت شدید عملکردی</a:t>
            </a:r>
            <a:r>
              <a:rPr lang="fa-IR" sz="2800" b="1" dirty="0" smtClean="0">
                <a:cs typeface="B Nazanin" pitchFamily="2" charset="-78"/>
              </a:rPr>
              <a:t> می گردد</a:t>
            </a:r>
            <a:r>
              <a:rPr lang="fa-IR" sz="3600" dirty="0" smtClean="0">
                <a:cs typeface="B Nazanin" pitchFamily="2" charset="-78"/>
              </a:rPr>
              <a:t>. 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3276600"/>
            <a:ext cx="2819400" cy="335280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b="1" dirty="0" smtClean="0">
                <a:cs typeface="B Nazanin" pitchFamily="2" charset="-78"/>
              </a:rPr>
              <a:t>در موقعیت های اضطراری،</a:t>
            </a:r>
          </a:p>
          <a:p>
            <a:pPr algn="ctr" rtl="1">
              <a:buNone/>
            </a:pPr>
            <a:r>
              <a:rPr lang="fa-IR" b="1" dirty="0" smtClean="0">
                <a:cs typeface="B Nazanin" pitchFamily="2" charset="-78"/>
              </a:rPr>
              <a:t>سردرگمی، بیقراری، ترس و آشفتگی این افراد بسیار شدیدتر شده </a:t>
            </a:r>
            <a:endParaRPr lang="en-US" b="1" dirty="0" smtClean="0">
              <a:cs typeface="B Nazanin" pitchFamily="2" charset="-78"/>
            </a:endParaRPr>
          </a:p>
          <a:p>
            <a:pPr algn="ctr" rtl="1">
              <a:buNone/>
            </a:pPr>
            <a:r>
              <a:rPr lang="fa-IR" b="1" dirty="0" smtClean="0">
                <a:cs typeface="B Nazanin" pitchFamily="2" charset="-78"/>
              </a:rPr>
              <a:t>و در نتیجه خدمت رسانی به آنها سخت و گاهی غیر ممکن می گردد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04800" y="1600200"/>
            <a:ext cx="8534400" cy="1600200"/>
          </a:xfrm>
        </p:spPr>
        <p:txBody>
          <a:bodyPr>
            <a:normAutofit fontScale="55000" lnSpcReduction="20000"/>
          </a:bodyPr>
          <a:lstStyle/>
          <a:p>
            <a:pPr algn="ctr" rtl="1"/>
            <a:r>
              <a:rPr lang="fa-IR" sz="5100" b="0" dirty="0" smtClean="0">
                <a:cs typeface="B Nazanin" pitchFamily="2" charset="-78"/>
              </a:rPr>
              <a:t>اگرچه موقعیت های فاجعه آمیز، مانند طوفان، زلزله و آتش سوزی، می تواند تاثیر مخرب قابل توجهی بر همه افراد داشته باشد، اما تاثیر آن بر افراد مبتلا به دمانس و بیماری آلزایمر می تواند بسیار  ناراحت کننده و استرس زا بوده و این افراد را آشفته سازد</a:t>
            </a:r>
            <a:endParaRPr lang="fa-IR" sz="5100" b="0" u="sng" dirty="0" smtClean="0">
              <a:cs typeface="B Nazanin" pitchFamily="2" charset="-78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191000" y="3505200"/>
            <a:ext cx="4724400" cy="3124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2075" indent="-92075" algn="r" rtl="1">
              <a:buNone/>
            </a:pPr>
            <a:r>
              <a:rPr lang="fa-IR" sz="2400" b="1" u="sng" dirty="0" smtClean="0">
                <a:cs typeface="B Nazanin" pitchFamily="2" charset="-78"/>
              </a:rPr>
              <a:t>در شرایط بحرانی، افراد مبتلا به دمانس:</a:t>
            </a:r>
          </a:p>
          <a:p>
            <a:pPr marL="92075" indent="-92075" algn="r" rtl="1">
              <a:buNone/>
            </a:pPr>
            <a:r>
              <a:rPr lang="fa-IR" sz="2400" b="1" u="sng" dirty="0" smtClean="0">
                <a:cs typeface="B Nazanin" pitchFamily="2" charset="-78"/>
              </a:rPr>
              <a:t/>
            </a:r>
            <a:br>
              <a:rPr lang="fa-IR" sz="2400" b="1" u="sng" dirty="0" smtClean="0">
                <a:cs typeface="B Nazanin" pitchFamily="2" charset="-78"/>
              </a:rPr>
            </a:br>
            <a:r>
              <a:rPr lang="fa-IR" sz="2400" b="1" dirty="0" smtClean="0">
                <a:cs typeface="B Nazanin" pitchFamily="2" charset="-78"/>
              </a:rPr>
              <a:t>• مستعدند برای مخفی و یا سرگردان شدن </a:t>
            </a:r>
            <a:br>
              <a:rPr lang="fa-IR" sz="2400" b="1" dirty="0" smtClean="0">
                <a:cs typeface="B Nazanin" pitchFamily="2" charset="-78"/>
              </a:rPr>
            </a:br>
            <a:r>
              <a:rPr lang="fa-IR" sz="2400" b="1" dirty="0" smtClean="0">
                <a:cs typeface="B Nazanin" pitchFamily="2" charset="-78"/>
              </a:rPr>
              <a:t>• به راحتی آشفته می شوند</a:t>
            </a:r>
            <a:br>
              <a:rPr lang="fa-IR" sz="2400" b="1" dirty="0" smtClean="0">
                <a:cs typeface="B Nazanin" pitchFamily="2" charset="-78"/>
              </a:rPr>
            </a:br>
            <a:r>
              <a:rPr lang="fa-IR" sz="2400" b="1" dirty="0" smtClean="0">
                <a:cs typeface="B Nazanin" pitchFamily="2" charset="-78"/>
              </a:rPr>
              <a:t>• مسیر خانه </a:t>
            </a:r>
            <a:r>
              <a:rPr lang="fa-IR" sz="2400" b="1" dirty="0" smtClean="0">
                <a:cs typeface="B Nazanin" pitchFamily="2" charset="-78"/>
              </a:rPr>
              <a:t>خود را </a:t>
            </a:r>
            <a:r>
              <a:rPr lang="fa-IR" sz="2400" b="1" dirty="0" smtClean="0">
                <a:cs typeface="B Nazanin" pitchFamily="2" charset="-78"/>
              </a:rPr>
              <a:t>فراموش کرده اند</a:t>
            </a:r>
            <a:br>
              <a:rPr lang="fa-IR" sz="2400" b="1" dirty="0" smtClean="0">
                <a:cs typeface="B Nazanin" pitchFamily="2" charset="-78"/>
              </a:rPr>
            </a:br>
            <a:r>
              <a:rPr lang="fa-IR" sz="2400" b="1" dirty="0" smtClean="0">
                <a:cs typeface="B Nazanin" pitchFamily="2" charset="-78"/>
              </a:rPr>
              <a:t>• نسبت به آسیب و بحران بسیار حساس و آسیب پذیرند</a:t>
            </a:r>
          </a:p>
          <a:p>
            <a:pPr algn="just" rtl="1"/>
            <a:endParaRPr lang="en-US" sz="2400" dirty="0" smtClean="0">
              <a:cs typeface="B Nazanin" pitchFamily="2" charset="-78"/>
            </a:endParaRPr>
          </a:p>
          <a:p>
            <a:pPr algn="just" rtl="1"/>
            <a:endParaRPr lang="en-US" sz="2400" dirty="0">
              <a:cs typeface="B Nazanin" pitchFamily="2" charset="-78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895600" y="4191000"/>
            <a:ext cx="1219200" cy="838200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1604</Words>
  <Application>Microsoft Office PowerPoint</Application>
  <PresentationFormat>On-screen Show (4:3)</PresentationFormat>
  <Paragraphs>134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اقدامات ویژه سالمندان و افراد مبتلا به دمانس و بیماری آلزایمر در حوادث</vt:lpstr>
      <vt:lpstr>لزوم درگیر ساختن سالمندان و به ویژه افراد مبتلا به دمانس و بیماری آلزایمردر برنامه های آمادگی بلایا و حوادث چیست؟ </vt:lpstr>
      <vt:lpstr>جمعیت ایران در حال پیر شدن است</vt:lpstr>
      <vt:lpstr>از سوی دیگر</vt:lpstr>
      <vt:lpstr>کدام دسته از سالمندان آسیب پذیرتر هستند و  نیاز به برنامه ریزی های ویژه دارند؟</vt:lpstr>
      <vt:lpstr>علائم پریشانی روانی پس از یک فاجعه</vt:lpstr>
      <vt:lpstr>چرا باید در شرایط اضطراری به  افراد مبتلا به دمانس و بیماری آلزایمر توجه ویژه نمود؟</vt:lpstr>
      <vt:lpstr>چه نگرانی برای سالمندان با اختلال شناختی وجود دارد؟</vt:lpstr>
      <vt:lpstr>بیماری آلزایمر یک بیماری تحلیل برنده و پیشرونده است که باعث از دست رفتن حافظه، کاهش قضاوت، تغییرات شخصیتی و محدودیت شدید عملکردی می گردد. </vt:lpstr>
      <vt:lpstr>از سوی دیگر</vt:lpstr>
      <vt:lpstr>به طور مثال به مراقبین و خدمت رسانان آموزش می دهیم که:</vt:lpstr>
      <vt:lpstr>Slide 12</vt:lpstr>
      <vt:lpstr>چگونه می توان سالمندان و مراقبین را برای حوادث  آماده ساخت؟ </vt:lpstr>
      <vt:lpstr>Slide 14</vt:lpstr>
      <vt:lpstr>برای خدمت رسانی صحیح به افراد مبتلا به دمانس و بیماری آلزایمر پرسنل خدمات اورژانس، ستاد بحران، آتش نشانی و هلال احمر باید:  </vt:lpstr>
      <vt:lpstr>آموزش مراقبین /  پرسنل سرای سالمندان و مراکز مراقبت- توانبخشی  </vt:lpstr>
      <vt:lpstr>آماده سازی کیت اضطراری افراد مبتلا به دمانس </vt:lpstr>
      <vt:lpstr>برنامه بازگشت ایمن چیست؟ </vt:lpstr>
      <vt:lpstr>روش اجرای طرح مذکور به شرح زیر است: </vt:lpstr>
      <vt:lpstr>به امید برخورداری بیماران و خانواده آنان از خدمات آموزشی، درمانی وحمایتی در سراسر ایران  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مدیریت بحران در بیماری آلزایمر</dc:title>
  <dc:creator/>
  <cp:lastModifiedBy>13441966</cp:lastModifiedBy>
  <cp:revision>125</cp:revision>
  <dcterms:created xsi:type="dcterms:W3CDTF">2006-08-16T00:00:00Z</dcterms:created>
  <dcterms:modified xsi:type="dcterms:W3CDTF">2014-10-15T19:59:14Z</dcterms:modified>
</cp:coreProperties>
</file>