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7" r:id="rId20"/>
    <p:sldId id="276" r:id="rId21"/>
    <p:sldId id="275" r:id="rId22"/>
    <p:sldId id="274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D5205E-4160-447F-9BED-CC5795A135A9}" type="datetimeFigureOut">
              <a:rPr lang="en-US" smtClean="0"/>
              <a:t>3/1/2015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195AE5-27BB-4051-8994-1A2E89FEF4F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195AE5-27BB-4051-8994-1A2E89FEF4FD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195AE5-27BB-4051-8994-1A2E89FEF4FD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195AE5-27BB-4051-8994-1A2E89FEF4FD}" type="slidenum">
              <a:rPr lang="en-US" smtClean="0"/>
              <a:t>21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EC099E1-EFFE-47B2-A748-519D60097060}" type="datetimeFigureOut">
              <a:rPr lang="en-US" smtClean="0"/>
              <a:t>3/1/2015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C6FD32F-485E-4BBB-9030-9B59853895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EC099E1-EFFE-47B2-A748-519D60097060}" type="datetimeFigureOut">
              <a:rPr lang="en-US" smtClean="0"/>
              <a:t>3/1/2015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6FD32F-485E-4BBB-9030-9B59853895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EC099E1-EFFE-47B2-A748-519D60097060}" type="datetimeFigureOut">
              <a:rPr lang="en-US" smtClean="0"/>
              <a:t>3/1/2015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6FD32F-485E-4BBB-9030-9B59853895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EC099E1-EFFE-47B2-A748-519D60097060}" type="datetimeFigureOut">
              <a:rPr lang="en-US" smtClean="0"/>
              <a:t>3/1/2015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6FD32F-485E-4BBB-9030-9B59853895A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EC099E1-EFFE-47B2-A748-519D60097060}" type="datetimeFigureOut">
              <a:rPr lang="en-US" smtClean="0"/>
              <a:t>3/1/2015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6FD32F-485E-4BBB-9030-9B59853895A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EC099E1-EFFE-47B2-A748-519D60097060}" type="datetimeFigureOut">
              <a:rPr lang="en-US" smtClean="0"/>
              <a:t>3/1/2015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6FD32F-485E-4BBB-9030-9B59853895A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EC099E1-EFFE-47B2-A748-519D60097060}" type="datetimeFigureOut">
              <a:rPr lang="en-US" smtClean="0"/>
              <a:t>3/1/2015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6FD32F-485E-4BBB-9030-9B59853895A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EC099E1-EFFE-47B2-A748-519D60097060}" type="datetimeFigureOut">
              <a:rPr lang="en-US" smtClean="0"/>
              <a:t>3/1/2015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6FD32F-485E-4BBB-9030-9B59853895A2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EC099E1-EFFE-47B2-A748-519D60097060}" type="datetimeFigureOut">
              <a:rPr lang="en-US" smtClean="0"/>
              <a:t>3/1/2015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6FD32F-485E-4BBB-9030-9B59853895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8EC099E1-EFFE-47B2-A748-519D60097060}" type="datetimeFigureOut">
              <a:rPr lang="en-US" smtClean="0"/>
              <a:t>3/1/2015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6FD32F-485E-4BBB-9030-9B59853895A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EC099E1-EFFE-47B2-A748-519D60097060}" type="datetimeFigureOut">
              <a:rPr lang="en-US" smtClean="0"/>
              <a:t>3/1/2015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C6FD32F-485E-4BBB-9030-9B59853895A2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EC099E1-EFFE-47B2-A748-519D60097060}" type="datetimeFigureOut">
              <a:rPr lang="en-US" smtClean="0"/>
              <a:t>3/1/2015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C6FD32F-485E-4BBB-9030-9B59853895A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Perpetua" pitchFamily="18" charset="0"/>
              </a:rPr>
              <a:t>Disaster and Emergency Planning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4000" u="sng" dirty="0" smtClean="0">
                <a:latin typeface="Perpetua" pitchFamily="18" charset="0"/>
              </a:rPr>
              <a:t>Mandates</a:t>
            </a:r>
            <a:r>
              <a:rPr lang="en-GB" sz="4000" dirty="0" smtClean="0">
                <a:latin typeface="Perpetua" pitchFamily="18" charset="0"/>
              </a:rPr>
              <a:t> are needed to </a:t>
            </a:r>
            <a:r>
              <a:rPr lang="en-GB" sz="4000" b="1" dirty="0" smtClean="0">
                <a:latin typeface="Perpetua" pitchFamily="18" charset="0"/>
              </a:rPr>
              <a:t>set</a:t>
            </a:r>
            <a:r>
              <a:rPr lang="en-GB" sz="4000" dirty="0" smtClean="0">
                <a:latin typeface="Perpetua" pitchFamily="18" charset="0"/>
              </a:rPr>
              <a:t> </a:t>
            </a:r>
            <a:r>
              <a:rPr lang="en-GB" sz="4000" dirty="0" smtClean="0">
                <a:solidFill>
                  <a:srgbClr val="FF0000"/>
                </a:solidFill>
                <a:latin typeface="Perpetua" pitchFamily="18" charset="0"/>
              </a:rPr>
              <a:t>policies</a:t>
            </a:r>
          </a:p>
          <a:p>
            <a:r>
              <a:rPr lang="en-GB" sz="4000" u="sng" dirty="0" smtClean="0">
                <a:latin typeface="Perpetua" pitchFamily="18" charset="0"/>
              </a:rPr>
              <a:t>Policies</a:t>
            </a:r>
            <a:r>
              <a:rPr lang="en-GB" sz="4000" dirty="0" smtClean="0">
                <a:latin typeface="Perpetua" pitchFamily="18" charset="0"/>
              </a:rPr>
              <a:t> are needed to </a:t>
            </a:r>
            <a:r>
              <a:rPr lang="en-GB" sz="4000" b="1" dirty="0" smtClean="0">
                <a:latin typeface="Perpetua" pitchFamily="18" charset="0"/>
              </a:rPr>
              <a:t>define</a:t>
            </a:r>
            <a:r>
              <a:rPr lang="en-GB" sz="4000" dirty="0" smtClean="0">
                <a:latin typeface="Perpetua" pitchFamily="18" charset="0"/>
              </a:rPr>
              <a:t> </a:t>
            </a:r>
            <a:r>
              <a:rPr lang="en-GB" sz="4000" dirty="0" smtClean="0">
                <a:solidFill>
                  <a:srgbClr val="FF0000"/>
                </a:solidFill>
                <a:latin typeface="Perpetua" pitchFamily="18" charset="0"/>
              </a:rPr>
              <a:t>procedures</a:t>
            </a:r>
            <a:r>
              <a:rPr lang="en-GB" sz="4000" b="1" dirty="0" smtClean="0">
                <a:latin typeface="Perpetua" pitchFamily="18" charset="0"/>
              </a:rPr>
              <a:t> </a:t>
            </a:r>
            <a:r>
              <a:rPr lang="en-GB" sz="4000" dirty="0" smtClean="0">
                <a:latin typeface="Perpetua" pitchFamily="18" charset="0"/>
              </a:rPr>
              <a:t> and </a:t>
            </a:r>
            <a:r>
              <a:rPr lang="en-GB" sz="4000" dirty="0" smtClean="0">
                <a:solidFill>
                  <a:srgbClr val="FF0000"/>
                </a:solidFill>
                <a:latin typeface="Perpetua" pitchFamily="18" charset="0"/>
              </a:rPr>
              <a:t>guidelines</a:t>
            </a:r>
            <a:r>
              <a:rPr lang="en-GB" sz="4000" u="sng" dirty="0" smtClean="0">
                <a:latin typeface="Perpetua" pitchFamily="18" charset="0"/>
              </a:rPr>
              <a:t> </a:t>
            </a:r>
          </a:p>
          <a:p>
            <a:r>
              <a:rPr lang="en-GB" sz="4000" dirty="0" smtClean="0">
                <a:latin typeface="Perpetua" pitchFamily="18" charset="0"/>
              </a:rPr>
              <a:t>Policies, procedures and guidelines are needed to </a:t>
            </a:r>
            <a:r>
              <a:rPr lang="en-GB" sz="4000" b="1" dirty="0" smtClean="0">
                <a:latin typeface="Perpetua" pitchFamily="18" charset="0"/>
              </a:rPr>
              <a:t>make</a:t>
            </a:r>
            <a:r>
              <a:rPr lang="en-GB" sz="4000" dirty="0" smtClean="0">
                <a:latin typeface="Perpetua" pitchFamily="18" charset="0"/>
              </a:rPr>
              <a:t> </a:t>
            </a:r>
            <a:r>
              <a:rPr lang="en-GB" sz="4000" dirty="0" smtClean="0">
                <a:solidFill>
                  <a:srgbClr val="FF0000"/>
                </a:solidFill>
                <a:latin typeface="Perpetua" pitchFamily="18" charset="0"/>
              </a:rPr>
              <a:t>plans</a:t>
            </a:r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relationship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38912" indent="-32004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GB" dirty="0">
                <a:latin typeface="Perpetua" pitchFamily="18" charset="0"/>
              </a:rPr>
              <a:t>Determine the </a:t>
            </a:r>
            <a:r>
              <a:rPr lang="en-GB" dirty="0">
                <a:solidFill>
                  <a:srgbClr val="FF0000"/>
                </a:solidFill>
                <a:latin typeface="Perpetua" pitchFamily="18" charset="0"/>
              </a:rPr>
              <a:t>authority responsible </a:t>
            </a:r>
            <a:r>
              <a:rPr lang="en-GB" u="sng" dirty="0">
                <a:latin typeface="Perpetua" pitchFamily="18" charset="0"/>
              </a:rPr>
              <a:t>for the process</a:t>
            </a:r>
          </a:p>
          <a:p>
            <a:pPr marL="438912" indent="-32004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GB" dirty="0">
                <a:latin typeface="Perpetua" pitchFamily="18" charset="0"/>
              </a:rPr>
              <a:t>Establish a </a:t>
            </a:r>
            <a:r>
              <a:rPr lang="en-GB" dirty="0">
                <a:solidFill>
                  <a:srgbClr val="FF0000"/>
                </a:solidFill>
                <a:latin typeface="Perpetua" pitchFamily="18" charset="0"/>
              </a:rPr>
              <a:t>planning committee</a:t>
            </a:r>
          </a:p>
          <a:p>
            <a:pPr marL="438912" indent="-32004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GB" dirty="0">
                <a:latin typeface="Perpetua" pitchFamily="18" charset="0"/>
              </a:rPr>
              <a:t>Conduct a </a:t>
            </a:r>
            <a:r>
              <a:rPr lang="en-GB" dirty="0">
                <a:solidFill>
                  <a:srgbClr val="FF0000"/>
                </a:solidFill>
                <a:latin typeface="Perpetua" pitchFamily="18" charset="0"/>
              </a:rPr>
              <a:t>risk analysis </a:t>
            </a:r>
            <a:r>
              <a:rPr lang="en-GB" dirty="0">
                <a:latin typeface="Perpetua" pitchFamily="18" charset="0"/>
              </a:rPr>
              <a:t>- hazards and community vulnerabilities </a:t>
            </a:r>
          </a:p>
          <a:p>
            <a:pPr marL="438912" indent="-32004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GB" dirty="0">
                <a:latin typeface="Perpetua" pitchFamily="18" charset="0"/>
              </a:rPr>
              <a:t>Set the </a:t>
            </a:r>
            <a:r>
              <a:rPr lang="en-GB" dirty="0">
                <a:solidFill>
                  <a:srgbClr val="FF0000"/>
                </a:solidFill>
                <a:latin typeface="Perpetua" pitchFamily="18" charset="0"/>
              </a:rPr>
              <a:t>planning objectives</a:t>
            </a:r>
            <a:r>
              <a:rPr lang="en-GB" dirty="0">
                <a:latin typeface="Perpetua" pitchFamily="18" charset="0"/>
              </a:rPr>
              <a:t>		</a:t>
            </a:r>
          </a:p>
          <a:p>
            <a:pPr marL="438912" indent="-32004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GB" dirty="0">
                <a:latin typeface="Perpetua" pitchFamily="18" charset="0"/>
              </a:rPr>
              <a:t>Define the </a:t>
            </a:r>
            <a:r>
              <a:rPr lang="en-GB" dirty="0">
                <a:solidFill>
                  <a:srgbClr val="FF0000"/>
                </a:solidFill>
                <a:latin typeface="Perpetua" pitchFamily="18" charset="0"/>
              </a:rPr>
              <a:t>management structure </a:t>
            </a:r>
            <a:r>
              <a:rPr lang="en-GB" u="sng" dirty="0">
                <a:latin typeface="Perpetua" pitchFamily="18" charset="0"/>
              </a:rPr>
              <a:t>for the process</a:t>
            </a:r>
            <a:r>
              <a:rPr lang="en-GB" dirty="0">
                <a:latin typeface="Perpetua" pitchFamily="18" charset="0"/>
              </a:rPr>
              <a:t>	</a:t>
            </a:r>
          </a:p>
          <a:p>
            <a:pPr marL="438912" indent="-32004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GB" dirty="0">
                <a:latin typeface="Perpetua" pitchFamily="18" charset="0"/>
              </a:rPr>
              <a:t>Assign </a:t>
            </a:r>
            <a:r>
              <a:rPr lang="en-GB" dirty="0">
                <a:solidFill>
                  <a:srgbClr val="FF0000"/>
                </a:solidFill>
                <a:latin typeface="Perpetua" pitchFamily="18" charset="0"/>
              </a:rPr>
              <a:t>responsibilities</a:t>
            </a:r>
            <a:r>
              <a:rPr lang="en-GB" dirty="0">
                <a:latin typeface="Perpetua" pitchFamily="18" charset="0"/>
              </a:rPr>
              <a:t>		</a:t>
            </a:r>
          </a:p>
          <a:p>
            <a:pPr marL="438912" indent="-32004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GB" dirty="0">
                <a:latin typeface="Perpetua" pitchFamily="18" charset="0"/>
              </a:rPr>
              <a:t>Identify and analyse </a:t>
            </a:r>
            <a:r>
              <a:rPr lang="en-GB" dirty="0">
                <a:solidFill>
                  <a:srgbClr val="FF0000"/>
                </a:solidFill>
                <a:latin typeface="Perpetua" pitchFamily="18" charset="0"/>
              </a:rPr>
              <a:t>capacities and resources</a:t>
            </a:r>
            <a:r>
              <a:rPr lang="en-GB" dirty="0">
                <a:latin typeface="Perpetua" pitchFamily="18" charset="0"/>
              </a:rPr>
              <a:t>		</a:t>
            </a:r>
          </a:p>
          <a:p>
            <a:pPr marL="438912" indent="-32004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GB" dirty="0">
                <a:latin typeface="Perpetua" pitchFamily="18" charset="0"/>
              </a:rPr>
              <a:t>Develop the </a:t>
            </a:r>
            <a:r>
              <a:rPr lang="en-GB" dirty="0">
                <a:solidFill>
                  <a:srgbClr val="FF0000"/>
                </a:solidFill>
                <a:latin typeface="Perpetua" pitchFamily="18" charset="0"/>
              </a:rPr>
              <a:t>emergency management systems </a:t>
            </a:r>
            <a:r>
              <a:rPr lang="en-GB" dirty="0">
                <a:latin typeface="Perpetua" pitchFamily="18" charset="0"/>
              </a:rPr>
              <a:t>and arrangements</a:t>
            </a:r>
          </a:p>
          <a:p>
            <a:pPr marL="438912" indent="-32004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GB" dirty="0">
                <a:solidFill>
                  <a:srgbClr val="FF0000"/>
                </a:solidFill>
                <a:latin typeface="Perpetua" pitchFamily="18" charset="0"/>
              </a:rPr>
              <a:t>Document</a:t>
            </a:r>
            <a:r>
              <a:rPr lang="en-GB" dirty="0">
                <a:latin typeface="Perpetua" pitchFamily="18" charset="0"/>
              </a:rPr>
              <a:t> the plan</a:t>
            </a:r>
          </a:p>
          <a:p>
            <a:pPr marL="438912" indent="-32004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GB" dirty="0">
                <a:solidFill>
                  <a:srgbClr val="FF0000"/>
                </a:solidFill>
                <a:latin typeface="Perpetua" pitchFamily="18" charset="0"/>
              </a:rPr>
              <a:t>Test</a:t>
            </a:r>
            <a:r>
              <a:rPr lang="en-GB" dirty="0">
                <a:latin typeface="Perpetua" pitchFamily="18" charset="0"/>
              </a:rPr>
              <a:t> the plan</a:t>
            </a:r>
          </a:p>
          <a:p>
            <a:pPr marL="438912" indent="-32004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GB" dirty="0">
                <a:solidFill>
                  <a:srgbClr val="FF0000"/>
                </a:solidFill>
                <a:latin typeface="Perpetua" pitchFamily="18" charset="0"/>
              </a:rPr>
              <a:t>Review and update </a:t>
            </a:r>
            <a:r>
              <a:rPr lang="en-GB" dirty="0">
                <a:latin typeface="Perpetua" pitchFamily="18" charset="0"/>
              </a:rPr>
              <a:t>the plan on a regular basis		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planning process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38912" indent="-320040" fontAlgn="auto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dirty="0" err="1" smtClean="0">
                <a:solidFill>
                  <a:schemeClr val="bg1"/>
                </a:solidFill>
                <a:latin typeface="Perpetua" pitchFamily="18" charset="0"/>
              </a:rPr>
              <a:t>T</a:t>
            </a:r>
            <a:r>
              <a:rPr lang="en-US" dirty="0" err="1">
                <a:latin typeface="Perpetua" pitchFamily="18" charset="0"/>
              </a:rPr>
              <a:t>The</a:t>
            </a:r>
            <a:r>
              <a:rPr lang="en-US" dirty="0">
                <a:latin typeface="Perpetua" pitchFamily="18" charset="0"/>
              </a:rPr>
              <a:t> two major types of disaster plans are those that take the </a:t>
            </a:r>
            <a:r>
              <a:rPr lang="en-US" i="1" dirty="0">
                <a:latin typeface="Perpetua" pitchFamily="18" charset="0"/>
              </a:rPr>
              <a:t>agent-specific approach and those that use the all-hazards approach. </a:t>
            </a:r>
          </a:p>
          <a:p>
            <a:pPr marL="438912" indent="-320040" fontAlgn="auto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i="1" dirty="0">
                <a:latin typeface="Perpetua" pitchFamily="18" charset="0"/>
              </a:rPr>
              <a:t>Communities that embrace the </a:t>
            </a:r>
            <a:r>
              <a:rPr lang="en-US" dirty="0">
                <a:solidFill>
                  <a:srgbClr val="FF0000"/>
                </a:solidFill>
                <a:latin typeface="Perpetua" pitchFamily="18" charset="0"/>
              </a:rPr>
              <a:t>agent-specific approach </a:t>
            </a:r>
            <a:r>
              <a:rPr lang="en-US" dirty="0">
                <a:latin typeface="Perpetua" pitchFamily="18" charset="0"/>
              </a:rPr>
              <a:t>focus their preparedness activities on the most </a:t>
            </a:r>
            <a:r>
              <a:rPr lang="en-US" u="sng" dirty="0">
                <a:latin typeface="Perpetua" pitchFamily="18" charset="0"/>
              </a:rPr>
              <a:t>likely threats </a:t>
            </a:r>
            <a:r>
              <a:rPr lang="en-US" dirty="0">
                <a:latin typeface="Perpetua" pitchFamily="18" charset="0"/>
              </a:rPr>
              <a:t>to occur based on </a:t>
            </a:r>
            <a:r>
              <a:rPr lang="en-US" u="sng" dirty="0">
                <a:latin typeface="Perpetua" pitchFamily="18" charset="0"/>
              </a:rPr>
              <a:t>their geographic location</a:t>
            </a:r>
            <a:r>
              <a:rPr lang="en-US" dirty="0">
                <a:latin typeface="Perpetua" pitchFamily="18" charset="0"/>
              </a:rPr>
              <a:t>.</a:t>
            </a:r>
          </a:p>
          <a:p>
            <a:pPr marL="438912" indent="-320040" fontAlgn="auto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dirty="0">
                <a:latin typeface="Perpetua" pitchFamily="18" charset="0"/>
              </a:rPr>
              <a:t> The </a:t>
            </a:r>
            <a:r>
              <a:rPr lang="en-US" dirty="0">
                <a:solidFill>
                  <a:srgbClr val="FF0000"/>
                </a:solidFill>
                <a:latin typeface="Perpetua" pitchFamily="18" charset="0"/>
              </a:rPr>
              <a:t>all-hazards approach </a:t>
            </a:r>
            <a:r>
              <a:rPr lang="en-US" dirty="0">
                <a:latin typeface="Perpetua" pitchFamily="18" charset="0"/>
              </a:rPr>
              <a:t>is a conceptual model for disaster preparedness that incorporates disaster management components that are </a:t>
            </a:r>
            <a:r>
              <a:rPr lang="en-US" u="sng" dirty="0">
                <a:latin typeface="Perpetua" pitchFamily="18" charset="0"/>
              </a:rPr>
              <a:t>consistent across all major types of disaster</a:t>
            </a:r>
            <a:r>
              <a:rPr lang="en-US" dirty="0">
                <a:latin typeface="Perpetua" pitchFamily="18" charset="0"/>
              </a:rPr>
              <a:t> events to maximize resources, expenditures, and planning efforts.</a:t>
            </a:r>
          </a:p>
          <a:p>
            <a:r>
              <a:rPr lang="en-US" dirty="0" smtClean="0">
                <a:solidFill>
                  <a:schemeClr val="bg1"/>
                </a:solidFill>
                <a:latin typeface="Perpetua" pitchFamily="18" charset="0"/>
              </a:rPr>
              <a:t>YPES OF DISASTER PLANNING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DISASTER PLANNING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09600" indent="-609600">
              <a:buFont typeface="Arial" charset="0"/>
              <a:buNone/>
            </a:pPr>
            <a:r>
              <a:rPr lang="en-US" b="1" dirty="0" smtClean="0">
                <a:solidFill>
                  <a:srgbClr val="FF0000"/>
                </a:solidFill>
                <a:latin typeface="Perpetua" pitchFamily="18" charset="0"/>
                <a:cs typeface="Times New Roman" pitchFamily="18" charset="0"/>
              </a:rPr>
              <a:t>Needed data: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en-US" dirty="0" smtClean="0">
                <a:solidFill>
                  <a:srgbClr val="0070C0"/>
                </a:solidFill>
                <a:latin typeface="Perpetua" pitchFamily="18" charset="0"/>
                <a:cs typeface="Times New Roman" pitchFamily="18" charset="0"/>
              </a:rPr>
              <a:t>Current Policies and Plan/s </a:t>
            </a:r>
            <a:r>
              <a:rPr lang="en-US" dirty="0" smtClean="0">
                <a:latin typeface="Perpetua" pitchFamily="18" charset="0"/>
                <a:cs typeface="Times New Roman" pitchFamily="18" charset="0"/>
              </a:rPr>
              <a:t>of the Ministry of Health during disasters;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en-US" dirty="0" smtClean="0">
                <a:latin typeface="Perpetua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rgbClr val="0070C0"/>
                </a:solidFill>
                <a:latin typeface="Perpetua" pitchFamily="18" charset="0"/>
                <a:cs typeface="Times New Roman" pitchFamily="18" charset="0"/>
              </a:rPr>
              <a:t>Hazard Map </a:t>
            </a:r>
            <a:r>
              <a:rPr lang="en-US" dirty="0" smtClean="0">
                <a:latin typeface="Perpetua" pitchFamily="18" charset="0"/>
                <a:cs typeface="Times New Roman" pitchFamily="18" charset="0"/>
              </a:rPr>
              <a:t>of your geographical area/s of concern;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en-US" dirty="0" smtClean="0">
                <a:latin typeface="Perpetua" pitchFamily="18" charset="0"/>
                <a:cs typeface="Times New Roman" pitchFamily="18" charset="0"/>
              </a:rPr>
              <a:t> Health Services </a:t>
            </a:r>
            <a:r>
              <a:rPr lang="en-US" dirty="0" smtClean="0">
                <a:solidFill>
                  <a:srgbClr val="0070C0"/>
                </a:solidFill>
                <a:latin typeface="Perpetua" pitchFamily="18" charset="0"/>
                <a:cs typeface="Times New Roman" pitchFamily="18" charset="0"/>
              </a:rPr>
              <a:t>strengths and gaps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en-US" dirty="0" smtClean="0">
                <a:latin typeface="Perpetua" pitchFamily="18" charset="0"/>
                <a:cs typeface="Times New Roman" pitchFamily="18" charset="0"/>
              </a:rPr>
              <a:t>Health Facilities </a:t>
            </a:r>
            <a:r>
              <a:rPr lang="en-US" dirty="0" smtClean="0">
                <a:solidFill>
                  <a:srgbClr val="0070C0"/>
                </a:solidFill>
                <a:latin typeface="Perpetua" pitchFamily="18" charset="0"/>
                <a:cs typeface="Times New Roman" pitchFamily="18" charset="0"/>
              </a:rPr>
              <a:t>Capacities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en-US" dirty="0" smtClean="0">
                <a:latin typeface="Perpetua" pitchFamily="18" charset="0"/>
                <a:cs typeface="Times New Roman" pitchFamily="18" charset="0"/>
              </a:rPr>
              <a:t>Health </a:t>
            </a:r>
            <a:r>
              <a:rPr lang="en-US" dirty="0" smtClean="0">
                <a:solidFill>
                  <a:srgbClr val="0070C0"/>
                </a:solidFill>
                <a:latin typeface="Perpetua" pitchFamily="18" charset="0"/>
                <a:cs typeface="Times New Roman" pitchFamily="18" charset="0"/>
              </a:rPr>
              <a:t>Staff Capabilities </a:t>
            </a:r>
            <a:r>
              <a:rPr lang="en-US" dirty="0" smtClean="0">
                <a:latin typeface="Perpetua" pitchFamily="18" charset="0"/>
                <a:cs typeface="Times New Roman" pitchFamily="18" charset="0"/>
              </a:rPr>
              <a:t>(knowledge and skills)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en-US" dirty="0" smtClean="0">
                <a:solidFill>
                  <a:srgbClr val="0070C0"/>
                </a:solidFill>
                <a:latin typeface="Perpetua" pitchFamily="18" charset="0"/>
                <a:cs typeface="Times New Roman" pitchFamily="18" charset="0"/>
              </a:rPr>
              <a:t>Gaps</a:t>
            </a:r>
            <a:r>
              <a:rPr lang="en-US" dirty="0" smtClean="0">
                <a:latin typeface="Perpetua" pitchFamily="18" charset="0"/>
                <a:cs typeface="Times New Roman" pitchFamily="18" charset="0"/>
              </a:rPr>
              <a:t> in services in previous disasters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Disaster/Emergency Plan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fontAlgn="auto">
              <a:spcBef>
                <a:spcPct val="60000"/>
              </a:spcBef>
              <a:spcAft>
                <a:spcPts val="0"/>
              </a:spcAft>
              <a:buFontTx/>
              <a:buNone/>
              <a:defRPr/>
            </a:pPr>
            <a:r>
              <a:rPr lang="en-GB" dirty="0">
                <a:latin typeface="Perpetua" pitchFamily="18" charset="0"/>
              </a:rPr>
              <a:t>Planning based on risk analysis is planning for any emergency, by </a:t>
            </a:r>
            <a:r>
              <a:rPr lang="en-GB" dirty="0">
                <a:solidFill>
                  <a:srgbClr val="FF0000"/>
                </a:solidFill>
                <a:latin typeface="Perpetua" pitchFamily="18" charset="0"/>
              </a:rPr>
              <a:t>predicting</a:t>
            </a:r>
            <a:r>
              <a:rPr lang="en-GB" dirty="0">
                <a:latin typeface="Perpetua" pitchFamily="18" charset="0"/>
              </a:rPr>
              <a:t>:</a:t>
            </a:r>
          </a:p>
          <a:p>
            <a:pPr marL="731520" lvl="1" indent="-274320" fontAlgn="auto">
              <a:spcBef>
                <a:spcPct val="60000"/>
              </a:spcBef>
              <a:spcAft>
                <a:spcPts val="0"/>
              </a:spcAft>
              <a:buFont typeface="Wingdings"/>
              <a:buChar char=""/>
              <a:defRPr/>
            </a:pPr>
            <a:r>
              <a:rPr lang="en-GB" dirty="0">
                <a:solidFill>
                  <a:srgbClr val="FF0000"/>
                </a:solidFill>
                <a:latin typeface="Perpetua" pitchFamily="18" charset="0"/>
              </a:rPr>
              <a:t>what</a:t>
            </a:r>
            <a:r>
              <a:rPr lang="en-GB" dirty="0">
                <a:latin typeface="Perpetua" pitchFamily="18" charset="0"/>
              </a:rPr>
              <a:t> might happen</a:t>
            </a:r>
          </a:p>
          <a:p>
            <a:pPr marL="731520" lvl="1" indent="-274320" fontAlgn="auto">
              <a:spcBef>
                <a:spcPct val="60000"/>
              </a:spcBef>
              <a:spcAft>
                <a:spcPts val="0"/>
              </a:spcAft>
              <a:buFont typeface="Wingdings"/>
              <a:buChar char=""/>
              <a:defRPr/>
            </a:pPr>
            <a:r>
              <a:rPr lang="en-GB" dirty="0">
                <a:solidFill>
                  <a:srgbClr val="FF0000"/>
                </a:solidFill>
                <a:latin typeface="Perpetua" pitchFamily="18" charset="0"/>
              </a:rPr>
              <a:t>when</a:t>
            </a:r>
            <a:r>
              <a:rPr lang="en-GB" dirty="0">
                <a:latin typeface="Perpetua" pitchFamily="18" charset="0"/>
              </a:rPr>
              <a:t> it might happen</a:t>
            </a:r>
          </a:p>
          <a:p>
            <a:pPr marL="731520" lvl="1" indent="-274320" fontAlgn="auto">
              <a:spcBef>
                <a:spcPct val="60000"/>
              </a:spcBef>
              <a:spcAft>
                <a:spcPts val="0"/>
              </a:spcAft>
              <a:buFont typeface="Wingdings"/>
              <a:buChar char=""/>
              <a:defRPr/>
            </a:pPr>
            <a:r>
              <a:rPr lang="en-GB" dirty="0">
                <a:solidFill>
                  <a:srgbClr val="FF0000"/>
                </a:solidFill>
                <a:latin typeface="Perpetua" pitchFamily="18" charset="0"/>
              </a:rPr>
              <a:t>where</a:t>
            </a:r>
            <a:r>
              <a:rPr lang="en-GB" dirty="0">
                <a:latin typeface="Perpetua" pitchFamily="18" charset="0"/>
              </a:rPr>
              <a:t> it might occur</a:t>
            </a:r>
          </a:p>
          <a:p>
            <a:pPr marL="731520" lvl="1" indent="-274320" fontAlgn="auto">
              <a:spcBef>
                <a:spcPct val="60000"/>
              </a:spcBef>
              <a:spcAft>
                <a:spcPts val="0"/>
              </a:spcAft>
              <a:buFont typeface="Wingdings"/>
              <a:buChar char=""/>
              <a:defRPr/>
            </a:pPr>
            <a:r>
              <a:rPr lang="en-GB" dirty="0">
                <a:solidFill>
                  <a:srgbClr val="FF0000"/>
                </a:solidFill>
                <a:latin typeface="Perpetua" pitchFamily="18" charset="0"/>
              </a:rPr>
              <a:t>how big </a:t>
            </a:r>
            <a:r>
              <a:rPr lang="en-GB" dirty="0">
                <a:latin typeface="Perpetua" pitchFamily="18" charset="0"/>
              </a:rPr>
              <a:t>it might be</a:t>
            </a:r>
          </a:p>
          <a:p>
            <a:pPr marL="731520" lvl="1" indent="-274320" fontAlgn="auto">
              <a:spcBef>
                <a:spcPct val="60000"/>
              </a:spcBef>
              <a:spcAft>
                <a:spcPts val="0"/>
              </a:spcAft>
              <a:buFont typeface="Wingdings"/>
              <a:buChar char=""/>
              <a:defRPr/>
            </a:pPr>
            <a:r>
              <a:rPr lang="en-GB" dirty="0">
                <a:solidFill>
                  <a:srgbClr val="FF0000"/>
                </a:solidFill>
                <a:latin typeface="Perpetua" pitchFamily="18" charset="0"/>
              </a:rPr>
              <a:t>what effect </a:t>
            </a:r>
            <a:r>
              <a:rPr lang="en-GB" dirty="0">
                <a:latin typeface="Perpetua" pitchFamily="18" charset="0"/>
              </a:rPr>
              <a:t>it might have</a:t>
            </a:r>
          </a:p>
          <a:p>
            <a:pPr marL="731520" lvl="1" indent="-274320" fontAlgn="auto">
              <a:spcBef>
                <a:spcPct val="60000"/>
              </a:spcBef>
              <a:spcAft>
                <a:spcPts val="0"/>
              </a:spcAft>
              <a:buFont typeface="Wingdings"/>
              <a:buChar char=""/>
              <a:defRPr/>
            </a:pPr>
            <a:r>
              <a:rPr lang="en-GB" dirty="0">
                <a:solidFill>
                  <a:srgbClr val="FF0000"/>
                </a:solidFill>
                <a:latin typeface="Perpetua" pitchFamily="18" charset="0"/>
              </a:rPr>
              <a:t>how long </a:t>
            </a:r>
            <a:r>
              <a:rPr lang="en-GB" dirty="0">
                <a:latin typeface="Perpetua" pitchFamily="18" charset="0"/>
              </a:rPr>
              <a:t>it might last (emergency period + recovery period)</a:t>
            </a:r>
            <a:endParaRPr lang="en-US" dirty="0">
              <a:latin typeface="Perpetua" pitchFamily="18" charset="0"/>
            </a:endParaRP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Planning for Emergencies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GB" dirty="0" smtClean="0">
                <a:latin typeface="Perpetua" pitchFamily="18" charset="0"/>
              </a:rPr>
              <a:t>plans involve the </a:t>
            </a:r>
            <a:r>
              <a:rPr lang="en-GB" dirty="0" smtClean="0">
                <a:solidFill>
                  <a:srgbClr val="FF0000"/>
                </a:solidFill>
                <a:latin typeface="Perpetua" pitchFamily="18" charset="0"/>
              </a:rPr>
              <a:t>description of</a:t>
            </a:r>
          </a:p>
          <a:p>
            <a:pPr lvl="2"/>
            <a:r>
              <a:rPr lang="en-GB" sz="2800" dirty="0" smtClean="0">
                <a:solidFill>
                  <a:srgbClr val="0070C0"/>
                </a:solidFill>
                <a:latin typeface="Perpetua" pitchFamily="18" charset="0"/>
              </a:rPr>
              <a:t>responsibilities</a:t>
            </a:r>
          </a:p>
          <a:p>
            <a:pPr lvl="2"/>
            <a:r>
              <a:rPr lang="en-GB" sz="2800" dirty="0" smtClean="0">
                <a:latin typeface="Perpetua" pitchFamily="18" charset="0"/>
              </a:rPr>
              <a:t>management </a:t>
            </a:r>
            <a:r>
              <a:rPr lang="en-GB" sz="2800" dirty="0" smtClean="0">
                <a:solidFill>
                  <a:srgbClr val="0070C0"/>
                </a:solidFill>
                <a:latin typeface="Perpetua" pitchFamily="18" charset="0"/>
              </a:rPr>
              <a:t>structures</a:t>
            </a:r>
          </a:p>
          <a:p>
            <a:pPr lvl="2"/>
            <a:r>
              <a:rPr lang="en-GB" sz="2800" dirty="0" smtClean="0">
                <a:solidFill>
                  <a:srgbClr val="0070C0"/>
                </a:solidFill>
                <a:latin typeface="Perpetua" pitchFamily="18" charset="0"/>
              </a:rPr>
              <a:t>resource</a:t>
            </a:r>
            <a:r>
              <a:rPr lang="en-GB" sz="2800" dirty="0" smtClean="0">
                <a:latin typeface="Perpetua" pitchFamily="18" charset="0"/>
              </a:rPr>
              <a:t> and </a:t>
            </a:r>
            <a:r>
              <a:rPr lang="en-GB" sz="2800" dirty="0" smtClean="0">
                <a:solidFill>
                  <a:srgbClr val="0070C0"/>
                </a:solidFill>
                <a:latin typeface="Perpetua" pitchFamily="18" charset="0"/>
              </a:rPr>
              <a:t>information</a:t>
            </a:r>
            <a:r>
              <a:rPr lang="en-GB" sz="2800" dirty="0" smtClean="0">
                <a:latin typeface="Perpetua" pitchFamily="18" charset="0"/>
              </a:rPr>
              <a:t> management</a:t>
            </a:r>
          </a:p>
          <a:p>
            <a:pPr lvl="2"/>
            <a:r>
              <a:rPr lang="en-GB" sz="2800" dirty="0" smtClean="0">
                <a:solidFill>
                  <a:srgbClr val="0070C0"/>
                </a:solidFill>
                <a:latin typeface="Perpetua" pitchFamily="18" charset="0"/>
              </a:rPr>
              <a:t>Logistics</a:t>
            </a:r>
            <a:r>
              <a:rPr lang="en-GB" sz="2800" dirty="0" smtClean="0">
                <a:latin typeface="Perpetua" pitchFamily="18" charset="0"/>
              </a:rPr>
              <a:t> management</a:t>
            </a:r>
          </a:p>
          <a:p>
            <a:pPr lvl="2">
              <a:buFont typeface="Arial" charset="0"/>
              <a:buNone/>
            </a:pPr>
            <a:endParaRPr lang="en-GB" sz="2800" dirty="0" smtClean="0">
              <a:latin typeface="Perpetua" pitchFamily="18" charset="0"/>
            </a:endParaRPr>
          </a:p>
          <a:p>
            <a:pPr lvl="1"/>
            <a:r>
              <a:rPr lang="en-GB" dirty="0" smtClean="0">
                <a:solidFill>
                  <a:srgbClr val="FF0000"/>
                </a:solidFill>
                <a:latin typeface="Perpetua" pitchFamily="18" charset="0"/>
              </a:rPr>
              <a:t>plans focus on protecting life, property and the environment</a:t>
            </a:r>
            <a:endParaRPr lang="en-GB" b="1" dirty="0" smtClean="0">
              <a:solidFill>
                <a:srgbClr val="FF0000"/>
              </a:solidFill>
              <a:latin typeface="Perpetua" pitchFamily="18" charset="0"/>
            </a:endParaRP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spcBef>
                <a:spcPct val="50000"/>
              </a:spcBef>
              <a:buFont typeface="Arial" charset="0"/>
              <a:buNone/>
            </a:pPr>
            <a:r>
              <a:rPr lang="en-GB" sz="2400" dirty="0" smtClean="0">
                <a:latin typeface="Perpetua" pitchFamily="18" charset="0"/>
              </a:rPr>
              <a:t>A response plan will define :</a:t>
            </a:r>
          </a:p>
          <a:p>
            <a:pPr marL="822325" lvl="1">
              <a:lnSpc>
                <a:spcPct val="90000"/>
              </a:lnSpc>
              <a:spcBef>
                <a:spcPct val="50000"/>
              </a:spcBef>
            </a:pPr>
            <a:r>
              <a:rPr lang="en-GB" sz="2400" dirty="0" smtClean="0">
                <a:latin typeface="Perpetua" pitchFamily="18" charset="0"/>
              </a:rPr>
              <a:t>A </a:t>
            </a:r>
            <a:r>
              <a:rPr lang="en-GB" sz="2400" dirty="0" smtClean="0">
                <a:solidFill>
                  <a:srgbClr val="FF0000"/>
                </a:solidFill>
                <a:latin typeface="Perpetua" pitchFamily="18" charset="0"/>
              </a:rPr>
              <a:t>line of authority</a:t>
            </a:r>
          </a:p>
          <a:p>
            <a:pPr marL="822325" lvl="1">
              <a:lnSpc>
                <a:spcPct val="90000"/>
              </a:lnSpc>
              <a:spcBef>
                <a:spcPct val="50000"/>
              </a:spcBef>
            </a:pPr>
            <a:r>
              <a:rPr lang="en-GB" sz="2400" dirty="0" smtClean="0">
                <a:solidFill>
                  <a:srgbClr val="FF0000"/>
                </a:solidFill>
                <a:latin typeface="Perpetua" pitchFamily="18" charset="0"/>
              </a:rPr>
              <a:t>Responsibilities</a:t>
            </a:r>
            <a:r>
              <a:rPr lang="en-GB" sz="2400" dirty="0" smtClean="0">
                <a:latin typeface="Perpetua" pitchFamily="18" charset="0"/>
              </a:rPr>
              <a:t> of all the </a:t>
            </a:r>
            <a:r>
              <a:rPr lang="en-GB" sz="2400" u="sng" dirty="0" smtClean="0">
                <a:latin typeface="Perpetua" pitchFamily="18" charset="0"/>
              </a:rPr>
              <a:t>stakeholders</a:t>
            </a:r>
          </a:p>
          <a:p>
            <a:pPr marL="822325" lvl="1">
              <a:lnSpc>
                <a:spcPct val="90000"/>
              </a:lnSpc>
              <a:spcBef>
                <a:spcPct val="50000"/>
              </a:spcBef>
            </a:pPr>
            <a:r>
              <a:rPr lang="en-GB" sz="2400" dirty="0" smtClean="0">
                <a:latin typeface="Perpetua" pitchFamily="18" charset="0"/>
              </a:rPr>
              <a:t>The </a:t>
            </a:r>
            <a:r>
              <a:rPr lang="en-GB" sz="2400" dirty="0" smtClean="0">
                <a:solidFill>
                  <a:srgbClr val="FF0000"/>
                </a:solidFill>
                <a:latin typeface="Perpetua" pitchFamily="18" charset="0"/>
              </a:rPr>
              <a:t>management structure</a:t>
            </a:r>
            <a:endParaRPr lang="en-GB" sz="2400" dirty="0" smtClean="0">
              <a:latin typeface="Perpetua" pitchFamily="18" charset="0"/>
            </a:endParaRPr>
          </a:p>
          <a:p>
            <a:pPr marL="822325" lvl="1">
              <a:lnSpc>
                <a:spcPct val="90000"/>
              </a:lnSpc>
              <a:spcBef>
                <a:spcPct val="50000"/>
              </a:spcBef>
            </a:pPr>
            <a:r>
              <a:rPr lang="en-GB" sz="2400" dirty="0" smtClean="0">
                <a:latin typeface="Perpetua" pitchFamily="18" charset="0"/>
              </a:rPr>
              <a:t>The </a:t>
            </a:r>
            <a:r>
              <a:rPr lang="en-GB" sz="2400" dirty="0" smtClean="0">
                <a:solidFill>
                  <a:srgbClr val="FF0000"/>
                </a:solidFill>
                <a:latin typeface="Perpetua" pitchFamily="18" charset="0"/>
              </a:rPr>
              <a:t>communications system</a:t>
            </a:r>
          </a:p>
          <a:p>
            <a:pPr marL="822325" lvl="1">
              <a:lnSpc>
                <a:spcPct val="90000"/>
              </a:lnSpc>
              <a:spcBef>
                <a:spcPct val="50000"/>
              </a:spcBef>
            </a:pPr>
            <a:r>
              <a:rPr lang="en-GB" sz="2400" dirty="0" smtClean="0">
                <a:latin typeface="Perpetua" pitchFamily="18" charset="0"/>
              </a:rPr>
              <a:t>Alert/alarm and </a:t>
            </a:r>
            <a:r>
              <a:rPr lang="en-GB" sz="2400" dirty="0" smtClean="0">
                <a:solidFill>
                  <a:srgbClr val="FF0000"/>
                </a:solidFill>
                <a:latin typeface="Perpetua" pitchFamily="18" charset="0"/>
              </a:rPr>
              <a:t>warning mechanisms</a:t>
            </a:r>
          </a:p>
          <a:p>
            <a:pPr marL="822325" lvl="1">
              <a:lnSpc>
                <a:spcPct val="90000"/>
              </a:lnSpc>
              <a:spcBef>
                <a:spcPct val="50000"/>
              </a:spcBef>
            </a:pPr>
            <a:r>
              <a:rPr lang="en-GB" sz="2400" dirty="0" smtClean="0">
                <a:solidFill>
                  <a:srgbClr val="FF0000"/>
                </a:solidFill>
                <a:latin typeface="Perpetua" pitchFamily="18" charset="0"/>
              </a:rPr>
              <a:t>Public information </a:t>
            </a:r>
            <a:r>
              <a:rPr lang="en-GB" sz="2400" dirty="0" smtClean="0">
                <a:latin typeface="Perpetua" pitchFamily="18" charset="0"/>
              </a:rPr>
              <a:t>arrangements</a:t>
            </a:r>
          </a:p>
          <a:p>
            <a:pPr marL="822325" lvl="1">
              <a:lnSpc>
                <a:spcPct val="90000"/>
              </a:lnSpc>
              <a:spcBef>
                <a:spcPct val="50000"/>
              </a:spcBef>
            </a:pPr>
            <a:r>
              <a:rPr lang="en-GB" sz="2400" dirty="0" smtClean="0">
                <a:solidFill>
                  <a:srgbClr val="FF0000"/>
                </a:solidFill>
                <a:latin typeface="Perpetua" pitchFamily="18" charset="0"/>
              </a:rPr>
              <a:t>Resource management </a:t>
            </a:r>
            <a:r>
              <a:rPr lang="en-GB" sz="2400" dirty="0" smtClean="0">
                <a:latin typeface="Perpetua" pitchFamily="18" charset="0"/>
              </a:rPr>
              <a:t>(human, financial and material)</a:t>
            </a:r>
          </a:p>
          <a:p>
            <a:pPr marL="822325" lvl="1">
              <a:lnSpc>
                <a:spcPct val="90000"/>
              </a:lnSpc>
              <a:spcBef>
                <a:spcPct val="50000"/>
              </a:spcBef>
            </a:pPr>
            <a:r>
              <a:rPr lang="en-GB" sz="2400" dirty="0" smtClean="0">
                <a:solidFill>
                  <a:srgbClr val="FF0000"/>
                </a:solidFill>
                <a:latin typeface="Perpetua" pitchFamily="18" charset="0"/>
              </a:rPr>
              <a:t>Reporting</a:t>
            </a:r>
            <a:r>
              <a:rPr lang="en-GB" sz="2400" dirty="0" smtClean="0">
                <a:latin typeface="Perpetua" pitchFamily="18" charset="0"/>
              </a:rPr>
              <a:t> and </a:t>
            </a:r>
            <a:r>
              <a:rPr lang="en-GB" sz="2400" dirty="0" smtClean="0">
                <a:solidFill>
                  <a:srgbClr val="FF0000"/>
                </a:solidFill>
                <a:latin typeface="Perpetua" pitchFamily="18" charset="0"/>
              </a:rPr>
              <a:t>accounting</a:t>
            </a:r>
            <a:r>
              <a:rPr lang="en-GB" sz="2400" dirty="0" smtClean="0">
                <a:latin typeface="Perpetua" pitchFamily="18" charset="0"/>
              </a:rPr>
              <a:t> arrangements</a:t>
            </a:r>
            <a:endParaRPr lang="en-US" sz="2400" dirty="0" smtClean="0">
              <a:latin typeface="Perpetua" pitchFamily="18" charset="0"/>
            </a:endParaRP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Elements of a Response Plan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325" lvl="1">
              <a:buFont typeface="Wingdings" pitchFamily="2" charset="2"/>
              <a:buChar char="Ø"/>
            </a:pPr>
            <a:r>
              <a:rPr lang="en-US" sz="3200" dirty="0" smtClean="0">
                <a:solidFill>
                  <a:srgbClr val="FF0000"/>
                </a:solidFill>
                <a:latin typeface="Perpetua" pitchFamily="18" charset="0"/>
              </a:rPr>
              <a:t>Clear responsibilities </a:t>
            </a:r>
            <a:r>
              <a:rPr lang="en-US" sz="3200" dirty="0" smtClean="0">
                <a:latin typeface="Perpetua" pitchFamily="18" charset="0"/>
              </a:rPr>
              <a:t>(</a:t>
            </a:r>
            <a:r>
              <a:rPr lang="en-US" sz="3200" u="sng" dirty="0" smtClean="0">
                <a:latin typeface="Perpetua" pitchFamily="18" charset="0"/>
              </a:rPr>
              <a:t>who</a:t>
            </a:r>
            <a:r>
              <a:rPr lang="en-US" sz="3200" dirty="0" smtClean="0">
                <a:latin typeface="Perpetua" pitchFamily="18" charset="0"/>
              </a:rPr>
              <a:t>, </a:t>
            </a:r>
            <a:r>
              <a:rPr lang="en-US" sz="3200" u="sng" dirty="0" smtClean="0">
                <a:latin typeface="Perpetua" pitchFamily="18" charset="0"/>
              </a:rPr>
              <a:t>what</a:t>
            </a:r>
            <a:r>
              <a:rPr lang="en-US" sz="3200" dirty="0" smtClean="0">
                <a:latin typeface="Perpetua" pitchFamily="18" charset="0"/>
              </a:rPr>
              <a:t>, </a:t>
            </a:r>
            <a:r>
              <a:rPr lang="en-US" sz="3200" u="sng" dirty="0" smtClean="0">
                <a:latin typeface="Perpetua" pitchFamily="18" charset="0"/>
              </a:rPr>
              <a:t>when</a:t>
            </a:r>
            <a:r>
              <a:rPr lang="en-US" sz="3200" dirty="0" smtClean="0">
                <a:latin typeface="Perpetua" pitchFamily="18" charset="0"/>
              </a:rPr>
              <a:t>, </a:t>
            </a:r>
            <a:r>
              <a:rPr lang="en-US" sz="3200" u="sng" dirty="0" smtClean="0">
                <a:latin typeface="Perpetua" pitchFamily="18" charset="0"/>
              </a:rPr>
              <a:t>how</a:t>
            </a:r>
            <a:r>
              <a:rPr lang="en-US" sz="3200" dirty="0" smtClean="0">
                <a:latin typeface="Perpetua" pitchFamily="18" charset="0"/>
              </a:rPr>
              <a:t>, </a:t>
            </a:r>
            <a:r>
              <a:rPr lang="en-US" sz="3200" u="sng" dirty="0" smtClean="0">
                <a:latin typeface="Perpetua" pitchFamily="18" charset="0"/>
              </a:rPr>
              <a:t>with whom</a:t>
            </a:r>
            <a:r>
              <a:rPr lang="en-US" sz="3200" dirty="0" smtClean="0">
                <a:latin typeface="Perpetua" pitchFamily="18" charset="0"/>
              </a:rPr>
              <a:t>, </a:t>
            </a:r>
            <a:r>
              <a:rPr lang="en-US" sz="3200" u="sng" dirty="0" smtClean="0">
                <a:latin typeface="Perpetua" pitchFamily="18" charset="0"/>
              </a:rPr>
              <a:t>where</a:t>
            </a:r>
            <a:r>
              <a:rPr lang="en-US" sz="3200" dirty="0" smtClean="0">
                <a:latin typeface="Perpetua" pitchFamily="18" charset="0"/>
              </a:rPr>
              <a:t>)</a:t>
            </a:r>
          </a:p>
          <a:p>
            <a:pPr marL="822325" lvl="1">
              <a:buFont typeface="Wingdings" pitchFamily="2" charset="2"/>
              <a:buChar char="Ø"/>
            </a:pPr>
            <a:r>
              <a:rPr lang="en-US" sz="3200" dirty="0" smtClean="0">
                <a:latin typeface="Perpetua" pitchFamily="18" charset="0"/>
              </a:rPr>
              <a:t>All key </a:t>
            </a:r>
            <a:r>
              <a:rPr lang="en-US" sz="3200" dirty="0" smtClean="0">
                <a:solidFill>
                  <a:srgbClr val="FF0000"/>
                </a:solidFill>
                <a:latin typeface="Perpetua" pitchFamily="18" charset="0"/>
              </a:rPr>
              <a:t>stakeholders need to be involved </a:t>
            </a:r>
            <a:r>
              <a:rPr lang="en-US" sz="3200" dirty="0" smtClean="0">
                <a:latin typeface="Perpetua" pitchFamily="18" charset="0"/>
              </a:rPr>
              <a:t>in the planning process, including:</a:t>
            </a:r>
          </a:p>
          <a:p>
            <a:pPr marL="1230313" lvl="2">
              <a:buFontTx/>
              <a:buChar char="•"/>
            </a:pPr>
            <a:r>
              <a:rPr lang="en-US" sz="3200" dirty="0" smtClean="0">
                <a:solidFill>
                  <a:srgbClr val="FF0000"/>
                </a:solidFill>
                <a:latin typeface="Perpetua" pitchFamily="18" charset="0"/>
              </a:rPr>
              <a:t>agencies</a:t>
            </a:r>
            <a:r>
              <a:rPr lang="en-US" sz="3200" dirty="0" smtClean="0">
                <a:latin typeface="Perpetua" pitchFamily="18" charset="0"/>
              </a:rPr>
              <a:t> with disaster responsibilities</a:t>
            </a:r>
          </a:p>
          <a:p>
            <a:pPr marL="1230313" lvl="2">
              <a:buFontTx/>
              <a:buChar char="•"/>
            </a:pPr>
            <a:r>
              <a:rPr lang="en-US" sz="3200" dirty="0" smtClean="0">
                <a:solidFill>
                  <a:srgbClr val="FF0000"/>
                </a:solidFill>
                <a:latin typeface="Perpetua" pitchFamily="18" charset="0"/>
              </a:rPr>
              <a:t>community </a:t>
            </a:r>
            <a:r>
              <a:rPr lang="en-US" sz="3200" dirty="0" smtClean="0">
                <a:latin typeface="Perpetua" pitchFamily="18" charset="0"/>
              </a:rPr>
              <a:t>members</a:t>
            </a:r>
            <a:r>
              <a:rPr lang="en-US" sz="3200" dirty="0" smtClean="0">
                <a:solidFill>
                  <a:srgbClr val="FF0000"/>
                </a:solidFill>
                <a:latin typeface="Perpetua" pitchFamily="18" charset="0"/>
              </a:rPr>
              <a:t> </a:t>
            </a:r>
            <a:r>
              <a:rPr lang="en-US" sz="3200" dirty="0" smtClean="0">
                <a:latin typeface="Perpetua" pitchFamily="18" charset="0"/>
              </a:rPr>
              <a:t>/ groups</a:t>
            </a:r>
          </a:p>
          <a:p>
            <a:pPr marL="1230313" lvl="2">
              <a:buFontTx/>
              <a:buChar char="•"/>
            </a:pPr>
            <a:r>
              <a:rPr lang="en-US" sz="3200" dirty="0" smtClean="0">
                <a:latin typeface="Perpetua" pitchFamily="18" charset="0"/>
              </a:rPr>
              <a:t>Institutions and </a:t>
            </a:r>
            <a:r>
              <a:rPr lang="en-US" sz="3200" dirty="0" smtClean="0">
                <a:solidFill>
                  <a:srgbClr val="FF0000"/>
                </a:solidFill>
                <a:latin typeface="Perpetua" pitchFamily="18" charset="0"/>
              </a:rPr>
              <a:t>legal authorities  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Considerations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AutoNum type="arabicPeriod"/>
            </a:pPr>
            <a:r>
              <a:rPr lang="en-US" dirty="0" smtClean="0">
                <a:latin typeface="Perpetua" pitchFamily="18" charset="0"/>
                <a:cs typeface="Times New Roman" pitchFamily="18" charset="0"/>
              </a:rPr>
              <a:t>Define </a:t>
            </a:r>
            <a:r>
              <a:rPr lang="en-US" dirty="0" smtClean="0">
                <a:solidFill>
                  <a:srgbClr val="FF0000"/>
                </a:solidFill>
                <a:latin typeface="Perpetua" pitchFamily="18" charset="0"/>
                <a:cs typeface="Times New Roman" pitchFamily="18" charset="0"/>
              </a:rPr>
              <a:t>Project</a:t>
            </a:r>
          </a:p>
          <a:p>
            <a:pPr>
              <a:lnSpc>
                <a:spcPct val="90000"/>
              </a:lnSpc>
              <a:buFontTx/>
              <a:buAutoNum type="arabicPeriod"/>
            </a:pPr>
            <a:r>
              <a:rPr lang="en-US" dirty="0" smtClean="0">
                <a:latin typeface="Perpetua" pitchFamily="18" charset="0"/>
                <a:cs typeface="Times New Roman" pitchFamily="18" charset="0"/>
              </a:rPr>
              <a:t>Form planning </a:t>
            </a:r>
            <a:r>
              <a:rPr lang="en-US" dirty="0" smtClean="0">
                <a:solidFill>
                  <a:srgbClr val="FF0000"/>
                </a:solidFill>
                <a:latin typeface="Perpetua" pitchFamily="18" charset="0"/>
                <a:cs typeface="Times New Roman" pitchFamily="18" charset="0"/>
              </a:rPr>
              <a:t>group</a:t>
            </a:r>
          </a:p>
          <a:p>
            <a:pPr>
              <a:lnSpc>
                <a:spcPct val="90000"/>
              </a:lnSpc>
              <a:buFontTx/>
              <a:buAutoNum type="arabicPeriod"/>
            </a:pPr>
            <a:r>
              <a:rPr lang="en-US" dirty="0" smtClean="0">
                <a:latin typeface="Perpetua" pitchFamily="18" charset="0"/>
                <a:cs typeface="Times New Roman" pitchFamily="18" charset="0"/>
              </a:rPr>
              <a:t>Analyze potential </a:t>
            </a:r>
            <a:r>
              <a:rPr lang="en-US" dirty="0" smtClean="0">
                <a:solidFill>
                  <a:srgbClr val="FF0000"/>
                </a:solidFill>
                <a:latin typeface="Perpetua" pitchFamily="18" charset="0"/>
                <a:cs typeface="Times New Roman" pitchFamily="18" charset="0"/>
              </a:rPr>
              <a:t>problems</a:t>
            </a:r>
          </a:p>
          <a:p>
            <a:pPr>
              <a:lnSpc>
                <a:spcPct val="90000"/>
              </a:lnSpc>
              <a:buFontTx/>
              <a:buAutoNum type="arabicPeriod"/>
            </a:pPr>
            <a:r>
              <a:rPr lang="en-US" dirty="0" smtClean="0">
                <a:latin typeface="Perpetua" pitchFamily="18" charset="0"/>
                <a:cs typeface="Times New Roman" pitchFamily="18" charset="0"/>
              </a:rPr>
              <a:t>Analyze </a:t>
            </a:r>
            <a:r>
              <a:rPr lang="en-US" dirty="0" smtClean="0">
                <a:solidFill>
                  <a:srgbClr val="FF0000"/>
                </a:solidFill>
                <a:latin typeface="Perpetua" pitchFamily="18" charset="0"/>
                <a:cs typeface="Times New Roman" pitchFamily="18" charset="0"/>
              </a:rPr>
              <a:t>resources</a:t>
            </a:r>
          </a:p>
          <a:p>
            <a:pPr>
              <a:lnSpc>
                <a:spcPct val="90000"/>
              </a:lnSpc>
              <a:buFontTx/>
              <a:buAutoNum type="arabicPeriod"/>
            </a:pPr>
            <a:r>
              <a:rPr lang="en-US" dirty="0" smtClean="0">
                <a:latin typeface="Perpetua" pitchFamily="18" charset="0"/>
                <a:cs typeface="Times New Roman" pitchFamily="18" charset="0"/>
              </a:rPr>
              <a:t>Describe </a:t>
            </a:r>
            <a:r>
              <a:rPr lang="en-US" dirty="0" smtClean="0">
                <a:solidFill>
                  <a:srgbClr val="FF0000"/>
                </a:solidFill>
                <a:latin typeface="Perpetua" pitchFamily="18" charset="0"/>
                <a:cs typeface="Times New Roman" pitchFamily="18" charset="0"/>
              </a:rPr>
              <a:t>roles</a:t>
            </a:r>
            <a:r>
              <a:rPr lang="en-US" dirty="0" smtClean="0">
                <a:latin typeface="Perpetua" pitchFamily="18" charset="0"/>
                <a:cs typeface="Times New Roman" pitchFamily="18" charset="0"/>
              </a:rPr>
              <a:t> and responsibilities</a:t>
            </a:r>
          </a:p>
          <a:p>
            <a:pPr>
              <a:lnSpc>
                <a:spcPct val="90000"/>
              </a:lnSpc>
              <a:buFontTx/>
              <a:buAutoNum type="arabicPeriod"/>
            </a:pPr>
            <a:r>
              <a:rPr lang="en-US" dirty="0" smtClean="0">
                <a:latin typeface="Perpetua" pitchFamily="18" charset="0"/>
                <a:cs typeface="Times New Roman" pitchFamily="18" charset="0"/>
              </a:rPr>
              <a:t>Describe management </a:t>
            </a:r>
            <a:r>
              <a:rPr lang="en-US" dirty="0" smtClean="0">
                <a:solidFill>
                  <a:srgbClr val="FF0000"/>
                </a:solidFill>
                <a:latin typeface="Perpetua" pitchFamily="18" charset="0"/>
                <a:cs typeface="Times New Roman" pitchFamily="18" charset="0"/>
              </a:rPr>
              <a:t>structures</a:t>
            </a:r>
          </a:p>
          <a:p>
            <a:pPr>
              <a:lnSpc>
                <a:spcPct val="90000"/>
              </a:lnSpc>
              <a:buFontTx/>
              <a:buAutoNum type="arabicPeriod"/>
            </a:pPr>
            <a:r>
              <a:rPr lang="en-US" dirty="0" smtClean="0">
                <a:latin typeface="Perpetua" pitchFamily="18" charset="0"/>
                <a:cs typeface="Times New Roman" pitchFamily="18" charset="0"/>
              </a:rPr>
              <a:t>Develop </a:t>
            </a:r>
            <a:r>
              <a:rPr lang="en-US" dirty="0" smtClean="0">
                <a:solidFill>
                  <a:srgbClr val="FF0000"/>
                </a:solidFill>
                <a:latin typeface="Perpetua" pitchFamily="18" charset="0"/>
                <a:cs typeface="Times New Roman" pitchFamily="18" charset="0"/>
              </a:rPr>
              <a:t>strategies</a:t>
            </a:r>
            <a:r>
              <a:rPr lang="en-US" dirty="0" smtClean="0">
                <a:latin typeface="Perpetua" pitchFamily="18" charset="0"/>
                <a:cs typeface="Times New Roman" pitchFamily="18" charset="0"/>
              </a:rPr>
              <a:t> and systems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Planning Process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ct val="50000"/>
              </a:spcBef>
              <a:buFont typeface="Arial" charset="0"/>
              <a:buNone/>
            </a:pPr>
            <a:r>
              <a:rPr lang="en-GB" sz="2200" dirty="0" smtClean="0">
                <a:latin typeface="Perpetua" pitchFamily="18" charset="0"/>
              </a:rPr>
              <a:t>It is essential to:</a:t>
            </a:r>
          </a:p>
          <a:p>
            <a:pPr marL="822325" lvl="1">
              <a:spcBef>
                <a:spcPct val="50000"/>
              </a:spcBef>
            </a:pPr>
            <a:r>
              <a:rPr lang="en-GB" sz="2200" dirty="0" smtClean="0">
                <a:latin typeface="Perpetua" pitchFamily="18" charset="0"/>
              </a:rPr>
              <a:t>simulate an emergency to </a:t>
            </a:r>
            <a:r>
              <a:rPr lang="en-GB" sz="2200" dirty="0" smtClean="0">
                <a:solidFill>
                  <a:srgbClr val="FF0000"/>
                </a:solidFill>
                <a:latin typeface="Perpetua" pitchFamily="18" charset="0"/>
              </a:rPr>
              <a:t>test the plan</a:t>
            </a:r>
          </a:p>
          <a:p>
            <a:pPr marL="822325" lvl="1">
              <a:spcBef>
                <a:spcPct val="50000"/>
              </a:spcBef>
            </a:pPr>
            <a:r>
              <a:rPr lang="en-GB" sz="2200" dirty="0" smtClean="0">
                <a:solidFill>
                  <a:srgbClr val="FF0000"/>
                </a:solidFill>
                <a:latin typeface="Perpetua" pitchFamily="18" charset="0"/>
              </a:rPr>
              <a:t>familiarise all staff </a:t>
            </a:r>
            <a:r>
              <a:rPr lang="en-GB" sz="2200" dirty="0" smtClean="0">
                <a:latin typeface="Perpetua" pitchFamily="18" charset="0"/>
              </a:rPr>
              <a:t>with the plan</a:t>
            </a:r>
          </a:p>
          <a:p>
            <a:pPr marL="822325" lvl="1">
              <a:spcBef>
                <a:spcPct val="50000"/>
              </a:spcBef>
            </a:pPr>
            <a:r>
              <a:rPr lang="en-GB" sz="2200" dirty="0" smtClean="0">
                <a:solidFill>
                  <a:srgbClr val="FF0000"/>
                </a:solidFill>
                <a:latin typeface="Perpetua" pitchFamily="18" charset="0"/>
              </a:rPr>
              <a:t>brief all new staff </a:t>
            </a:r>
            <a:r>
              <a:rPr lang="en-GB" sz="2200" dirty="0" smtClean="0">
                <a:latin typeface="Perpetua" pitchFamily="18" charset="0"/>
              </a:rPr>
              <a:t>about the plan</a:t>
            </a:r>
          </a:p>
          <a:p>
            <a:pPr marL="822325" lvl="1">
              <a:spcBef>
                <a:spcPct val="50000"/>
              </a:spcBef>
            </a:pPr>
            <a:r>
              <a:rPr lang="en-GB" sz="2200" dirty="0" smtClean="0">
                <a:solidFill>
                  <a:srgbClr val="FF0000"/>
                </a:solidFill>
                <a:latin typeface="Perpetua" pitchFamily="18" charset="0"/>
              </a:rPr>
              <a:t>familiarise</a:t>
            </a:r>
            <a:r>
              <a:rPr lang="en-GB" sz="2200" dirty="0" smtClean="0">
                <a:latin typeface="Perpetua" pitchFamily="18" charset="0"/>
              </a:rPr>
              <a:t> </a:t>
            </a:r>
            <a:r>
              <a:rPr lang="en-GB" sz="2200" dirty="0" smtClean="0">
                <a:solidFill>
                  <a:srgbClr val="0070C0"/>
                </a:solidFill>
                <a:latin typeface="Perpetua" pitchFamily="18" charset="0"/>
              </a:rPr>
              <a:t>local government</a:t>
            </a:r>
            <a:r>
              <a:rPr lang="en-GB" sz="2200" dirty="0" smtClean="0">
                <a:latin typeface="Perpetua" pitchFamily="18" charset="0"/>
              </a:rPr>
              <a:t>, </a:t>
            </a:r>
            <a:r>
              <a:rPr lang="en-GB" sz="2200" dirty="0" smtClean="0">
                <a:solidFill>
                  <a:srgbClr val="0070C0"/>
                </a:solidFill>
                <a:latin typeface="Perpetua" pitchFamily="18" charset="0"/>
              </a:rPr>
              <a:t>emergency services </a:t>
            </a:r>
            <a:r>
              <a:rPr lang="en-GB" sz="2200" dirty="0" smtClean="0">
                <a:latin typeface="Perpetua" pitchFamily="18" charset="0"/>
              </a:rPr>
              <a:t>and the </a:t>
            </a:r>
            <a:r>
              <a:rPr lang="en-GB" sz="2200" dirty="0" smtClean="0">
                <a:solidFill>
                  <a:srgbClr val="0070C0"/>
                </a:solidFill>
                <a:latin typeface="Perpetua" pitchFamily="18" charset="0"/>
              </a:rPr>
              <a:t>community</a:t>
            </a:r>
            <a:r>
              <a:rPr lang="en-GB" sz="2200" dirty="0" smtClean="0">
                <a:latin typeface="Perpetua" pitchFamily="18" charset="0"/>
              </a:rPr>
              <a:t> with the plan</a:t>
            </a:r>
          </a:p>
          <a:p>
            <a:pPr marL="822325" lvl="1">
              <a:spcBef>
                <a:spcPct val="50000"/>
              </a:spcBef>
            </a:pPr>
            <a:r>
              <a:rPr lang="en-GB" sz="2200" dirty="0" smtClean="0">
                <a:solidFill>
                  <a:srgbClr val="FF0000"/>
                </a:solidFill>
                <a:latin typeface="Perpetua" pitchFamily="18" charset="0"/>
              </a:rPr>
              <a:t>train those staff </a:t>
            </a:r>
            <a:r>
              <a:rPr lang="en-GB" sz="2200" dirty="0" smtClean="0">
                <a:latin typeface="Perpetua" pitchFamily="18" charset="0"/>
              </a:rPr>
              <a:t>with special roles and responsibilities in the plan</a:t>
            </a:r>
          </a:p>
          <a:p>
            <a:pPr marL="822325" lvl="1">
              <a:spcBef>
                <a:spcPct val="50000"/>
              </a:spcBef>
            </a:pPr>
            <a:r>
              <a:rPr lang="en-GB" sz="2200" dirty="0" smtClean="0">
                <a:solidFill>
                  <a:srgbClr val="FF0000"/>
                </a:solidFill>
                <a:latin typeface="Perpetua" pitchFamily="18" charset="0"/>
              </a:rPr>
              <a:t>review and update </a:t>
            </a:r>
            <a:r>
              <a:rPr lang="en-GB" sz="2200" dirty="0" smtClean="0">
                <a:latin typeface="Perpetua" pitchFamily="18" charset="0"/>
              </a:rPr>
              <a:t>the plan after an emergency, after each simulation and whenever new resources are acquired</a:t>
            </a:r>
            <a:endParaRPr lang="en-US" sz="2200" dirty="0" smtClean="0">
              <a:latin typeface="Perpetua" pitchFamily="18" charset="0"/>
            </a:endParaRP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accent1">
                    <a:satMod val="150000"/>
                  </a:schemeClr>
                </a:solidFill>
                <a:latin typeface="Perpetua" pitchFamily="18" charset="0"/>
              </a:rPr>
              <a:t>After the Plan has been Developed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r>
              <a:rPr lang="en-US" dirty="0" smtClean="0">
                <a:latin typeface="Perpetua" pitchFamily="18" charset="0"/>
                <a:cs typeface="Times New Roman" pitchFamily="18" charset="0"/>
              </a:rPr>
              <a:t>The World Health Organization believes and takes a </a:t>
            </a:r>
            <a:r>
              <a:rPr lang="en-US" i="1" dirty="0" smtClean="0">
                <a:solidFill>
                  <a:srgbClr val="FF0000"/>
                </a:solidFill>
                <a:latin typeface="Perpetua" pitchFamily="18" charset="0"/>
                <a:cs typeface="Times New Roman" pitchFamily="18" charset="0"/>
              </a:rPr>
              <a:t>proactive position</a:t>
            </a:r>
            <a:r>
              <a:rPr lang="en-US" dirty="0" smtClean="0">
                <a:solidFill>
                  <a:srgbClr val="FF0000"/>
                </a:solidFill>
                <a:latin typeface="Perpetua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Perpetua" pitchFamily="18" charset="0"/>
                <a:cs typeface="Times New Roman" pitchFamily="18" charset="0"/>
              </a:rPr>
              <a:t>that emergencies and disasters are “</a:t>
            </a:r>
            <a:r>
              <a:rPr lang="en-US" i="1" dirty="0" smtClean="0">
                <a:latin typeface="Perpetua" pitchFamily="18" charset="0"/>
                <a:cs typeface="Times New Roman" pitchFamily="18" charset="0"/>
              </a:rPr>
              <a:t>events that can be managed rather than </a:t>
            </a:r>
            <a:r>
              <a:rPr lang="en-US" i="1" u="sng" dirty="0" smtClean="0">
                <a:latin typeface="Perpetua" pitchFamily="18" charset="0"/>
                <a:cs typeface="Times New Roman" pitchFamily="18" charset="0"/>
              </a:rPr>
              <a:t>acts of God </a:t>
            </a:r>
            <a:r>
              <a:rPr lang="en-US" i="1" dirty="0" smtClean="0">
                <a:latin typeface="Perpetua" pitchFamily="18" charset="0"/>
                <a:cs typeface="Times New Roman" pitchFamily="18" charset="0"/>
              </a:rPr>
              <a:t>that can only be responded to</a:t>
            </a:r>
            <a:r>
              <a:rPr lang="en-US" dirty="0" smtClean="0">
                <a:latin typeface="Perpetua" pitchFamily="18" charset="0"/>
                <a:cs typeface="Times New Roman" pitchFamily="18" charset="0"/>
              </a:rPr>
              <a:t>.”</a:t>
            </a:r>
          </a:p>
          <a:p>
            <a:pPr>
              <a:buFont typeface="Arial" charset="0"/>
              <a:buNone/>
            </a:pPr>
            <a:r>
              <a:rPr lang="en-US" dirty="0" smtClean="0">
                <a:latin typeface="Perpetua" pitchFamily="18" charset="0"/>
                <a:cs typeface="Times New Roman" pitchFamily="18" charset="0"/>
              </a:rPr>
              <a:t> Emergencies/Disasters can and should be </a:t>
            </a:r>
            <a:r>
              <a:rPr lang="en-US" u="sng" dirty="0" smtClean="0">
                <a:latin typeface="Perpetua" pitchFamily="18" charset="0"/>
                <a:cs typeface="Times New Roman" pitchFamily="18" charset="0"/>
              </a:rPr>
              <a:t>managed to prevent</a:t>
            </a:r>
            <a:r>
              <a:rPr lang="en-US" dirty="0" smtClean="0">
                <a:latin typeface="Perpetua" pitchFamily="18" charset="0"/>
                <a:cs typeface="Times New Roman" pitchFamily="18" charset="0"/>
              </a:rPr>
              <a:t>:</a:t>
            </a:r>
          </a:p>
          <a:p>
            <a:r>
              <a:rPr lang="en-US" dirty="0" smtClean="0">
                <a:latin typeface="Perpetua" pitchFamily="18" charset="0"/>
                <a:cs typeface="Times New Roman" pitchFamily="18" charset="0"/>
              </a:rPr>
              <a:t> Further loss of lives,</a:t>
            </a:r>
          </a:p>
          <a:p>
            <a:r>
              <a:rPr lang="en-US" dirty="0" smtClean="0">
                <a:latin typeface="Perpetua" pitchFamily="18" charset="0"/>
                <a:cs typeface="Times New Roman" pitchFamily="18" charset="0"/>
              </a:rPr>
              <a:t> Further damage to property and ,…</a:t>
            </a:r>
          </a:p>
          <a:p>
            <a:pPr>
              <a:buFont typeface="Arial" charset="0"/>
              <a:buNone/>
            </a:pPr>
            <a:r>
              <a:rPr lang="en-US" dirty="0" smtClean="0">
                <a:latin typeface="Perpetua" pitchFamily="18" charset="0"/>
                <a:cs typeface="Times New Roman" pitchFamily="18" charset="0"/>
              </a:rPr>
              <a:t>This concept explains the need for working.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charset="0"/>
              <a:buNone/>
            </a:pPr>
            <a:r>
              <a:rPr lang="en-GB" sz="3600" b="1" i="1" dirty="0" smtClean="0">
                <a:solidFill>
                  <a:srgbClr val="FF0000"/>
                </a:solidFill>
                <a:latin typeface="Perpetua" pitchFamily="18" charset="0"/>
              </a:rPr>
              <a:t>How do we know a plan is a good plan?</a:t>
            </a:r>
          </a:p>
          <a:p>
            <a:pPr marL="822325" lvl="1"/>
            <a:r>
              <a:rPr lang="en-GB" sz="3600" dirty="0" smtClean="0">
                <a:latin typeface="Perpetua" pitchFamily="18" charset="0"/>
              </a:rPr>
              <a:t>It meets the </a:t>
            </a:r>
            <a:r>
              <a:rPr lang="en-GB" sz="3600" dirty="0" smtClean="0">
                <a:solidFill>
                  <a:srgbClr val="0070C0"/>
                </a:solidFill>
                <a:latin typeface="Perpetua" pitchFamily="18" charset="0"/>
              </a:rPr>
              <a:t>national planning criteria</a:t>
            </a:r>
          </a:p>
          <a:p>
            <a:pPr marL="822325" lvl="1"/>
            <a:r>
              <a:rPr lang="en-GB" sz="3600" dirty="0" smtClean="0">
                <a:latin typeface="Perpetua" pitchFamily="18" charset="0"/>
              </a:rPr>
              <a:t>It conforms to the </a:t>
            </a:r>
            <a:r>
              <a:rPr lang="en-GB" sz="3600" dirty="0" smtClean="0">
                <a:solidFill>
                  <a:srgbClr val="0070C0"/>
                </a:solidFill>
                <a:latin typeface="Perpetua" pitchFamily="18" charset="0"/>
              </a:rPr>
              <a:t>national planning format</a:t>
            </a:r>
          </a:p>
          <a:p>
            <a:pPr marL="822325" lvl="1"/>
            <a:r>
              <a:rPr lang="en-GB" sz="3600" dirty="0" smtClean="0">
                <a:latin typeface="Perpetua" pitchFamily="18" charset="0"/>
              </a:rPr>
              <a:t>It is tested and </a:t>
            </a:r>
            <a:r>
              <a:rPr lang="en-GB" sz="3600" dirty="0" smtClean="0">
                <a:solidFill>
                  <a:srgbClr val="0070C0"/>
                </a:solidFill>
                <a:latin typeface="Perpetua" pitchFamily="18" charset="0"/>
              </a:rPr>
              <a:t>regularly exercised</a:t>
            </a:r>
          </a:p>
          <a:p>
            <a:pPr marL="822325" lvl="1"/>
            <a:r>
              <a:rPr lang="en-GB" sz="3600" dirty="0" smtClean="0">
                <a:solidFill>
                  <a:srgbClr val="0070C0"/>
                </a:solidFill>
                <a:latin typeface="Perpetua" pitchFamily="18" charset="0"/>
              </a:rPr>
              <a:t>All key staff are familiar with </a:t>
            </a:r>
            <a:r>
              <a:rPr lang="en-GB" sz="3600" dirty="0" smtClean="0">
                <a:latin typeface="Perpetua" pitchFamily="18" charset="0"/>
              </a:rPr>
              <a:t>the details of the plan and know their responsibilities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accent1">
                    <a:satMod val="150000"/>
                  </a:schemeClr>
                </a:solidFill>
                <a:latin typeface="Perpetua" pitchFamily="18" charset="0"/>
              </a:rPr>
              <a:t>Evaluate the Plan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325" lvl="1"/>
            <a:r>
              <a:rPr lang="en-GB" dirty="0" smtClean="0">
                <a:latin typeface="Perpetua" pitchFamily="18" charset="0"/>
              </a:rPr>
              <a:t>Plans are out of date as soon as they are published </a:t>
            </a:r>
          </a:p>
          <a:p>
            <a:pPr marL="0" indent="0" algn="ctr">
              <a:buFont typeface="Arial" charset="0"/>
              <a:buNone/>
            </a:pPr>
            <a:endParaRPr lang="en-GB" dirty="0" smtClean="0">
              <a:latin typeface="Perpetua" pitchFamily="18" charset="0"/>
            </a:endParaRPr>
          </a:p>
          <a:p>
            <a:pPr marL="0" indent="0" algn="ctr">
              <a:buFont typeface="Arial" charset="0"/>
              <a:buNone/>
            </a:pPr>
            <a:r>
              <a:rPr lang="en-GB" dirty="0" smtClean="0">
                <a:solidFill>
                  <a:srgbClr val="FF0000"/>
                </a:solidFill>
                <a:latin typeface="Perpetua" pitchFamily="18" charset="0"/>
              </a:rPr>
              <a:t>PLANS NEED REGULAR REVIEW</a:t>
            </a:r>
          </a:p>
          <a:p>
            <a:pPr marL="0" indent="0">
              <a:buFont typeface="Arial" charset="0"/>
              <a:buNone/>
            </a:pPr>
            <a:endParaRPr lang="en-GB" dirty="0" smtClean="0">
              <a:latin typeface="Perpetua" pitchFamily="18" charset="0"/>
            </a:endParaRPr>
          </a:p>
          <a:p>
            <a:pPr marL="822325" lvl="1"/>
            <a:r>
              <a:rPr lang="en-GB" dirty="0" smtClean="0">
                <a:latin typeface="Perpetua" pitchFamily="18" charset="0"/>
              </a:rPr>
              <a:t>Procedures, policies and guidelines are needed to guide the planning process at local level</a:t>
            </a:r>
            <a:endParaRPr lang="en-US" dirty="0" smtClean="0">
              <a:latin typeface="Perpetua" pitchFamily="18" charset="0"/>
            </a:endParaRP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accent1">
                    <a:satMod val="150000"/>
                  </a:schemeClr>
                </a:solidFill>
                <a:latin typeface="Perpetua" pitchFamily="18" charset="0"/>
              </a:rPr>
              <a:t>Common Planning Mistakes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609600" indent="-609600" fontAlgn="auto">
              <a:spcBef>
                <a:spcPct val="5000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GB" dirty="0">
                <a:latin typeface="Perpetua" pitchFamily="18" charset="0"/>
              </a:rPr>
              <a:t>Health issues in emergencies</a:t>
            </a:r>
          </a:p>
          <a:p>
            <a:pPr marL="609600" indent="-609600" fontAlgn="auto">
              <a:spcBef>
                <a:spcPct val="50000"/>
              </a:spcBef>
              <a:spcAft>
                <a:spcPts val="0"/>
              </a:spcAft>
              <a:buFont typeface="Arial" charset="0"/>
              <a:buAutoNum type="arabicPeriod"/>
              <a:defRPr/>
            </a:pPr>
            <a:r>
              <a:rPr lang="en-GB" dirty="0">
                <a:latin typeface="Perpetua" pitchFamily="18" charset="0"/>
              </a:rPr>
              <a:t>Public health services</a:t>
            </a:r>
          </a:p>
          <a:p>
            <a:pPr marL="609600" indent="-609600" fontAlgn="auto">
              <a:spcBef>
                <a:spcPct val="50000"/>
              </a:spcBef>
              <a:spcAft>
                <a:spcPts val="0"/>
              </a:spcAft>
              <a:buFont typeface="Arial" charset="0"/>
              <a:buAutoNum type="arabicPeriod"/>
              <a:defRPr/>
            </a:pPr>
            <a:r>
              <a:rPr lang="en-GB" dirty="0">
                <a:latin typeface="Perpetua" pitchFamily="18" charset="0"/>
              </a:rPr>
              <a:t>Food security</a:t>
            </a:r>
          </a:p>
          <a:p>
            <a:pPr marL="609600" indent="-609600" fontAlgn="auto">
              <a:spcBef>
                <a:spcPct val="50000"/>
              </a:spcBef>
              <a:spcAft>
                <a:spcPts val="0"/>
              </a:spcAft>
              <a:buFont typeface="Arial" charset="0"/>
              <a:buAutoNum type="arabicPeriod"/>
              <a:defRPr/>
            </a:pPr>
            <a:r>
              <a:rPr lang="en-GB" dirty="0">
                <a:latin typeface="Perpetua" pitchFamily="18" charset="0"/>
              </a:rPr>
              <a:t>Basic medical care</a:t>
            </a:r>
          </a:p>
          <a:p>
            <a:pPr marL="609600" indent="-609600" fontAlgn="auto">
              <a:spcBef>
                <a:spcPct val="50000"/>
              </a:spcBef>
              <a:spcAft>
                <a:spcPts val="0"/>
              </a:spcAft>
              <a:buFont typeface="Arial" charset="0"/>
              <a:buAutoNum type="arabicPeriod"/>
              <a:defRPr/>
            </a:pPr>
            <a:r>
              <a:rPr lang="en-GB" dirty="0">
                <a:latin typeface="Perpetua" pitchFamily="18" charset="0"/>
              </a:rPr>
              <a:t>Mass casualty care</a:t>
            </a:r>
          </a:p>
          <a:p>
            <a:pPr marL="609600" indent="-609600" fontAlgn="auto">
              <a:spcBef>
                <a:spcPct val="50000"/>
              </a:spcBef>
              <a:spcAft>
                <a:spcPts val="0"/>
              </a:spcAft>
              <a:buFont typeface="Arial" charset="0"/>
              <a:buAutoNum type="arabicPeriod"/>
              <a:defRPr/>
            </a:pPr>
            <a:r>
              <a:rPr lang="en-GB" dirty="0" smtClean="0">
                <a:latin typeface="Perpetua" pitchFamily="18" charset="0"/>
              </a:rPr>
              <a:t>Recovery </a:t>
            </a:r>
            <a:r>
              <a:rPr lang="en-GB" dirty="0">
                <a:latin typeface="Perpetua" pitchFamily="18" charset="0"/>
              </a:rPr>
              <a:t>planning</a:t>
            </a:r>
          </a:p>
          <a:p>
            <a:pPr marL="609600" indent="-609600" fontAlgn="auto">
              <a:spcBef>
                <a:spcPct val="50000"/>
              </a:spcBef>
              <a:spcAft>
                <a:spcPts val="0"/>
              </a:spcAft>
              <a:buFont typeface="Arial" charset="0"/>
              <a:buAutoNum type="arabicPeriod"/>
              <a:defRPr/>
            </a:pPr>
            <a:r>
              <a:rPr lang="en-GB" dirty="0">
                <a:latin typeface="Perpetua" pitchFamily="18" charset="0"/>
              </a:rPr>
              <a:t>Resources and logistics</a:t>
            </a:r>
          </a:p>
          <a:p>
            <a:pPr marL="609600" indent="-609600" fontAlgn="auto">
              <a:spcBef>
                <a:spcPct val="50000"/>
              </a:spcBef>
              <a:spcAft>
                <a:spcPts val="0"/>
              </a:spcAft>
              <a:buFont typeface="Arial" charset="0"/>
              <a:buAutoNum type="arabicPeriod"/>
              <a:defRPr/>
            </a:pPr>
            <a:r>
              <a:rPr lang="en-GB" dirty="0">
                <a:latin typeface="Perpetua" pitchFamily="18" charset="0"/>
              </a:rPr>
              <a:t>Media and public information</a:t>
            </a:r>
            <a:endParaRPr lang="en-US" dirty="0">
              <a:latin typeface="Perpetua" pitchFamily="18" charset="0"/>
            </a:endParaRP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solidFill>
                  <a:schemeClr val="accent1">
                    <a:satMod val="150000"/>
                  </a:schemeClr>
                </a:solidFill>
                <a:latin typeface="Perpetua" pitchFamily="18" charset="0"/>
              </a:rPr>
              <a:t>Emergency Planning for the Health Sector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en-US" dirty="0" smtClean="0">
                <a:latin typeface="Perpetua" pitchFamily="18" charset="0"/>
                <a:cs typeface="Times New Roman" pitchFamily="18" charset="0"/>
              </a:rPr>
              <a:t>requires that:</a:t>
            </a:r>
          </a:p>
          <a:p>
            <a:r>
              <a:rPr lang="en-US" dirty="0" smtClean="0">
                <a:solidFill>
                  <a:srgbClr val="FF0000"/>
                </a:solidFill>
                <a:latin typeface="Perpetua" pitchFamily="18" charset="0"/>
                <a:cs typeface="Times New Roman" pitchFamily="18" charset="0"/>
              </a:rPr>
              <a:t>Emergency plans </a:t>
            </a:r>
            <a:r>
              <a:rPr lang="en-US" dirty="0" smtClean="0">
                <a:latin typeface="Perpetua" pitchFamily="18" charset="0"/>
                <a:cs typeface="Times New Roman" pitchFamily="18" charset="0"/>
              </a:rPr>
              <a:t>be developed,</a:t>
            </a:r>
          </a:p>
          <a:p>
            <a:r>
              <a:rPr lang="en-US" dirty="0" smtClean="0">
                <a:latin typeface="Perpetua" pitchFamily="18" charset="0"/>
                <a:cs typeface="Times New Roman" pitchFamily="18" charset="0"/>
              </a:rPr>
              <a:t> </a:t>
            </a:r>
            <a:r>
              <a:rPr lang="en-US" u="sng" dirty="0" smtClean="0">
                <a:latin typeface="Perpetua" pitchFamily="18" charset="0"/>
                <a:cs typeface="Times New Roman" pitchFamily="18" charset="0"/>
              </a:rPr>
              <a:t>Personnel</a:t>
            </a:r>
            <a:r>
              <a:rPr lang="en-US" dirty="0" smtClean="0">
                <a:latin typeface="Perpetua" pitchFamily="18" charset="0"/>
                <a:cs typeface="Times New Roman" pitchFamily="18" charset="0"/>
              </a:rPr>
              <a:t> at all levels and in all sectors be </a:t>
            </a:r>
            <a:r>
              <a:rPr lang="en-US" dirty="0" smtClean="0">
                <a:solidFill>
                  <a:srgbClr val="FF0000"/>
                </a:solidFill>
                <a:latin typeface="Perpetua" pitchFamily="18" charset="0"/>
                <a:cs typeface="Times New Roman" pitchFamily="18" charset="0"/>
              </a:rPr>
              <a:t>trained</a:t>
            </a:r>
            <a:r>
              <a:rPr lang="en-US" dirty="0" smtClean="0">
                <a:latin typeface="Perpetua" pitchFamily="18" charset="0"/>
                <a:cs typeface="Times New Roman" pitchFamily="18" charset="0"/>
              </a:rPr>
              <a:t>, </a:t>
            </a:r>
          </a:p>
          <a:p>
            <a:r>
              <a:rPr lang="en-US" u="sng" dirty="0" smtClean="0">
                <a:latin typeface="Perpetua" pitchFamily="18" charset="0"/>
                <a:cs typeface="Times New Roman" pitchFamily="18" charset="0"/>
              </a:rPr>
              <a:t>Communities</a:t>
            </a:r>
            <a:r>
              <a:rPr lang="en-US" dirty="0" smtClean="0">
                <a:latin typeface="Perpetua" pitchFamily="18" charset="0"/>
                <a:cs typeface="Times New Roman" pitchFamily="18" charset="0"/>
              </a:rPr>
              <a:t> at risk be </a:t>
            </a:r>
            <a:r>
              <a:rPr lang="en-US" dirty="0" smtClean="0">
                <a:solidFill>
                  <a:srgbClr val="FF0000"/>
                </a:solidFill>
                <a:latin typeface="Perpetua" pitchFamily="18" charset="0"/>
                <a:cs typeface="Times New Roman" pitchFamily="18" charset="0"/>
              </a:rPr>
              <a:t>educated</a:t>
            </a:r>
            <a:r>
              <a:rPr lang="en-US" dirty="0" smtClean="0">
                <a:latin typeface="Perpetua" pitchFamily="18" charset="0"/>
                <a:cs typeface="Times New Roman" pitchFamily="18" charset="0"/>
              </a:rPr>
              <a:t> and </a:t>
            </a:r>
          </a:p>
          <a:p>
            <a:r>
              <a:rPr lang="en-US" dirty="0" smtClean="0">
                <a:latin typeface="Perpetua" pitchFamily="18" charset="0"/>
                <a:cs typeface="Times New Roman" pitchFamily="18" charset="0"/>
              </a:rPr>
              <a:t>These measures be </a:t>
            </a:r>
            <a:r>
              <a:rPr lang="en-US" dirty="0" smtClean="0">
                <a:solidFill>
                  <a:srgbClr val="FF0000"/>
                </a:solidFill>
                <a:latin typeface="Perpetua" pitchFamily="18" charset="0"/>
                <a:cs typeface="Times New Roman" pitchFamily="18" charset="0"/>
              </a:rPr>
              <a:t>monitored and evaluated </a:t>
            </a:r>
            <a:r>
              <a:rPr lang="en-US" dirty="0" smtClean="0">
                <a:latin typeface="Perpetua" pitchFamily="18" charset="0"/>
                <a:cs typeface="Times New Roman" pitchFamily="18" charset="0"/>
              </a:rPr>
              <a:t>regularly.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Preparedness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Perpetua" pitchFamily="18" charset="0"/>
                <a:cs typeface="Times New Roman" pitchFamily="18" charset="0"/>
              </a:rPr>
              <a:t>Preparedness is an :</a:t>
            </a:r>
            <a:endParaRPr lang="en-US" b="1" dirty="0" smtClean="0">
              <a:solidFill>
                <a:srgbClr val="FF6600"/>
              </a:solidFill>
              <a:latin typeface="Perpetua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b="1" dirty="0" smtClean="0">
                <a:latin typeface="Perpetua" pitchFamily="18" charset="0"/>
                <a:cs typeface="Times New Roman" pitchFamily="18" charset="0"/>
              </a:rPr>
              <a:t>ongoing process</a:t>
            </a:r>
            <a:r>
              <a:rPr lang="en-US" dirty="0" smtClean="0">
                <a:latin typeface="Perpetua" pitchFamily="18" charset="0"/>
                <a:cs typeface="Times New Roman" pitchFamily="18" charset="0"/>
              </a:rPr>
              <a:t> and this may be achieved by </a:t>
            </a:r>
            <a:r>
              <a:rPr lang="en-US" b="1" dirty="0" smtClean="0">
                <a:latin typeface="Perpetua" pitchFamily="18" charset="0"/>
                <a:cs typeface="Times New Roman" pitchFamily="18" charset="0"/>
              </a:rPr>
              <a:t>planning and testing</a:t>
            </a:r>
            <a:r>
              <a:rPr lang="en-US" dirty="0" smtClean="0">
                <a:latin typeface="Perpetua" pitchFamily="18" charset="0"/>
                <a:cs typeface="Times New Roman" pitchFamily="18" charset="0"/>
              </a:rPr>
              <a:t> this plan regularly through </a:t>
            </a:r>
            <a:r>
              <a:rPr lang="en-US" b="1" dirty="0" smtClean="0">
                <a:latin typeface="Perpetua" pitchFamily="18" charset="0"/>
                <a:cs typeface="Times New Roman" pitchFamily="18" charset="0"/>
              </a:rPr>
              <a:t>drills and exercises</a:t>
            </a:r>
            <a:r>
              <a:rPr lang="en-US" dirty="0" smtClean="0">
                <a:latin typeface="Perpetua" pitchFamily="18" charset="0"/>
                <a:cs typeface="Times New Roman" pitchFamily="18" charset="0"/>
              </a:rPr>
              <a:t>.</a:t>
            </a:r>
          </a:p>
          <a:p>
            <a:pPr>
              <a:buFont typeface="Wingdings" pitchFamily="2" charset="2"/>
              <a:buNone/>
            </a:pPr>
            <a:r>
              <a:rPr lang="en-US" dirty="0" smtClean="0">
                <a:latin typeface="Perpetua" pitchFamily="18" charset="0"/>
                <a:cs typeface="Times New Roman" pitchFamily="18" charset="0"/>
              </a:rPr>
              <a:t> </a:t>
            </a:r>
          </a:p>
          <a:p>
            <a:r>
              <a:rPr lang="en-US" dirty="0" smtClean="0">
                <a:latin typeface="Perpetua" pitchFamily="18" charset="0"/>
                <a:cs typeface="Times New Roman" pitchFamily="18" charset="0"/>
              </a:rPr>
              <a:t>The level of preparedness can always </a:t>
            </a:r>
            <a:r>
              <a:rPr lang="en-US" b="1" i="1" dirty="0" smtClean="0">
                <a:latin typeface="Perpetua" pitchFamily="18" charset="0"/>
                <a:cs typeface="Times New Roman" pitchFamily="18" charset="0"/>
              </a:rPr>
              <a:t>move to a higher</a:t>
            </a:r>
            <a:r>
              <a:rPr lang="en-US" dirty="0" smtClean="0">
                <a:latin typeface="Perpetua" pitchFamily="18" charset="0"/>
                <a:cs typeface="Times New Roman" pitchFamily="18" charset="0"/>
              </a:rPr>
              <a:t> level. After each emergency/disaster: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Perpetua" pitchFamily="18" charset="0"/>
                <a:cs typeface="Times New Roman" pitchFamily="18" charset="0"/>
              </a:rPr>
              <a:t> improvements from </a:t>
            </a:r>
            <a:r>
              <a:rPr lang="en-US" b="1" i="1" dirty="0" smtClean="0">
                <a:latin typeface="Perpetua" pitchFamily="18" charset="0"/>
                <a:cs typeface="Times New Roman" pitchFamily="18" charset="0"/>
              </a:rPr>
              <a:t>lessons learned</a:t>
            </a:r>
            <a:endParaRPr lang="en-US" dirty="0" smtClean="0">
              <a:latin typeface="Perpetua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GB" sz="3600" dirty="0" smtClean="0">
                <a:latin typeface="Perpetua" pitchFamily="18" charset="0"/>
              </a:rPr>
              <a:t>What is the difference between :</a:t>
            </a:r>
          </a:p>
          <a:p>
            <a:pPr lvl="1"/>
            <a:r>
              <a:rPr lang="en-GB" sz="3200" dirty="0" smtClean="0">
                <a:latin typeface="Perpetua" pitchFamily="18" charset="0"/>
              </a:rPr>
              <a:t>Policies</a:t>
            </a:r>
          </a:p>
          <a:p>
            <a:pPr lvl="1"/>
            <a:r>
              <a:rPr lang="en-GB" sz="3200" dirty="0" smtClean="0">
                <a:latin typeface="Perpetua" pitchFamily="18" charset="0"/>
              </a:rPr>
              <a:t>Procedures</a:t>
            </a:r>
          </a:p>
          <a:p>
            <a:pPr lvl="1"/>
            <a:r>
              <a:rPr lang="en-GB" sz="3200" dirty="0" smtClean="0">
                <a:latin typeface="Perpetua" pitchFamily="18" charset="0"/>
              </a:rPr>
              <a:t>Guidelines</a:t>
            </a:r>
          </a:p>
          <a:p>
            <a:pPr lvl="1"/>
            <a:r>
              <a:rPr lang="en-GB" sz="3200" dirty="0" smtClean="0">
                <a:latin typeface="Perpetua" pitchFamily="18" charset="0"/>
              </a:rPr>
              <a:t>Plans</a:t>
            </a:r>
          </a:p>
          <a:p>
            <a:pPr lvl="1"/>
            <a:r>
              <a:rPr lang="en-GB" sz="3200" dirty="0" smtClean="0">
                <a:latin typeface="Perpetua" pitchFamily="18" charset="0"/>
              </a:rPr>
              <a:t>Regulations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fontAlgn="auto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GB" dirty="0">
                <a:latin typeface="Perpetua" pitchFamily="18" charset="0"/>
                <a:cs typeface="Times New Roman" pitchFamily="18" charset="0"/>
              </a:rPr>
              <a:t>a formal statement by a </a:t>
            </a:r>
            <a:r>
              <a:rPr lang="en-GB" u="sng" dirty="0">
                <a:latin typeface="Perpetua" pitchFamily="18" charset="0"/>
                <a:cs typeface="Times New Roman" pitchFamily="18" charset="0"/>
              </a:rPr>
              <a:t>government, organisation or institution</a:t>
            </a:r>
            <a:r>
              <a:rPr lang="en-GB" dirty="0">
                <a:latin typeface="Perpetua" pitchFamily="18" charset="0"/>
                <a:cs typeface="Times New Roman" pitchFamily="18" charset="0"/>
              </a:rPr>
              <a:t> that expresses :</a:t>
            </a:r>
          </a:p>
          <a:p>
            <a:pPr marL="514350" indent="-51435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GB" dirty="0">
                <a:latin typeface="Perpetua" pitchFamily="18" charset="0"/>
                <a:cs typeface="Times New Roman" pitchFamily="18" charset="0"/>
              </a:rPr>
              <a:t>a set of </a:t>
            </a:r>
            <a:r>
              <a:rPr lang="en-GB" dirty="0">
                <a:solidFill>
                  <a:srgbClr val="FF0000"/>
                </a:solidFill>
                <a:latin typeface="Perpetua" pitchFamily="18" charset="0"/>
                <a:cs typeface="Times New Roman" pitchFamily="18" charset="0"/>
              </a:rPr>
              <a:t>goals</a:t>
            </a:r>
            <a:r>
              <a:rPr lang="en-GB" dirty="0">
                <a:latin typeface="Perpetua" pitchFamily="18" charset="0"/>
                <a:cs typeface="Times New Roman" pitchFamily="18" charset="0"/>
              </a:rPr>
              <a:t>, </a:t>
            </a:r>
          </a:p>
          <a:p>
            <a:pPr marL="514350" indent="-51435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GB" dirty="0">
                <a:latin typeface="Perpetua" pitchFamily="18" charset="0"/>
                <a:cs typeface="Times New Roman" pitchFamily="18" charset="0"/>
              </a:rPr>
              <a:t>the </a:t>
            </a:r>
            <a:r>
              <a:rPr lang="en-GB" dirty="0">
                <a:solidFill>
                  <a:srgbClr val="FF0000"/>
                </a:solidFill>
                <a:latin typeface="Perpetua" pitchFamily="18" charset="0"/>
                <a:cs typeface="Times New Roman" pitchFamily="18" charset="0"/>
              </a:rPr>
              <a:t>priorities </a:t>
            </a:r>
            <a:r>
              <a:rPr lang="en-GB" dirty="0">
                <a:latin typeface="Perpetua" pitchFamily="18" charset="0"/>
                <a:cs typeface="Times New Roman" pitchFamily="18" charset="0"/>
              </a:rPr>
              <a:t>within those goals </a:t>
            </a:r>
          </a:p>
          <a:p>
            <a:pPr marL="514350" indent="-51435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GB" dirty="0">
                <a:latin typeface="Perpetua" pitchFamily="18" charset="0"/>
                <a:cs typeface="Times New Roman" pitchFamily="18" charset="0"/>
              </a:rPr>
              <a:t>and the preferred </a:t>
            </a:r>
            <a:r>
              <a:rPr lang="en-GB" dirty="0">
                <a:solidFill>
                  <a:srgbClr val="FF0000"/>
                </a:solidFill>
                <a:latin typeface="Perpetua" pitchFamily="18" charset="0"/>
                <a:cs typeface="Times New Roman" pitchFamily="18" charset="0"/>
              </a:rPr>
              <a:t>strategies</a:t>
            </a:r>
            <a:r>
              <a:rPr lang="en-GB" dirty="0">
                <a:latin typeface="Perpetua" pitchFamily="18" charset="0"/>
                <a:cs typeface="Times New Roman" pitchFamily="18" charset="0"/>
              </a:rPr>
              <a:t> for achieving those goals; 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Policy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85763" indent="-385763">
              <a:buFont typeface="Wingdings" pitchFamily="2" charset="2"/>
              <a:buNone/>
            </a:pPr>
            <a:r>
              <a:rPr lang="en-GB" dirty="0" smtClean="0">
                <a:latin typeface="Perpetua" pitchFamily="18" charset="0"/>
              </a:rPr>
              <a:t>Procedures are about </a:t>
            </a:r>
            <a:r>
              <a:rPr lang="en-GB" dirty="0" smtClean="0">
                <a:solidFill>
                  <a:srgbClr val="FF0000"/>
                </a:solidFill>
                <a:latin typeface="Perpetua" pitchFamily="18" charset="0"/>
              </a:rPr>
              <a:t>allocating </a:t>
            </a:r>
            <a:r>
              <a:rPr lang="en-GB" b="1" dirty="0" smtClean="0">
                <a:solidFill>
                  <a:srgbClr val="FF0000"/>
                </a:solidFill>
                <a:latin typeface="Perpetua" pitchFamily="18" charset="0"/>
              </a:rPr>
              <a:t>responsibility</a:t>
            </a:r>
            <a:r>
              <a:rPr lang="en-GB" dirty="0" smtClean="0">
                <a:solidFill>
                  <a:srgbClr val="FF0000"/>
                </a:solidFill>
                <a:latin typeface="Perpetua" pitchFamily="18" charset="0"/>
              </a:rPr>
              <a:t> </a:t>
            </a:r>
            <a:r>
              <a:rPr lang="en-GB" dirty="0" smtClean="0">
                <a:latin typeface="Perpetua" pitchFamily="18" charset="0"/>
              </a:rPr>
              <a:t>for resources i.e.:</a:t>
            </a:r>
          </a:p>
          <a:p>
            <a:pPr marL="385763" indent="-385763"/>
            <a:r>
              <a:rPr lang="en-GB" u="sng" dirty="0" smtClean="0">
                <a:latin typeface="Perpetua" pitchFamily="18" charset="0"/>
              </a:rPr>
              <a:t>Acquisition</a:t>
            </a:r>
            <a:r>
              <a:rPr lang="en-GB" dirty="0" smtClean="0">
                <a:latin typeface="Perpetua" pitchFamily="18" charset="0"/>
              </a:rPr>
              <a:t> of new resources</a:t>
            </a:r>
          </a:p>
          <a:p>
            <a:pPr marL="385763" indent="-385763"/>
            <a:r>
              <a:rPr lang="en-GB" u="sng" dirty="0" smtClean="0">
                <a:latin typeface="Perpetua" pitchFamily="18" charset="0"/>
              </a:rPr>
              <a:t>Access</a:t>
            </a:r>
            <a:r>
              <a:rPr lang="en-GB" dirty="0" smtClean="0">
                <a:latin typeface="Perpetua" pitchFamily="18" charset="0"/>
              </a:rPr>
              <a:t> to existing resources</a:t>
            </a:r>
          </a:p>
          <a:p>
            <a:pPr marL="385763" indent="-385763"/>
            <a:r>
              <a:rPr lang="en-GB" u="sng" dirty="0" smtClean="0">
                <a:latin typeface="Perpetua" pitchFamily="18" charset="0"/>
              </a:rPr>
              <a:t>Accounting</a:t>
            </a:r>
            <a:r>
              <a:rPr lang="en-GB" dirty="0" smtClean="0">
                <a:latin typeface="Perpetua" pitchFamily="18" charset="0"/>
              </a:rPr>
              <a:t> for the use of resources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Procedures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85763" indent="-385763">
              <a:buFont typeface="Wingdings" pitchFamily="2" charset="2"/>
              <a:buNone/>
            </a:pPr>
            <a:r>
              <a:rPr lang="en-GB" sz="3600" dirty="0" smtClean="0">
                <a:latin typeface="Perpetua" pitchFamily="18" charset="0"/>
              </a:rPr>
              <a:t>Guidelines are about </a:t>
            </a:r>
            <a:r>
              <a:rPr lang="en-GB" sz="3600" b="1" dirty="0" smtClean="0">
                <a:solidFill>
                  <a:srgbClr val="FF0000"/>
                </a:solidFill>
                <a:latin typeface="Perpetua" pitchFamily="18" charset="0"/>
              </a:rPr>
              <a:t>using</a:t>
            </a:r>
            <a:r>
              <a:rPr lang="en-GB" sz="3600" dirty="0" smtClean="0">
                <a:latin typeface="Perpetua" pitchFamily="18" charset="0"/>
              </a:rPr>
              <a:t> resources:</a:t>
            </a:r>
          </a:p>
          <a:p>
            <a:pPr marL="385763" indent="-385763">
              <a:buFont typeface="Wingdings" pitchFamily="2" charset="2"/>
              <a:buNone/>
            </a:pPr>
            <a:endParaRPr lang="en-GB" sz="3600" dirty="0" smtClean="0">
              <a:latin typeface="Perpetua" pitchFamily="18" charset="0"/>
            </a:endParaRPr>
          </a:p>
          <a:p>
            <a:pPr marL="385763" indent="-385763"/>
            <a:r>
              <a:rPr lang="en-GB" sz="3600" u="sng" dirty="0" smtClean="0">
                <a:latin typeface="Perpetua" pitchFamily="18" charset="0"/>
              </a:rPr>
              <a:t>Appropriate</a:t>
            </a:r>
            <a:r>
              <a:rPr lang="en-GB" sz="3600" dirty="0" smtClean="0">
                <a:latin typeface="Perpetua" pitchFamily="18" charset="0"/>
              </a:rPr>
              <a:t> resources</a:t>
            </a:r>
          </a:p>
          <a:p>
            <a:pPr marL="385763" indent="-385763"/>
            <a:r>
              <a:rPr lang="en-GB" sz="3600" u="sng" dirty="0" smtClean="0">
                <a:latin typeface="Perpetua" pitchFamily="18" charset="0"/>
              </a:rPr>
              <a:t>Application</a:t>
            </a:r>
            <a:r>
              <a:rPr lang="en-GB" sz="3600" dirty="0" smtClean="0">
                <a:latin typeface="Perpetua" pitchFamily="18" charset="0"/>
              </a:rPr>
              <a:t> of those resources</a:t>
            </a:r>
          </a:p>
          <a:p>
            <a:pPr marL="385763" indent="-385763"/>
            <a:r>
              <a:rPr lang="en-GB" sz="3600" u="sng" dirty="0" smtClean="0">
                <a:latin typeface="Perpetua" pitchFamily="18" charset="0"/>
              </a:rPr>
              <a:t>Evaluation</a:t>
            </a:r>
            <a:r>
              <a:rPr lang="en-GB" sz="3600" dirty="0" smtClean="0">
                <a:latin typeface="Perpetua" pitchFamily="18" charset="0"/>
              </a:rPr>
              <a:t> of the effectiveness of resources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Guidelines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3200" dirty="0" smtClean="0">
                <a:solidFill>
                  <a:srgbClr val="FF0000"/>
                </a:solidFill>
                <a:latin typeface="Perpetua" pitchFamily="18" charset="0"/>
              </a:rPr>
              <a:t>Policy</a:t>
            </a:r>
            <a:r>
              <a:rPr lang="en-GB" sz="3200" dirty="0" smtClean="0">
                <a:latin typeface="Perpetua" pitchFamily="18" charset="0"/>
              </a:rPr>
              <a:t> – </a:t>
            </a:r>
            <a:r>
              <a:rPr lang="en-GB" sz="3200" u="sng" dirty="0" smtClean="0">
                <a:latin typeface="Perpetua" pitchFamily="18" charset="0"/>
              </a:rPr>
              <a:t>what</a:t>
            </a:r>
            <a:r>
              <a:rPr lang="en-GB" sz="3200" dirty="0" smtClean="0">
                <a:latin typeface="Perpetua" pitchFamily="18" charset="0"/>
              </a:rPr>
              <a:t> must be done</a:t>
            </a:r>
          </a:p>
          <a:p>
            <a:r>
              <a:rPr lang="en-GB" sz="3200" dirty="0" smtClean="0">
                <a:solidFill>
                  <a:srgbClr val="FF0000"/>
                </a:solidFill>
                <a:latin typeface="Perpetua" pitchFamily="18" charset="0"/>
              </a:rPr>
              <a:t>Procedures</a:t>
            </a:r>
            <a:r>
              <a:rPr lang="en-GB" sz="3200" dirty="0" smtClean="0">
                <a:latin typeface="Perpetua" pitchFamily="18" charset="0"/>
              </a:rPr>
              <a:t> – </a:t>
            </a:r>
            <a:r>
              <a:rPr lang="en-GB" sz="3200" u="sng" dirty="0" smtClean="0">
                <a:latin typeface="Perpetua" pitchFamily="18" charset="0"/>
              </a:rPr>
              <a:t>how</a:t>
            </a:r>
            <a:r>
              <a:rPr lang="en-GB" sz="3200" dirty="0" smtClean="0">
                <a:latin typeface="Perpetua" pitchFamily="18" charset="0"/>
              </a:rPr>
              <a:t> to implement the policy – administrative </a:t>
            </a:r>
            <a:r>
              <a:rPr lang="en-GB" sz="3200" i="1" dirty="0" smtClean="0">
                <a:latin typeface="Perpetua" pitchFamily="18" charset="0"/>
              </a:rPr>
              <a:t>how</a:t>
            </a:r>
          </a:p>
          <a:p>
            <a:r>
              <a:rPr lang="en-GB" sz="3200" dirty="0" smtClean="0">
                <a:solidFill>
                  <a:srgbClr val="FF0000"/>
                </a:solidFill>
                <a:latin typeface="Perpetua" pitchFamily="18" charset="0"/>
              </a:rPr>
              <a:t>Guidelines</a:t>
            </a:r>
            <a:r>
              <a:rPr lang="en-GB" sz="3200" dirty="0" smtClean="0">
                <a:latin typeface="Perpetua" pitchFamily="18" charset="0"/>
              </a:rPr>
              <a:t> – </a:t>
            </a:r>
            <a:r>
              <a:rPr lang="en-GB" sz="3200" u="sng" dirty="0" smtClean="0">
                <a:latin typeface="Perpetua" pitchFamily="18" charset="0"/>
              </a:rPr>
              <a:t>how</a:t>
            </a:r>
            <a:r>
              <a:rPr lang="en-GB" sz="3200" dirty="0" smtClean="0">
                <a:latin typeface="Perpetua" pitchFamily="18" charset="0"/>
              </a:rPr>
              <a:t> to implement the policy – technical </a:t>
            </a:r>
            <a:r>
              <a:rPr lang="en-GB" sz="3200" i="1" dirty="0" smtClean="0">
                <a:latin typeface="Perpetua" pitchFamily="18" charset="0"/>
              </a:rPr>
              <a:t>how</a:t>
            </a:r>
          </a:p>
          <a:p>
            <a:pPr lvl="1"/>
            <a:r>
              <a:rPr lang="en-GB" sz="3200" dirty="0" smtClean="0">
                <a:latin typeface="Perpetua" pitchFamily="18" charset="0"/>
              </a:rPr>
              <a:t>Internal Regulations – special procedures which often incur a penalty if not followed</a:t>
            </a:r>
          </a:p>
          <a:p>
            <a:r>
              <a:rPr lang="en-GB" sz="3200" dirty="0" smtClean="0">
                <a:solidFill>
                  <a:srgbClr val="FF0000"/>
                </a:solidFill>
                <a:latin typeface="Perpetua" pitchFamily="18" charset="0"/>
              </a:rPr>
              <a:t>Plan</a:t>
            </a:r>
            <a:r>
              <a:rPr lang="en-GB" sz="3200" dirty="0" smtClean="0">
                <a:latin typeface="Perpetua" pitchFamily="18" charset="0"/>
              </a:rPr>
              <a:t> – </a:t>
            </a:r>
            <a:r>
              <a:rPr lang="en-GB" sz="3200" u="sng" dirty="0" smtClean="0">
                <a:latin typeface="Perpetua" pitchFamily="18" charset="0"/>
              </a:rPr>
              <a:t>who</a:t>
            </a:r>
            <a:r>
              <a:rPr lang="en-GB" sz="3200" dirty="0" smtClean="0">
                <a:latin typeface="Perpetua" pitchFamily="18" charset="0"/>
              </a:rPr>
              <a:t> does </a:t>
            </a:r>
            <a:r>
              <a:rPr lang="en-GB" sz="3200" u="sng" dirty="0" smtClean="0">
                <a:latin typeface="Perpetua" pitchFamily="18" charset="0"/>
              </a:rPr>
              <a:t>what</a:t>
            </a:r>
            <a:r>
              <a:rPr lang="en-GB" sz="3200" dirty="0" smtClean="0">
                <a:latin typeface="Perpetua" pitchFamily="18" charset="0"/>
              </a:rPr>
              <a:t> </a:t>
            </a:r>
            <a:r>
              <a:rPr lang="en-GB" sz="3200" u="sng" dirty="0" smtClean="0">
                <a:latin typeface="Perpetua" pitchFamily="18" charset="0"/>
              </a:rPr>
              <a:t>when </a:t>
            </a:r>
            <a:r>
              <a:rPr lang="en-GB" sz="3200" dirty="0" smtClean="0">
                <a:latin typeface="Perpetua" pitchFamily="18" charset="0"/>
              </a:rPr>
              <a:t>to implement policy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differences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32</TotalTime>
  <Words>851</Words>
  <Application>Microsoft Office PowerPoint</Application>
  <PresentationFormat>On-screen Show (4:3)</PresentationFormat>
  <Paragraphs>145</Paragraphs>
  <Slides>22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Concourse</vt:lpstr>
      <vt:lpstr>Disaster and Emergency Planning</vt:lpstr>
      <vt:lpstr>Slide 2</vt:lpstr>
      <vt:lpstr>Preparedness</vt:lpstr>
      <vt:lpstr>Slide 4</vt:lpstr>
      <vt:lpstr>Slide 5</vt:lpstr>
      <vt:lpstr>Policy</vt:lpstr>
      <vt:lpstr>Procedures</vt:lpstr>
      <vt:lpstr>Guidelines</vt:lpstr>
      <vt:lpstr>The differences</vt:lpstr>
      <vt:lpstr>The relationship</vt:lpstr>
      <vt:lpstr>The planning process</vt:lpstr>
      <vt:lpstr>TYPES OF DISASTER PLANNING</vt:lpstr>
      <vt:lpstr>Disaster/Emergency Plan</vt:lpstr>
      <vt:lpstr>Planning for Emergencies</vt:lpstr>
      <vt:lpstr>Slide 15</vt:lpstr>
      <vt:lpstr>Elements of a Response Plan</vt:lpstr>
      <vt:lpstr>Key Considerations</vt:lpstr>
      <vt:lpstr>The Planning Process</vt:lpstr>
      <vt:lpstr>After the Plan has been Developed</vt:lpstr>
      <vt:lpstr>Evaluate the Plan</vt:lpstr>
      <vt:lpstr>Common Planning Mistakes</vt:lpstr>
      <vt:lpstr>Emergency Planning for the Health Sector</vt:lpstr>
    </vt:vector>
  </TitlesOfParts>
  <Company>MRT www.Win2Farsi.com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Disaster and Emergency Planning</dc:title>
  <dc:creator>najafi</dc:creator>
  <cp:lastModifiedBy>najafi</cp:lastModifiedBy>
  <cp:revision>9</cp:revision>
  <dcterms:created xsi:type="dcterms:W3CDTF">2015-03-01T03:21:07Z</dcterms:created>
  <dcterms:modified xsi:type="dcterms:W3CDTF">2015-03-01T03:53:52Z</dcterms:modified>
</cp:coreProperties>
</file>