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305" r:id="rId3"/>
    <p:sldId id="256" r:id="rId4"/>
    <p:sldId id="263" r:id="rId5"/>
    <p:sldId id="306" r:id="rId6"/>
    <p:sldId id="307" r:id="rId7"/>
    <p:sldId id="308" r:id="rId8"/>
    <p:sldId id="309" r:id="rId9"/>
    <p:sldId id="313" r:id="rId10"/>
    <p:sldId id="310" r:id="rId11"/>
    <p:sldId id="312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4" r:id="rId24"/>
    <p:sldId id="327" r:id="rId25"/>
    <p:sldId id="326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87" autoAdjust="0"/>
  </p:normalViewPr>
  <p:slideViewPr>
    <p:cSldViewPr>
      <p:cViewPr>
        <p:scale>
          <a:sx n="49" d="100"/>
          <a:sy n="49" d="100"/>
        </p:scale>
        <p:origin x="-1032" y="-13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57676-9740-412D-BDF0-D0FA2213E0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FF4C8-3294-4382-902B-69A1733F7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FF4C8-3294-4382-902B-69A1733F78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Disaster Safety And Risk Assessment</a:t>
            </a:r>
          </a:p>
          <a:p>
            <a:r>
              <a:rPr lang="en-US" dirty="0" smtClean="0"/>
              <a:t>Structural and Non-structural resilience</a:t>
            </a:r>
          </a:p>
          <a:p>
            <a:r>
              <a:rPr lang="en-US" dirty="0" smtClean="0"/>
              <a:t>Disaster Assessment of Readiness and Training </a:t>
            </a:r>
          </a:p>
          <a:p>
            <a:r>
              <a:rPr lang="en-US" dirty="0" smtClean="0"/>
              <a:t>Emergency Operations Plan</a:t>
            </a:r>
          </a:p>
          <a:p>
            <a:r>
              <a:rPr lang="en-US" dirty="0" smtClean="0"/>
              <a:t>Disaster Surveillance System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FF4C8-3294-4382-902B-69A1733F78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20638"/>
            <a:ext cx="917416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2470150"/>
            <a:ext cx="5399087" cy="1079500"/>
          </a:xfrm>
        </p:spPr>
        <p:txBody>
          <a:bodyPr/>
          <a:lstStyle>
            <a:lvl1pPr algn="r" rtl="1">
              <a:defRPr sz="3200">
                <a:cs typeface="B Titr" pitchFamily="2" charset="-78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dirty="0"/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49650"/>
            <a:ext cx="5400675" cy="600075"/>
          </a:xfrm>
        </p:spPr>
        <p:txBody>
          <a:bodyPr/>
          <a:lstStyle>
            <a:lvl1pPr marL="0" indent="0" algn="r" rtl="1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pic>
        <p:nvPicPr>
          <p:cNvPr id="1026" name="Picture 2" descr="logo moavenat behdash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2562" y="-10909"/>
            <a:ext cx="1341438" cy="168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315913"/>
            <a:ext cx="20510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15913"/>
            <a:ext cx="60039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75AF9-EFAA-473B-A5C9-35E0489033EA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08861-B0D9-4FAF-90A3-563FD0284C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C02AF-83E7-4C15-A178-FC95AC58E27F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F10F-2D7F-4024-AA4D-18F8860EAAD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E19230-1156-4616-A953-B04BD7D48CBE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F1F8-30A5-4FD3-BCF1-60BA85887C4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3E5F9-22C2-497A-966A-B082EF160E4F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22145-D734-42BC-826A-85CB40B724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A92CB-E82B-42B4-B9CE-8A766AB9515C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5D687-6B96-4B87-81CD-528DF81C88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9D5F6-4E70-4FC8-81F8-D08CC068F614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1F5F5-2F33-45E6-89C3-F2FCE7F1C99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F9306-B517-425E-99D2-D4E5CB48D54A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68C27-3485-4C3F-865E-9702650EF8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CE34E-6055-4C78-BCEC-36ED5690F1F0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E509C-2FF7-4E79-9B37-58CA82452E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6D29F-21A3-41D7-B19E-116E6A546A07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DF43-C0DD-4381-843E-385D51F0BE7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6F3EA-B65D-495C-85BD-2A36BE20D351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9FD60-C0F3-4284-AF51-E9E40F42AC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01811-536B-4DA1-8133-6D906E839C4A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9B881-BA86-4840-89D5-42A7E48CEC8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/>
            </a:lvl1pPr>
          </a:lstStyle>
          <a:p>
            <a:fld id="{6EAB9D02-B3C5-4AAC-9191-9743B3F90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5913"/>
            <a:ext cx="82073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单击此处编辑母版标题样式</a:t>
            </a:r>
          </a:p>
        </p:txBody>
      </p:sp>
      <p:pic>
        <p:nvPicPr>
          <p:cNvPr id="2" name="Picture 2" descr="logo moavenat behdash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5562600"/>
            <a:ext cx="990600" cy="12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华文细黑" pitchFamily="2" charset="-122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3D0157EB-9905-479B-B513-CB6CEDD436E7}" type="datetime1">
              <a:rPr lang="zh-CN" altLang="en-US"/>
              <a:pPr/>
              <a:t>2015/5/11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9F630F4-41A5-4CCC-A525-798AEC8AA4A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762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New Folder\zxcvg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043" y="228600"/>
            <a:ext cx="4755357" cy="6340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E:\New Folder\zxcvg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76200"/>
            <a:ext cx="5086350" cy="6781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New Folder\zxcvg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048250" cy="6731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New Folder\zxcvg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915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New Folder\zxcvg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9400"/>
            <a:ext cx="4876800" cy="650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New Folder\zxcvg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"/>
            <a:ext cx="5029200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New Folder\DSC_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" y="966788"/>
            <a:ext cx="8564563" cy="49228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E:\New Folder\DSC_0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71600"/>
            <a:ext cx="8207375" cy="50932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E:\New Folder\IMG_7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:\New Folder\IMG_7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533400" y="596900"/>
            <a:ext cx="7467600" cy="1079500"/>
          </a:xfrm>
        </p:spPr>
        <p:txBody>
          <a:bodyPr/>
          <a:lstStyle/>
          <a:p>
            <a:pPr algn="ctr">
              <a:lnSpc>
                <a:spcPct val="250000"/>
              </a:lnSpc>
            </a:pPr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>مدیریت و کاهش خطر بلایا در </a:t>
            </a:r>
            <a:b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>حوزه معاونت بهداشت</a:t>
            </a:r>
            <a:r>
              <a:rPr lang="en-US" sz="44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44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rgbClr val="C00000"/>
                </a:solidFill>
              </a:rPr>
              <a:t>مدل آموزشی عملیاتی</a:t>
            </a:r>
            <a:endParaRPr lang="en-US" sz="44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E:\New Folder\IMG_8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14487" y="1808456"/>
            <a:ext cx="571502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B Koodak" pitchFamily="2" charset="-78"/>
              </a:rPr>
              <a:t>چك ليست پايش برنامه مدل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B Koodak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B Koodak" pitchFamily="2" charset="-78"/>
              </a:rPr>
              <a:t> آموزشي عمليات</a:t>
            </a:r>
            <a:r>
              <a:rPr lang="fa-IR" sz="4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B Koodak" pitchFamily="2" charset="-78"/>
              </a:rPr>
              <a:t>ی</a:t>
            </a:r>
            <a:r>
              <a:rPr kumimoji="0" lang="fa-IR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B Koodak" pitchFamily="2" charset="-78"/>
              </a:rPr>
              <a:t> </a:t>
            </a:r>
            <a:r>
              <a:rPr kumimoji="0" lang="fa-IR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B Koodak" pitchFamily="2" charset="-78"/>
              </a:rPr>
              <a:t>–</a:t>
            </a:r>
            <a:r>
              <a:rPr kumimoji="0" lang="fa-IR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B Koodak" pitchFamily="2" charset="-78"/>
              </a:rPr>
              <a:t> اسلامشهر</a:t>
            </a:r>
            <a:endParaRPr kumimoji="0" lang="fa-IR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B Koodak" pitchFamily="2" charset="-78"/>
            </a:endParaRPr>
          </a:p>
        </p:txBody>
      </p:sp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41234"/>
          <a:ext cx="7870192" cy="5187839"/>
        </p:xfrm>
        <a:graphic>
          <a:graphicData uri="http://schemas.openxmlformats.org/drawingml/2006/table">
            <a:tbl>
              <a:tblPr rtl="1"/>
              <a:tblGrid>
                <a:gridCol w="506354"/>
                <a:gridCol w="1509408"/>
                <a:gridCol w="2860190"/>
                <a:gridCol w="898272"/>
                <a:gridCol w="801791"/>
                <a:gridCol w="449491"/>
                <a:gridCol w="844686"/>
              </a:tblGrid>
              <a:tr h="217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Titr"/>
                        </a:rPr>
                        <a:t>رديف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Titr"/>
                        </a:rPr>
                        <a:t>سوال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Titr"/>
                        </a:rPr>
                        <a:t>بله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Titr"/>
                        </a:rPr>
                        <a:t>تاحدودي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Titr"/>
                        </a:rPr>
                        <a:t>خير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Titr"/>
                        </a:rPr>
                        <a:t>توضیحات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تشكيل جلسات طبق جدول زمان بندي انجام مي شود؟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2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كليه ذي نفعان در جلسه به طور منظم حاضر مي شوند؟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3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پيشرفت جلسه طبق دستور جلسه انجام مي شود؟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841"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4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6985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libri"/>
                          <a:ea typeface="Calibri"/>
                          <a:cs typeface="B Mitra"/>
                        </a:rPr>
                        <a:t>روند اجرای برنامه ها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</a:rPr>
                        <a:t>SARA</a:t>
                      </a: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 طبق جدول زمان بندي 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</a:rPr>
                        <a:t>DSS</a:t>
                      </a: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 طبق جدول زمان بندي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</a:rPr>
                        <a:t>DART</a:t>
                      </a: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 طبق جدول زمان بندي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 dirty="0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</a:rPr>
                        <a:t>EOP</a:t>
                      </a: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 طبق جدول زمان بندي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5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تدوين صورتجلسه پس از هر جلسه انجام مي شود؟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6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صورتجلسه با مكاتبه رسمي به كليه ذي نفعان ارسال مي شود؟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7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بررسي امور محوله طبق جدول گانت برنامه انجام مي شود؟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B Mitra"/>
                          <a:sym typeface="Wingdings 2"/>
                        </a:rPr>
                        <a:t>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73"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libri"/>
                          <a:ea typeface="Calibri"/>
                          <a:cs typeface="B Mitra"/>
                        </a:rPr>
                        <a:t>جمع كل: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 dirty="0"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57200" y="1572652"/>
            <a:ext cx="80010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Koodak" pitchFamily="2" charset="-78"/>
              </a:rPr>
              <a:t>این چک لیست به منظور ارزیابی رابطین آموزش خانوار در راستای انجام پروژه </a:t>
            </a: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Koodak" pitchFamily="2" charset="-78"/>
              </a:rPr>
              <a:t>"</a:t>
            </a: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Koodak" pitchFamily="2" charset="-78"/>
              </a:rPr>
              <a:t>مدل ملی عملیاتی- آموزشی مدیریت و کاهش خطر بلایا در نظام شبکه</a:t>
            </a: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Koodak" pitchFamily="2" charset="-78"/>
              </a:rPr>
              <a:t>"</a:t>
            </a: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Koodak" pitchFamily="2" charset="-78"/>
              </a:rPr>
              <a:t> تنظیم گردیده است. </a:t>
            </a: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Koodak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B Koodak" pitchFamily="2" charset="-78"/>
              </a:rPr>
              <a:t> چک لیست ارزیابی رابطین آموزش خانوار</a:t>
            </a: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B Koodak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1" y="-4"/>
          <a:ext cx="4953000" cy="6858005"/>
        </p:xfrm>
        <a:graphic>
          <a:graphicData uri="http://schemas.openxmlformats.org/drawingml/2006/table">
            <a:tbl>
              <a:tblPr rtl="1"/>
              <a:tblGrid>
                <a:gridCol w="324209"/>
                <a:gridCol w="2529854"/>
                <a:gridCol w="506482"/>
                <a:gridCol w="361991"/>
                <a:gridCol w="383946"/>
                <a:gridCol w="339527"/>
                <a:gridCol w="506991"/>
              </a:tblGrid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ردیف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سوالات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خیلی زیاد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زیاد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متوسط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کم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خیلی کم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در ابتدای آموزش، هدف از ایفای نقش برای فراگيران توضیح داده شده است.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آموزشی، موضوع آموزش را به درستی بیان کرده است.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 موضوع را به صورت سناریو نوشته است.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شرایط و امکانات لازم برای آموزش فراهم می باشد.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در شروع کار از سوالاتی به منظور برانگیختن تفکر فراگیران استفاده شده است.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 اعتماد لازم را به فراگیران برای حفظ حریم خصوصی آنها داده است.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ایفای نقش برای داوطلبان به صورت داوطلبانه صورت گرفت.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زمان کافی برای ایفای نقش وجود داشت.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آموزش ها به طور واضح و شفاف و زبان ساده ارائه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در رابطه با محتوا به خوبی بحث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11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 به خوبی روی نکات آموزشی مهم توجه نمود.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جهت آموزش موثرتر، آیا ازسیاست تعویض نقش ها استفاده گردید.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13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آموزش در فضایی آرام و دوستانه انجام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 از تکنیک تماس چشمی برای آموزش استفاده کرد.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در حین آموزش، از احساس فراگیران نسبت به آموزش سوال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16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آموزشی، فراگیران را به مشارکت در بحث تشویق کرد.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17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آموزشی، وضعیت فراگیران را در آموزش مورد توجه قرار می دهد؟ (برای مثال وضعیت سبک و الگوهای زندگی)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18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کارگروهی (تمرین) در فرآیند آموزش استفاده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19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ارتباط بین مشارکت کنندگان به خوبی تسهیل گردید.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ارتباط مناسبی بین رابطین آموزشی و فراگیران برقرار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21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نمایش به خوبی به انتقال مفاهیم کمک کرد.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22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پس از اجرا ، تجربیات ایفا کننده نقش مورد بحث و بررسی قرار گرفت.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4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23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بعد از ایفای نقش به فراگیران اجازه مطرح کردن سوالات در رابطه با موضوع داده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24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به سوالات پرسشگران به خوبی پاسخ داده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36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 پس از پایان کار مطالب را به خوبی جمع بندی کرد.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26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نتایج آموزش، به خوبی به موقعیت های واقعی </a:t>
                      </a:r>
                      <a:r>
                        <a:rPr lang="fa-IR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Mitra"/>
                        </a:rPr>
                        <a:t>تعمیم داده شد.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27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 در انتهای آموزش، پیشنهادات را اخذ کرد.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06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latin typeface="Calibri"/>
                          <a:ea typeface="Calibri"/>
                          <a:cs typeface="Arial"/>
                        </a:rPr>
                        <a:t>28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a-IR" sz="700">
                          <a:latin typeface="Calibri"/>
                          <a:ea typeface="Calibri"/>
                          <a:cs typeface="B Mitra"/>
                        </a:rPr>
                        <a:t>رابط آموزشی داده ها را براساس پروتکل ها به خوبی ثبت کرد.</a:t>
                      </a: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04" marR="35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11338"/>
            <a:ext cx="8207375" cy="1541462"/>
          </a:xfrm>
        </p:spPr>
        <p:txBody>
          <a:bodyPr/>
          <a:lstStyle/>
          <a:p>
            <a:pPr algn="ctr">
              <a:buNone/>
            </a:pPr>
            <a:r>
              <a:rPr lang="fa-IR" sz="6000" dirty="0" smtClean="0">
                <a:cs typeface="B Titr" pitchFamily="2" charset="-78"/>
              </a:rPr>
              <a:t>از توجه شما سپاسگزارم</a:t>
            </a:r>
            <a:endParaRPr lang="en-US" sz="6000" dirty="0">
              <a:cs typeface="B Titr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گروه هدف نظام سلامت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a-IR" sz="3200" b="1" dirty="0" smtClean="0">
                <a:cs typeface="B Mitra" pitchFamily="2" charset="-78"/>
              </a:rPr>
              <a:t>1) جمعیت عمومی</a:t>
            </a:r>
          </a:p>
          <a:p>
            <a:pPr>
              <a:lnSpc>
                <a:spcPct val="250000"/>
              </a:lnSpc>
            </a:pPr>
            <a:r>
              <a:rPr lang="fa-IR" sz="3200" b="1" dirty="0" smtClean="0">
                <a:cs typeface="B Mitra" pitchFamily="2" charset="-78"/>
              </a:rPr>
              <a:t>2) کارکنان بهداشتی درمانی</a:t>
            </a:r>
          </a:p>
          <a:p>
            <a:pPr>
              <a:lnSpc>
                <a:spcPct val="250000"/>
              </a:lnSpc>
            </a:pPr>
            <a:r>
              <a:rPr lang="fa-IR" sz="3200" b="1" dirty="0" smtClean="0">
                <a:cs typeface="B Mitra" pitchFamily="2" charset="-78"/>
              </a:rPr>
              <a:t>3) تسهیلات بهداشتی درمانی (سازه­ای وغیرسازه­ای)</a:t>
            </a:r>
          </a:p>
          <a:p>
            <a:pPr>
              <a:lnSpc>
                <a:spcPct val="250000"/>
              </a:lnSpc>
            </a:pPr>
            <a:r>
              <a:rPr lang="fa-IR" sz="3200" b="1" dirty="0" smtClean="0">
                <a:cs typeface="B Mitra" pitchFamily="2" charset="-78"/>
              </a:rPr>
              <a:t>4) برنامه های بهداشتی درمانی</a:t>
            </a:r>
            <a:endParaRPr lang="en-US" sz="3200" b="1" dirty="0">
              <a:cs typeface="B Mitra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شرح وظایف</a:t>
            </a:r>
            <a:endParaRPr lang="en-US" sz="3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912" y="1125538"/>
            <a:ext cx="8675688" cy="516255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300" b="1" i="1" dirty="0" smtClean="0">
                <a:solidFill>
                  <a:srgbClr val="C00000"/>
                </a:solidFill>
                <a:cs typeface="B Mitra" pitchFamily="2" charset="-78"/>
              </a:rPr>
              <a:t>الف) فاز  قبل از وقوع بلایا:</a:t>
            </a:r>
            <a:endParaRPr lang="en-US" sz="2300" b="1" dirty="0" smtClean="0">
              <a:solidFill>
                <a:srgbClr val="C00000"/>
              </a:solidFill>
              <a:cs typeface="B Mitra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300" b="1" dirty="0" smtClean="0">
                <a:cs typeface="B Mitra" pitchFamily="2" charset="-78"/>
              </a:rPr>
              <a:t>اجرای برنامه ارزیابی خطر و ایمنی مرکز در برابر بلایا </a:t>
            </a:r>
            <a:r>
              <a:rPr lang="en-US" sz="2300" b="1" dirty="0" smtClean="0">
                <a:cs typeface="B Mitra" pitchFamily="2" charset="-78"/>
              </a:rPr>
              <a:t>(SARA)</a:t>
            </a:r>
          </a:p>
          <a:p>
            <a:pPr lvl="0" algn="r" rtl="1">
              <a:lnSpc>
                <a:spcPct val="150000"/>
              </a:lnSpc>
            </a:pPr>
            <a:r>
              <a:rPr lang="fa-IR" sz="2300" b="1" dirty="0" smtClean="0">
                <a:cs typeface="B Mitra" pitchFamily="2" charset="-78"/>
              </a:rPr>
              <a:t>اجرای برنامه کاهش آسیب پذیری فیزیکی مرکز در برابر بلایا </a:t>
            </a:r>
            <a:r>
              <a:rPr lang="en-US" sz="2300" b="1" dirty="0" smtClean="0">
                <a:cs typeface="B Mitra" pitchFamily="2" charset="-78"/>
              </a:rPr>
              <a:t>(SNS)</a:t>
            </a:r>
            <a:r>
              <a:rPr lang="fa-IR" sz="2300" b="1" dirty="0" smtClean="0">
                <a:cs typeface="B Mitra" pitchFamily="2" charset="-78"/>
              </a:rPr>
              <a:t>   </a:t>
            </a:r>
            <a:endParaRPr lang="en-US" sz="2300" b="1" dirty="0" smtClean="0">
              <a:cs typeface="B Mitra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300" b="1" dirty="0" smtClean="0">
                <a:cs typeface="B Mitra" pitchFamily="2" charset="-78"/>
              </a:rPr>
              <a:t>ارزیابی و آموزش خانوارها برای بلایا </a:t>
            </a:r>
            <a:r>
              <a:rPr lang="en-US" sz="2300" b="1" dirty="0" smtClean="0">
                <a:cs typeface="B Mitra" pitchFamily="2" charset="-78"/>
              </a:rPr>
              <a:t>(DART)</a:t>
            </a:r>
          </a:p>
          <a:p>
            <a:pPr lvl="0" algn="r" rtl="1">
              <a:lnSpc>
                <a:spcPct val="150000"/>
              </a:lnSpc>
            </a:pPr>
            <a:r>
              <a:rPr lang="fa-IR" sz="2300" b="1" dirty="0" smtClean="0">
                <a:cs typeface="B Mitra" pitchFamily="2" charset="-78"/>
              </a:rPr>
              <a:t>تدوین و اجرای برنامه آمادگی مرکز برای بلایا </a:t>
            </a:r>
            <a:r>
              <a:rPr lang="en-US" sz="2300" b="1" dirty="0" smtClean="0">
                <a:cs typeface="B Mitra" pitchFamily="2" charset="-78"/>
              </a:rPr>
              <a:t>(EOP) </a:t>
            </a:r>
          </a:p>
          <a:p>
            <a:pPr algn="r" rtl="1">
              <a:lnSpc>
                <a:spcPct val="150000"/>
              </a:lnSpc>
            </a:pPr>
            <a:r>
              <a:rPr lang="fa-IR" sz="2300" b="1" i="1" dirty="0" smtClean="0">
                <a:cs typeface="B Mitra" pitchFamily="2" charset="-78"/>
              </a:rPr>
              <a:t> </a:t>
            </a:r>
            <a:endParaRPr lang="en-US" sz="2300" b="1" dirty="0" smtClean="0"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300" b="1" i="1" dirty="0" smtClean="0">
                <a:solidFill>
                  <a:srgbClr val="C00000"/>
                </a:solidFill>
                <a:cs typeface="B Mitra" pitchFamily="2" charset="-78"/>
              </a:rPr>
              <a:t>ب)فاز  بعد از وقوع بلایا:</a:t>
            </a:r>
            <a:endParaRPr lang="en-US" sz="2300" b="1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300" b="1" dirty="0" smtClean="0">
                <a:cs typeface="B Mitra" pitchFamily="2" charset="-78"/>
              </a:rPr>
              <a:t>اجرای برنامه نظام مراقبت بلایا(</a:t>
            </a:r>
            <a:r>
              <a:rPr lang="en-US" sz="2300" b="1" dirty="0" smtClean="0">
                <a:cs typeface="B Mitra" pitchFamily="2" charset="-78"/>
              </a:rPr>
              <a:t>DSS</a:t>
            </a:r>
            <a:r>
              <a:rPr lang="fa-IR" sz="2300" b="1" dirty="0" smtClean="0">
                <a:cs typeface="B Mitra" pitchFamily="2" charset="-78"/>
              </a:rPr>
              <a:t>)</a:t>
            </a:r>
            <a:endParaRPr lang="en-US" sz="2300" b="1" dirty="0" smtClean="0"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300" b="1" dirty="0" smtClean="0">
                <a:cs typeface="B Mitra" pitchFamily="2" charset="-78"/>
              </a:rPr>
              <a:t>اجرای عملیات پاسخ بهداشتی به بلایا بر اساس </a:t>
            </a:r>
            <a:r>
              <a:rPr lang="en-US" sz="2300" b="1" dirty="0" smtClean="0">
                <a:cs typeface="B Mitra" pitchFamily="2" charset="-78"/>
              </a:rPr>
              <a:t>EOP</a:t>
            </a:r>
            <a:r>
              <a:rPr lang="fa-IR" sz="2300" b="1" dirty="0" smtClean="0">
                <a:cs typeface="B Mitra" pitchFamily="2" charset="-78"/>
              </a:rPr>
              <a:t> تدوین شده در فاز "الف"</a:t>
            </a:r>
            <a:endParaRPr lang="en-US" sz="2300" b="1" dirty="0">
              <a:cs typeface="B Mitra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fa-IR" sz="3600" b="1" dirty="0" smtClean="0">
                <a:solidFill>
                  <a:srgbClr val="C00000"/>
                </a:solidFill>
                <a:cs typeface="B Koodak" pitchFamily="2" charset="-78"/>
              </a:rPr>
              <a:t>دستورالعمل ایجاد مدل آموزشی-عملیاتی مدیریت و کاهش خطر بلایا </a:t>
            </a:r>
            <a:endParaRPr lang="en-US" sz="3600" b="1" dirty="0" smtClean="0">
              <a:solidFill>
                <a:srgbClr val="C00000"/>
              </a:solidFill>
              <a:cs typeface="B Koodak" pitchFamily="2" charset="-78"/>
            </a:endParaRPr>
          </a:p>
          <a:p>
            <a:pPr algn="ctr">
              <a:lnSpc>
                <a:spcPct val="150000"/>
              </a:lnSpc>
              <a:buNone/>
            </a:pPr>
            <a:endParaRPr lang="en-US" sz="3600" b="1" dirty="0" smtClean="0">
              <a:solidFill>
                <a:srgbClr val="C00000"/>
              </a:solidFill>
              <a:cs typeface="B Koodak" pitchFamily="2" charset="-78"/>
            </a:endParaRPr>
          </a:p>
          <a:p>
            <a:pPr algn="ctr">
              <a:lnSpc>
                <a:spcPct val="150000"/>
              </a:lnSpc>
              <a:buNone/>
            </a:pP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Koodak" pitchFamily="2" charset="-78"/>
              </a:rPr>
              <a:t>معاونت 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Koodak" pitchFamily="2" charset="-78"/>
              </a:rPr>
              <a:t>بهداشت دانشگاه علوم پزشکی تهران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Koodak" pitchFamily="2" charset="-78"/>
            </a:endParaRP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085850"/>
            <a:ext cx="6846887" cy="5619750"/>
          </a:xfrm>
        </p:spPr>
        <p:txBody>
          <a:bodyPr/>
          <a:lstStyle/>
          <a:p>
            <a:r>
              <a:rPr lang="fa-IR" sz="2200" dirty="0" smtClean="0">
                <a:cs typeface="B Koodak" pitchFamily="2" charset="-78"/>
              </a:rPr>
              <a:t>انتخاب منطقه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انتخاب مراکز (از سطح خانه بهداشت تا شهرستان)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برگزاری جلسه آموزشی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ایمنی سازه ای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ایمنی غیرسازه ای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تدوین </a:t>
            </a:r>
            <a:r>
              <a:rPr lang="en-US" sz="2200" dirty="0" smtClean="0">
                <a:cs typeface="B Koodak" pitchFamily="2" charset="-78"/>
              </a:rPr>
              <a:t>EOP</a:t>
            </a:r>
          </a:p>
          <a:p>
            <a:r>
              <a:rPr lang="fa-IR" sz="2200" dirty="0" smtClean="0">
                <a:cs typeface="B Koodak" pitchFamily="2" charset="-78"/>
              </a:rPr>
              <a:t>اعمال اجزای </a:t>
            </a:r>
            <a:r>
              <a:rPr lang="en-US" sz="2200" dirty="0" smtClean="0">
                <a:cs typeface="B Koodak" pitchFamily="2" charset="-78"/>
              </a:rPr>
              <a:t>EOP</a:t>
            </a:r>
          </a:p>
          <a:p>
            <a:r>
              <a:rPr lang="fa-IR" sz="2200" dirty="0" smtClean="0">
                <a:cs typeface="B Koodak" pitchFamily="2" charset="-78"/>
              </a:rPr>
              <a:t>تمرین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ارزیابی خطر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نصب زیج بلایا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نصب پوسترهای آموزشی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بسته معرفی برنامه به بازدید کنندگان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نصب تابلوی مرکز مدل </a:t>
            </a:r>
            <a:endParaRPr lang="en-US" sz="2200" dirty="0" smtClean="0">
              <a:cs typeface="B Koodak" pitchFamily="2" charset="-78"/>
            </a:endParaRPr>
          </a:p>
          <a:p>
            <a:r>
              <a:rPr lang="fa-IR" sz="2200" dirty="0" smtClean="0">
                <a:cs typeface="B Koodak" pitchFamily="2" charset="-78"/>
              </a:rPr>
              <a:t>مستند سازی مصور فرآیند</a:t>
            </a:r>
            <a:endParaRPr lang="en-US" sz="2200" dirty="0" smtClean="0">
              <a:cs typeface="B Koodak" pitchFamily="2" charset="-78"/>
            </a:endParaRPr>
          </a:p>
          <a:p>
            <a:endParaRPr lang="en-US" sz="2200" dirty="0">
              <a:cs typeface="B Koodak" pitchFamily="2" charset="-78"/>
            </a:endParaRP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ew Folder\di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ew Folder\d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810000" cy="4775200"/>
          </a:xfrm>
          <a:prstGeom prst="rect">
            <a:avLst/>
          </a:prstGeom>
          <a:noFill/>
        </p:spPr>
      </p:pic>
      <p:pic>
        <p:nvPicPr>
          <p:cNvPr id="2051" name="Picture 3" descr="E:\New Folder\dis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27312"/>
            <a:ext cx="4427465" cy="4230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New Folder\IMG_6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4676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演示设计">
  <a:themeElements>
    <a:clrScheme name="演示设计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B"/>
      </a:accent5>
      <a:accent6>
        <a:srgbClr val="476D10"/>
      </a:accent6>
      <a:hlink>
        <a:srgbClr val="26420A"/>
      </a:hlink>
      <a:folHlink>
        <a:srgbClr val="7BD520"/>
      </a:folHlink>
    </a:clrScheme>
    <a:fontScheme name="演示设计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environment-ppt-template-016</Template>
  <TotalTime>1032</TotalTime>
  <Words>711</Words>
  <Application>Microsoft Office PowerPoint</Application>
  <PresentationFormat>On-screen Show (4:3)</PresentationFormat>
  <Paragraphs>143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演示设计</vt:lpstr>
      <vt:lpstr>默认设计模板</vt:lpstr>
      <vt:lpstr>Slide 1</vt:lpstr>
      <vt:lpstr> مدیریت و کاهش خطر بلایا در  حوزه معاونت بهداشت مدل آموزشی عملیاتی</vt:lpstr>
      <vt:lpstr>گروه هدف نظام سلامت</vt:lpstr>
      <vt:lpstr>شرح وظایف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Udr</dc:creator>
  <cp:lastModifiedBy>Udr</cp:lastModifiedBy>
  <cp:revision>176</cp:revision>
  <dcterms:created xsi:type="dcterms:W3CDTF">2014-05-27T05:36:21Z</dcterms:created>
  <dcterms:modified xsi:type="dcterms:W3CDTF">2015-05-11T19:42:32Z</dcterms:modified>
</cp:coreProperties>
</file>