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474" r:id="rId2"/>
    <p:sldId id="256" r:id="rId3"/>
    <p:sldId id="436" r:id="rId4"/>
    <p:sldId id="462" r:id="rId5"/>
    <p:sldId id="463" r:id="rId6"/>
    <p:sldId id="466" r:id="rId7"/>
    <p:sldId id="465" r:id="rId8"/>
    <p:sldId id="468" r:id="rId9"/>
    <p:sldId id="257" r:id="rId10"/>
    <p:sldId id="439" r:id="rId11"/>
    <p:sldId id="259" r:id="rId12"/>
    <p:sldId id="260" r:id="rId13"/>
    <p:sldId id="288"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7" r:id="rId31"/>
    <p:sldId id="471" r:id="rId32"/>
    <p:sldId id="459" r:id="rId33"/>
    <p:sldId id="472" r:id="rId34"/>
    <p:sldId id="460" r:id="rId35"/>
    <p:sldId id="461" r:id="rId36"/>
    <p:sldId id="289" r:id="rId37"/>
    <p:sldId id="264" r:id="rId38"/>
    <p:sldId id="266" r:id="rId39"/>
    <p:sldId id="267" r:id="rId40"/>
    <p:sldId id="268" r:id="rId41"/>
    <p:sldId id="293" r:id="rId42"/>
    <p:sldId id="278" r:id="rId43"/>
    <p:sldId id="280" r:id="rId44"/>
    <p:sldId id="281" r:id="rId45"/>
    <p:sldId id="283" r:id="rId46"/>
    <p:sldId id="284" r:id="rId47"/>
    <p:sldId id="291" r:id="rId48"/>
    <p:sldId id="292" r:id="rId49"/>
    <p:sldId id="286" r:id="rId50"/>
    <p:sldId id="287" r:id="rId51"/>
    <p:sldId id="473"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30" r:id="rId67"/>
    <p:sldId id="331" r:id="rId68"/>
    <p:sldId id="332" r:id="rId69"/>
    <p:sldId id="333" r:id="rId70"/>
    <p:sldId id="334" r:id="rId71"/>
    <p:sldId id="335" r:id="rId72"/>
    <p:sldId id="336" r:id="rId73"/>
    <p:sldId id="337" r:id="rId74"/>
    <p:sldId id="338" r:id="rId75"/>
    <p:sldId id="339" r:id="rId76"/>
    <p:sldId id="340"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470"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3" r:id="rId112"/>
    <p:sldId id="384" r:id="rId113"/>
    <p:sldId id="385" r:id="rId114"/>
    <p:sldId id="415" r:id="rId115"/>
    <p:sldId id="401" r:id="rId116"/>
    <p:sldId id="409" r:id="rId117"/>
    <p:sldId id="403" r:id="rId118"/>
    <p:sldId id="405" r:id="rId119"/>
    <p:sldId id="406" r:id="rId120"/>
    <p:sldId id="432" r:id="rId121"/>
    <p:sldId id="433" r:id="rId122"/>
    <p:sldId id="431" r:id="rId123"/>
    <p:sldId id="434" r:id="rId124"/>
    <p:sldId id="407" r:id="rId125"/>
    <p:sldId id="423" r:id="rId126"/>
    <p:sldId id="426" r:id="rId127"/>
    <p:sldId id="427" r:id="rId128"/>
    <p:sldId id="428" r:id="rId129"/>
    <p:sldId id="429" r:id="rId130"/>
    <p:sldId id="430" r:id="rId1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1" d="100"/>
          <a:sy n="71"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2F699-E6E0-4492-8B37-DB959ED2766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pPr rtl="1"/>
          <a:endParaRPr lang="fa-IR"/>
        </a:p>
      </dgm:t>
    </dgm:pt>
    <dgm:pt modelId="{CACFFA7D-0F70-427A-A6D7-413D49F34E20}">
      <dgm:prSet phldrT="[Text]" custT="1"/>
      <dgm:spPr/>
      <dgm:t>
        <a:bodyPr/>
        <a:lstStyle/>
        <a:p>
          <a:pPr rtl="1"/>
          <a:r>
            <a:rPr lang="fa-IR" sz="1800" dirty="0" smtClean="0">
              <a:cs typeface="B Nazanin" pitchFamily="2" charset="-78"/>
            </a:rPr>
            <a:t>مبارزه با بيماريها</a:t>
          </a:r>
          <a:endParaRPr lang="fa-IR" sz="1800" dirty="0">
            <a:cs typeface="B Nazanin" pitchFamily="2" charset="-78"/>
          </a:endParaRPr>
        </a:p>
      </dgm:t>
    </dgm:pt>
    <dgm:pt modelId="{1EC448B2-73C2-4F33-9828-2A3BB781DF99}" type="parTrans" cxnId="{D336C498-CE8C-4F9D-81DD-4E6EAAA22139}">
      <dgm:prSet/>
      <dgm:spPr/>
      <dgm:t>
        <a:bodyPr/>
        <a:lstStyle/>
        <a:p>
          <a:pPr rtl="1"/>
          <a:endParaRPr lang="fa-IR"/>
        </a:p>
      </dgm:t>
    </dgm:pt>
    <dgm:pt modelId="{8A5ECCD5-35FA-40DC-9B08-F0477880403F}" type="sibTrans" cxnId="{D336C498-CE8C-4F9D-81DD-4E6EAAA22139}">
      <dgm:prSet/>
      <dgm:spPr/>
      <dgm:t>
        <a:bodyPr/>
        <a:lstStyle/>
        <a:p>
          <a:pPr rtl="1"/>
          <a:endParaRPr lang="fa-IR"/>
        </a:p>
      </dgm:t>
    </dgm:pt>
    <dgm:pt modelId="{880464B5-76CD-41C6-ACF2-8148CA014583}">
      <dgm:prSet phldrT="[Text]" custT="1"/>
      <dgm:spPr/>
      <dgm:t>
        <a:bodyPr/>
        <a:lstStyle/>
        <a:p>
          <a:pPr rtl="1"/>
          <a:r>
            <a:rPr lang="en-US" sz="1800" dirty="0" smtClean="0">
              <a:cs typeface="+mj-cs"/>
            </a:rPr>
            <a:t>logistics</a:t>
          </a:r>
          <a:endParaRPr lang="fa-IR" sz="1800" dirty="0">
            <a:cs typeface="+mj-cs"/>
          </a:endParaRPr>
        </a:p>
      </dgm:t>
    </dgm:pt>
    <dgm:pt modelId="{069939BD-EE7F-4FA1-8513-B906A7465B5E}" type="parTrans" cxnId="{C3AD77C9-6D6D-4943-B0ED-A95C9ECCB706}">
      <dgm:prSet/>
      <dgm:spPr/>
      <dgm:t>
        <a:bodyPr/>
        <a:lstStyle/>
        <a:p>
          <a:pPr rtl="1"/>
          <a:endParaRPr lang="fa-IR"/>
        </a:p>
      </dgm:t>
    </dgm:pt>
    <dgm:pt modelId="{F75691D9-2BFC-4925-8913-63E036F47A06}" type="sibTrans" cxnId="{C3AD77C9-6D6D-4943-B0ED-A95C9ECCB706}">
      <dgm:prSet/>
      <dgm:spPr/>
      <dgm:t>
        <a:bodyPr/>
        <a:lstStyle/>
        <a:p>
          <a:pPr rtl="1"/>
          <a:endParaRPr lang="fa-IR"/>
        </a:p>
      </dgm:t>
    </dgm:pt>
    <dgm:pt modelId="{7673B110-2777-4DE7-903A-FBF3202A930D}">
      <dgm:prSet phldrT="[Text]" custT="1"/>
      <dgm:spPr/>
      <dgm:t>
        <a:bodyPr/>
        <a:lstStyle/>
        <a:p>
          <a:pPr rtl="1"/>
          <a:r>
            <a:rPr lang="fa-IR" sz="1800" dirty="0" smtClean="0">
              <a:cs typeface="B Nazanin" pitchFamily="2" charset="-78"/>
            </a:rPr>
            <a:t>بهداشت محيط</a:t>
          </a:r>
          <a:endParaRPr lang="fa-IR" sz="1800" dirty="0">
            <a:cs typeface="B Nazanin" pitchFamily="2" charset="-78"/>
          </a:endParaRPr>
        </a:p>
      </dgm:t>
    </dgm:pt>
    <dgm:pt modelId="{C85AB50C-EDEA-47D2-85E1-E96CC76740D2}" type="parTrans" cxnId="{B05AC1E6-9783-4DBD-9B4A-F0543DD1384E}">
      <dgm:prSet/>
      <dgm:spPr/>
      <dgm:t>
        <a:bodyPr/>
        <a:lstStyle/>
        <a:p>
          <a:pPr rtl="1"/>
          <a:endParaRPr lang="fa-IR"/>
        </a:p>
      </dgm:t>
    </dgm:pt>
    <dgm:pt modelId="{9FA15D62-8630-42E0-8348-6D10DFB3A242}" type="sibTrans" cxnId="{B05AC1E6-9783-4DBD-9B4A-F0543DD1384E}">
      <dgm:prSet/>
      <dgm:spPr/>
      <dgm:t>
        <a:bodyPr/>
        <a:lstStyle/>
        <a:p>
          <a:pPr rtl="1"/>
          <a:endParaRPr lang="fa-IR"/>
        </a:p>
      </dgm:t>
    </dgm:pt>
    <dgm:pt modelId="{FD8DDA0C-18E9-4569-B22C-C6174BE23F02}">
      <dgm:prSet phldrT="[Text]" custT="1"/>
      <dgm:spPr/>
      <dgm:t>
        <a:bodyPr/>
        <a:lstStyle/>
        <a:p>
          <a:pPr rtl="1"/>
          <a:r>
            <a:rPr lang="fa-IR" sz="1800" dirty="0" smtClean="0">
              <a:cs typeface="B Nazanin" pitchFamily="2" charset="-78"/>
            </a:rPr>
            <a:t>بهداشت خانواده</a:t>
          </a:r>
          <a:endParaRPr lang="fa-IR" sz="1800" dirty="0">
            <a:cs typeface="B Nazanin" pitchFamily="2" charset="-78"/>
          </a:endParaRPr>
        </a:p>
      </dgm:t>
    </dgm:pt>
    <dgm:pt modelId="{E6C4A87D-2DB6-4C26-AB34-8364F5E9723D}" type="parTrans" cxnId="{0DB3CC7E-93F5-423C-9B37-B011A910555D}">
      <dgm:prSet/>
      <dgm:spPr/>
      <dgm:t>
        <a:bodyPr/>
        <a:lstStyle/>
        <a:p>
          <a:endParaRPr lang="en-US"/>
        </a:p>
      </dgm:t>
    </dgm:pt>
    <dgm:pt modelId="{6ECC6AA9-57AA-4617-95D2-9021E64E0B06}" type="sibTrans" cxnId="{0DB3CC7E-93F5-423C-9B37-B011A910555D}">
      <dgm:prSet/>
      <dgm:spPr/>
      <dgm:t>
        <a:bodyPr/>
        <a:lstStyle/>
        <a:p>
          <a:endParaRPr lang="en-US"/>
        </a:p>
      </dgm:t>
    </dgm:pt>
    <dgm:pt modelId="{F27817F1-2714-43B1-A6E4-BD0D8059B352}">
      <dgm:prSet phldrT="[Text]" custT="1"/>
      <dgm:spPr/>
      <dgm:t>
        <a:bodyPr/>
        <a:lstStyle/>
        <a:p>
          <a:pPr rtl="1"/>
          <a:r>
            <a:rPr lang="fa-IR" sz="1800" dirty="0" smtClean="0">
              <a:cs typeface="B Nazanin" pitchFamily="2" charset="-78"/>
            </a:rPr>
            <a:t>آموزش بهداشت</a:t>
          </a:r>
        </a:p>
        <a:p>
          <a:pPr rtl="1"/>
          <a:r>
            <a:rPr lang="fa-IR" sz="1800" dirty="0" smtClean="0">
              <a:cs typeface="B Nazanin" pitchFamily="2" charset="-78"/>
            </a:rPr>
            <a:t>تغذیه</a:t>
          </a:r>
          <a:endParaRPr lang="fa-IR" sz="1800" dirty="0">
            <a:cs typeface="B Nazanin" pitchFamily="2" charset="-78"/>
          </a:endParaRPr>
        </a:p>
      </dgm:t>
    </dgm:pt>
    <dgm:pt modelId="{4DC0D77C-3075-4D36-B9E4-FD47FB7717F5}" type="parTrans" cxnId="{B127A5C7-9C23-4F88-ACDD-7F404BB82983}">
      <dgm:prSet/>
      <dgm:spPr/>
      <dgm:t>
        <a:bodyPr/>
        <a:lstStyle/>
        <a:p>
          <a:endParaRPr lang="en-US"/>
        </a:p>
      </dgm:t>
    </dgm:pt>
    <dgm:pt modelId="{82A08976-19B9-4B7E-A997-6A14E9968834}" type="sibTrans" cxnId="{B127A5C7-9C23-4F88-ACDD-7F404BB82983}">
      <dgm:prSet/>
      <dgm:spPr/>
      <dgm:t>
        <a:bodyPr/>
        <a:lstStyle/>
        <a:p>
          <a:endParaRPr lang="en-US"/>
        </a:p>
      </dgm:t>
    </dgm:pt>
    <dgm:pt modelId="{2DC8DAC0-05C3-4427-A5DC-7CA31472324C}" type="pres">
      <dgm:prSet presAssocID="{A1D2F699-E6E0-4492-8B37-DB959ED27660}" presName="compositeShape" presStyleCnt="0">
        <dgm:presLayoutVars>
          <dgm:chMax val="7"/>
          <dgm:dir/>
          <dgm:resizeHandles val="exact"/>
        </dgm:presLayoutVars>
      </dgm:prSet>
      <dgm:spPr/>
      <dgm:t>
        <a:bodyPr/>
        <a:lstStyle/>
        <a:p>
          <a:pPr rtl="1"/>
          <a:endParaRPr lang="fa-IR"/>
        </a:p>
      </dgm:t>
    </dgm:pt>
    <dgm:pt modelId="{FB21E832-2F46-40A9-89D9-A19A2D9F4C35}" type="pres">
      <dgm:prSet presAssocID="{CACFFA7D-0F70-427A-A6D7-413D49F34E20}" presName="circ1" presStyleLbl="vennNode1" presStyleIdx="0" presStyleCnt="5" custScaleX="99980" custLinFactNeighborX="77216" custLinFactNeighborY="89911"/>
      <dgm:spPr/>
      <dgm:t>
        <a:bodyPr/>
        <a:lstStyle/>
        <a:p>
          <a:pPr rtl="1"/>
          <a:endParaRPr lang="fa-IR"/>
        </a:p>
      </dgm:t>
    </dgm:pt>
    <dgm:pt modelId="{87A69461-26E2-4C46-80EE-C0D4A0C20DC3}" type="pres">
      <dgm:prSet presAssocID="{CACFFA7D-0F70-427A-A6D7-413D49F34E20}" presName="circ1Tx" presStyleLbl="revTx" presStyleIdx="0" presStyleCnt="0" custLinFactX="-57529" custLinFactY="100000" custLinFactNeighborX="-100000" custLinFactNeighborY="181325">
        <dgm:presLayoutVars>
          <dgm:chMax val="0"/>
          <dgm:chPref val="0"/>
          <dgm:bulletEnabled val="1"/>
        </dgm:presLayoutVars>
      </dgm:prSet>
      <dgm:spPr/>
      <dgm:t>
        <a:bodyPr/>
        <a:lstStyle/>
        <a:p>
          <a:pPr rtl="1"/>
          <a:endParaRPr lang="fa-IR"/>
        </a:p>
      </dgm:t>
    </dgm:pt>
    <dgm:pt modelId="{BE2D1DD3-9762-4396-9015-E18F8DE5E6A4}" type="pres">
      <dgm:prSet presAssocID="{880464B5-76CD-41C6-ACF2-8148CA014583}" presName="circ2" presStyleLbl="vennNode1" presStyleIdx="1" presStyleCnt="5" custLinFactX="29704" custLinFactNeighborX="100000" custLinFactNeighborY="65800"/>
      <dgm:spPr/>
      <dgm:t>
        <a:bodyPr/>
        <a:lstStyle/>
        <a:p>
          <a:pPr rtl="1"/>
          <a:endParaRPr lang="fa-IR"/>
        </a:p>
      </dgm:t>
    </dgm:pt>
    <dgm:pt modelId="{3AA992B4-546B-4653-BB93-04D548DA2711}" type="pres">
      <dgm:prSet presAssocID="{880464B5-76CD-41C6-ACF2-8148CA014583}" presName="circ2Tx" presStyleLbl="revTx" presStyleIdx="0" presStyleCnt="0" custLinFactY="34161" custLinFactNeighborX="-70353" custLinFactNeighborY="100000">
        <dgm:presLayoutVars>
          <dgm:chMax val="0"/>
          <dgm:chPref val="0"/>
          <dgm:bulletEnabled val="1"/>
        </dgm:presLayoutVars>
      </dgm:prSet>
      <dgm:spPr/>
      <dgm:t>
        <a:bodyPr/>
        <a:lstStyle/>
        <a:p>
          <a:pPr rtl="1"/>
          <a:endParaRPr lang="fa-IR"/>
        </a:p>
      </dgm:t>
    </dgm:pt>
    <dgm:pt modelId="{7C12E4E8-71DC-4997-BFD2-5A7438E470B2}" type="pres">
      <dgm:prSet presAssocID="{F27817F1-2714-43B1-A6E4-BD0D8059B352}" presName="circ3" presStyleLbl="vennNode1" presStyleIdx="2" presStyleCnt="5" custLinFactNeighborX="-29757" custLinFactNeighborY="18553"/>
      <dgm:spPr/>
    </dgm:pt>
    <dgm:pt modelId="{065C6B3B-7316-41D0-9E36-CEF3CFF3B0A1}" type="pres">
      <dgm:prSet presAssocID="{F27817F1-2714-43B1-A6E4-BD0D8059B352}" presName="circ3Tx" presStyleLbl="revTx" presStyleIdx="0" presStyleCnt="0" custScaleX="62040" custLinFactX="-28858" custLinFactNeighborX="-100000" custLinFactNeighborY="-38925">
        <dgm:presLayoutVars>
          <dgm:chMax val="0"/>
          <dgm:chPref val="0"/>
          <dgm:bulletEnabled val="1"/>
        </dgm:presLayoutVars>
      </dgm:prSet>
      <dgm:spPr/>
      <dgm:t>
        <a:bodyPr/>
        <a:lstStyle/>
        <a:p>
          <a:endParaRPr lang="en-US"/>
        </a:p>
      </dgm:t>
    </dgm:pt>
    <dgm:pt modelId="{BF766ACD-0760-4731-9512-AA95FEDDE2BC}" type="pres">
      <dgm:prSet presAssocID="{7673B110-2777-4DE7-903A-FBF3202A930D}" presName="circ4" presStyleLbl="vennNode1" presStyleIdx="3" presStyleCnt="5" custLinFactNeighborX="-60664" custLinFactNeighborY="17487"/>
      <dgm:spPr/>
    </dgm:pt>
    <dgm:pt modelId="{61B275B8-5F39-4CBA-9D15-4F76E1208041}" type="pres">
      <dgm:prSet presAssocID="{7673B110-2777-4DE7-903A-FBF3202A930D}" presName="circ4Tx" presStyleLbl="revTx" presStyleIdx="0" presStyleCnt="0" custLinFactNeighborX="38372" custLinFactNeighborY="-32896">
        <dgm:presLayoutVars>
          <dgm:chMax val="0"/>
          <dgm:chPref val="0"/>
          <dgm:bulletEnabled val="1"/>
        </dgm:presLayoutVars>
      </dgm:prSet>
      <dgm:spPr/>
      <dgm:t>
        <a:bodyPr/>
        <a:lstStyle/>
        <a:p>
          <a:endParaRPr lang="en-US"/>
        </a:p>
      </dgm:t>
    </dgm:pt>
    <dgm:pt modelId="{8E9369E3-4616-4FE5-ADF1-E9D329F0322D}" type="pres">
      <dgm:prSet presAssocID="{FD8DDA0C-18E9-4569-B22C-C6174BE23F02}" presName="circ5" presStyleLbl="vennNode1" presStyleIdx="4" presStyleCnt="5" custLinFactX="-28719" custLinFactNeighborX="-100000" custLinFactNeighborY="62974"/>
      <dgm:spPr/>
    </dgm:pt>
    <dgm:pt modelId="{A95B5331-D1D7-45AD-8661-238F6C433C13}" type="pres">
      <dgm:prSet presAssocID="{FD8DDA0C-18E9-4569-B22C-C6174BE23F02}" presName="circ5Tx" presStyleLbl="revTx" presStyleIdx="0" presStyleCnt="0" custFlipVert="0" custScaleY="101964" custLinFactX="100000" custLinFactY="26615" custLinFactNeighborX="198740" custLinFactNeighborY="100000">
        <dgm:presLayoutVars>
          <dgm:chMax val="0"/>
          <dgm:chPref val="0"/>
          <dgm:bulletEnabled val="1"/>
        </dgm:presLayoutVars>
      </dgm:prSet>
      <dgm:spPr/>
      <dgm:t>
        <a:bodyPr/>
        <a:lstStyle/>
        <a:p>
          <a:endParaRPr lang="en-US"/>
        </a:p>
      </dgm:t>
    </dgm:pt>
  </dgm:ptLst>
  <dgm:cxnLst>
    <dgm:cxn modelId="{B05AC1E6-9783-4DBD-9B4A-F0543DD1384E}" srcId="{A1D2F699-E6E0-4492-8B37-DB959ED27660}" destId="{7673B110-2777-4DE7-903A-FBF3202A930D}" srcOrd="3" destOrd="0" parTransId="{C85AB50C-EDEA-47D2-85E1-E96CC76740D2}" sibTransId="{9FA15D62-8630-42E0-8348-6D10DFB3A242}"/>
    <dgm:cxn modelId="{D336C498-CE8C-4F9D-81DD-4E6EAAA22139}" srcId="{A1D2F699-E6E0-4492-8B37-DB959ED27660}" destId="{CACFFA7D-0F70-427A-A6D7-413D49F34E20}" srcOrd="0" destOrd="0" parTransId="{1EC448B2-73C2-4F33-9828-2A3BB781DF99}" sibTransId="{8A5ECCD5-35FA-40DC-9B08-F0477880403F}"/>
    <dgm:cxn modelId="{B6C9B7B3-DA8A-49C6-B9A5-8DBF938C1484}" type="presOf" srcId="{880464B5-76CD-41C6-ACF2-8148CA014583}" destId="{3AA992B4-546B-4653-BB93-04D548DA2711}" srcOrd="0" destOrd="0" presId="urn:microsoft.com/office/officeart/2005/8/layout/venn1"/>
    <dgm:cxn modelId="{E2ECF2D2-1EE2-44BF-AF42-59FE4B0B2410}" type="presOf" srcId="{F27817F1-2714-43B1-A6E4-BD0D8059B352}" destId="{065C6B3B-7316-41D0-9E36-CEF3CFF3B0A1}" srcOrd="0" destOrd="0" presId="urn:microsoft.com/office/officeart/2005/8/layout/venn1"/>
    <dgm:cxn modelId="{B127A5C7-9C23-4F88-ACDD-7F404BB82983}" srcId="{A1D2F699-E6E0-4492-8B37-DB959ED27660}" destId="{F27817F1-2714-43B1-A6E4-BD0D8059B352}" srcOrd="2" destOrd="0" parTransId="{4DC0D77C-3075-4D36-B9E4-FD47FB7717F5}" sibTransId="{82A08976-19B9-4B7E-A997-6A14E9968834}"/>
    <dgm:cxn modelId="{0DB3CC7E-93F5-423C-9B37-B011A910555D}" srcId="{A1D2F699-E6E0-4492-8B37-DB959ED27660}" destId="{FD8DDA0C-18E9-4569-B22C-C6174BE23F02}" srcOrd="4" destOrd="0" parTransId="{E6C4A87D-2DB6-4C26-AB34-8364F5E9723D}" sibTransId="{6ECC6AA9-57AA-4617-95D2-9021E64E0B06}"/>
    <dgm:cxn modelId="{F1A5B23E-C899-4D24-A812-2AD19009E27A}" type="presOf" srcId="{CACFFA7D-0F70-427A-A6D7-413D49F34E20}" destId="{87A69461-26E2-4C46-80EE-C0D4A0C20DC3}" srcOrd="0" destOrd="0" presId="urn:microsoft.com/office/officeart/2005/8/layout/venn1"/>
    <dgm:cxn modelId="{D75FB8F3-71BF-4BC0-BE9A-03BA9F9EC7A0}" type="presOf" srcId="{FD8DDA0C-18E9-4569-B22C-C6174BE23F02}" destId="{A95B5331-D1D7-45AD-8661-238F6C433C13}" srcOrd="0" destOrd="0" presId="urn:microsoft.com/office/officeart/2005/8/layout/venn1"/>
    <dgm:cxn modelId="{C3AD77C9-6D6D-4943-B0ED-A95C9ECCB706}" srcId="{A1D2F699-E6E0-4492-8B37-DB959ED27660}" destId="{880464B5-76CD-41C6-ACF2-8148CA014583}" srcOrd="1" destOrd="0" parTransId="{069939BD-EE7F-4FA1-8513-B906A7465B5E}" sibTransId="{F75691D9-2BFC-4925-8913-63E036F47A06}"/>
    <dgm:cxn modelId="{FBCAB0D9-8287-4790-A409-4D29FDD1D28C}" type="presOf" srcId="{A1D2F699-E6E0-4492-8B37-DB959ED27660}" destId="{2DC8DAC0-05C3-4427-A5DC-7CA31472324C}" srcOrd="0" destOrd="0" presId="urn:microsoft.com/office/officeart/2005/8/layout/venn1"/>
    <dgm:cxn modelId="{EAA0EDF3-698E-4576-A637-95A579D1AA9C}" type="presOf" srcId="{7673B110-2777-4DE7-903A-FBF3202A930D}" destId="{61B275B8-5F39-4CBA-9D15-4F76E1208041}" srcOrd="0" destOrd="0" presId="urn:microsoft.com/office/officeart/2005/8/layout/venn1"/>
    <dgm:cxn modelId="{986B5647-49BD-4FCF-9135-5B8ECC24111B}" type="presParOf" srcId="{2DC8DAC0-05C3-4427-A5DC-7CA31472324C}" destId="{FB21E832-2F46-40A9-89D9-A19A2D9F4C35}" srcOrd="0" destOrd="0" presId="urn:microsoft.com/office/officeart/2005/8/layout/venn1"/>
    <dgm:cxn modelId="{5C5F0105-32F8-4C4F-A3B4-FC745B8DE8C0}" type="presParOf" srcId="{2DC8DAC0-05C3-4427-A5DC-7CA31472324C}" destId="{87A69461-26E2-4C46-80EE-C0D4A0C20DC3}" srcOrd="1" destOrd="0" presId="urn:microsoft.com/office/officeart/2005/8/layout/venn1"/>
    <dgm:cxn modelId="{5D82A55A-2C09-4CAC-A5B8-DFF414F8F4B9}" type="presParOf" srcId="{2DC8DAC0-05C3-4427-A5DC-7CA31472324C}" destId="{BE2D1DD3-9762-4396-9015-E18F8DE5E6A4}" srcOrd="2" destOrd="0" presId="urn:microsoft.com/office/officeart/2005/8/layout/venn1"/>
    <dgm:cxn modelId="{00E87481-FBF4-4A60-A008-CD4C26AB69CC}" type="presParOf" srcId="{2DC8DAC0-05C3-4427-A5DC-7CA31472324C}" destId="{3AA992B4-546B-4653-BB93-04D548DA2711}" srcOrd="3" destOrd="0" presId="urn:microsoft.com/office/officeart/2005/8/layout/venn1"/>
    <dgm:cxn modelId="{D964E57A-A1F2-4567-A40E-734DB110B075}" type="presParOf" srcId="{2DC8DAC0-05C3-4427-A5DC-7CA31472324C}" destId="{7C12E4E8-71DC-4997-BFD2-5A7438E470B2}" srcOrd="4" destOrd="0" presId="urn:microsoft.com/office/officeart/2005/8/layout/venn1"/>
    <dgm:cxn modelId="{6B41A540-D1E4-4BBD-8CA6-BB1B9966246F}" type="presParOf" srcId="{2DC8DAC0-05C3-4427-A5DC-7CA31472324C}" destId="{065C6B3B-7316-41D0-9E36-CEF3CFF3B0A1}" srcOrd="5" destOrd="0" presId="urn:microsoft.com/office/officeart/2005/8/layout/venn1"/>
    <dgm:cxn modelId="{C5C08D32-8A5F-4EB6-AB25-77F7B8912C62}" type="presParOf" srcId="{2DC8DAC0-05C3-4427-A5DC-7CA31472324C}" destId="{BF766ACD-0760-4731-9512-AA95FEDDE2BC}" srcOrd="6" destOrd="0" presId="urn:microsoft.com/office/officeart/2005/8/layout/venn1"/>
    <dgm:cxn modelId="{B6C90350-F0B0-4AE2-AD61-27C70146FF71}" type="presParOf" srcId="{2DC8DAC0-05C3-4427-A5DC-7CA31472324C}" destId="{61B275B8-5F39-4CBA-9D15-4F76E1208041}" srcOrd="7" destOrd="0" presId="urn:microsoft.com/office/officeart/2005/8/layout/venn1"/>
    <dgm:cxn modelId="{589EB97C-404D-47F2-A0FC-A920502CE390}" type="presParOf" srcId="{2DC8DAC0-05C3-4427-A5DC-7CA31472324C}" destId="{8E9369E3-4616-4FE5-ADF1-E9D329F0322D}" srcOrd="8" destOrd="0" presId="urn:microsoft.com/office/officeart/2005/8/layout/venn1"/>
    <dgm:cxn modelId="{9A778805-2087-465D-A3BF-4A584F78CE92}" type="presParOf" srcId="{2DC8DAC0-05C3-4427-A5DC-7CA31472324C}" destId="{A95B5331-D1D7-45AD-8661-238F6C433C13}"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1E832-2F46-40A9-89D9-A19A2D9F4C35}">
      <dsp:nvSpPr>
        <dsp:cNvPr id="0" name=""/>
        <dsp:cNvSpPr/>
      </dsp:nvSpPr>
      <dsp:spPr>
        <a:xfrm>
          <a:off x="5153196" y="3657605"/>
          <a:ext cx="2134284" cy="21347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A69461-26E2-4C46-80EE-C0D4A0C20DC3}">
      <dsp:nvSpPr>
        <dsp:cNvPr id="0" name=""/>
        <dsp:cNvSpPr/>
      </dsp:nvSpPr>
      <dsp:spPr>
        <a:xfrm>
          <a:off x="0" y="4032248"/>
          <a:ext cx="2476265" cy="14333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itchFamily="2" charset="-78"/>
            </a:rPr>
            <a:t>مبارزه با بيماريها</a:t>
          </a:r>
          <a:endParaRPr lang="fa-IR" sz="1800" kern="1200" dirty="0">
            <a:cs typeface="B Nazanin" pitchFamily="2" charset="-78"/>
          </a:endParaRPr>
        </a:p>
      </dsp:txBody>
      <dsp:txXfrm>
        <a:off x="0" y="4032248"/>
        <a:ext cx="2476265" cy="1433306"/>
      </dsp:txXfrm>
    </dsp:sp>
    <dsp:sp modelId="{BE2D1DD3-9762-4396-9015-E18F8DE5E6A4}">
      <dsp:nvSpPr>
        <dsp:cNvPr id="0" name=""/>
        <dsp:cNvSpPr/>
      </dsp:nvSpPr>
      <dsp:spPr>
        <a:xfrm>
          <a:off x="7009288" y="3732695"/>
          <a:ext cx="2134711" cy="21347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AA992B4-546B-4653-BB93-04D548DA2711}">
      <dsp:nvSpPr>
        <dsp:cNvPr id="0" name=""/>
        <dsp:cNvSpPr/>
      </dsp:nvSpPr>
      <dsp:spPr>
        <a:xfrm>
          <a:off x="5059416" y="3977336"/>
          <a:ext cx="2220099" cy="1555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en-US" sz="1800" kern="1200" dirty="0" smtClean="0">
              <a:cs typeface="+mj-cs"/>
            </a:rPr>
            <a:t>logistics</a:t>
          </a:r>
          <a:endParaRPr lang="fa-IR" sz="1800" kern="1200" dirty="0">
            <a:cs typeface="+mj-cs"/>
          </a:endParaRPr>
        </a:p>
      </dsp:txBody>
      <dsp:txXfrm>
        <a:off x="5059416" y="3977336"/>
        <a:ext cx="2220099" cy="1555289"/>
      </dsp:txXfrm>
    </dsp:sp>
    <dsp:sp modelId="{7C12E4E8-71DC-4997-BFD2-5A7438E470B2}">
      <dsp:nvSpPr>
        <dsp:cNvPr id="0" name=""/>
        <dsp:cNvSpPr/>
      </dsp:nvSpPr>
      <dsp:spPr>
        <a:xfrm>
          <a:off x="3371502" y="3679238"/>
          <a:ext cx="2134711" cy="21347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65C6B3B-7316-41D0-9E36-CEF3CFF3B0A1}">
      <dsp:nvSpPr>
        <dsp:cNvPr id="0" name=""/>
        <dsp:cNvSpPr/>
      </dsp:nvSpPr>
      <dsp:spPr>
        <a:xfrm>
          <a:off x="3840367" y="3938488"/>
          <a:ext cx="1377349" cy="1555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itchFamily="2" charset="-78"/>
            </a:rPr>
            <a:t>آموزش بهداشت</a:t>
          </a:r>
        </a:p>
        <a:p>
          <a:pPr lvl="0" algn="ctr" defTabSz="800100" rtl="1">
            <a:lnSpc>
              <a:spcPct val="90000"/>
            </a:lnSpc>
            <a:spcBef>
              <a:spcPct val="0"/>
            </a:spcBef>
            <a:spcAft>
              <a:spcPct val="35000"/>
            </a:spcAft>
          </a:pPr>
          <a:r>
            <a:rPr lang="fa-IR" sz="1800" kern="1200" dirty="0" smtClean="0">
              <a:cs typeface="B Nazanin" pitchFamily="2" charset="-78"/>
            </a:rPr>
            <a:t>تغذیه</a:t>
          </a:r>
          <a:endParaRPr lang="fa-IR" sz="1800" kern="1200" dirty="0">
            <a:cs typeface="B Nazanin" pitchFamily="2" charset="-78"/>
          </a:endParaRPr>
        </a:p>
      </dsp:txBody>
      <dsp:txXfrm>
        <a:off x="3840367" y="3938488"/>
        <a:ext cx="1377349" cy="1555289"/>
      </dsp:txXfrm>
    </dsp:sp>
    <dsp:sp modelId="{BF766ACD-0760-4731-9512-AA95FEDDE2BC}">
      <dsp:nvSpPr>
        <dsp:cNvPr id="0" name=""/>
        <dsp:cNvSpPr/>
      </dsp:nvSpPr>
      <dsp:spPr>
        <a:xfrm>
          <a:off x="1707559" y="3656482"/>
          <a:ext cx="2134711" cy="21347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1B275B8-5F39-4CBA-9D15-4F76E1208041}">
      <dsp:nvSpPr>
        <dsp:cNvPr id="0" name=""/>
        <dsp:cNvSpPr/>
      </dsp:nvSpPr>
      <dsp:spPr>
        <a:xfrm>
          <a:off x="1496027" y="4032257"/>
          <a:ext cx="2220099" cy="1555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itchFamily="2" charset="-78"/>
            </a:rPr>
            <a:t>بهداشت محيط</a:t>
          </a:r>
          <a:endParaRPr lang="fa-IR" sz="1800" kern="1200" dirty="0">
            <a:cs typeface="B Nazanin" pitchFamily="2" charset="-78"/>
          </a:endParaRPr>
        </a:p>
      </dsp:txBody>
      <dsp:txXfrm>
        <a:off x="1496027" y="4032257"/>
        <a:ext cx="2220099" cy="1555289"/>
      </dsp:txXfrm>
    </dsp:sp>
    <dsp:sp modelId="{8E9369E3-4616-4FE5-ADF1-E9D329F0322D}">
      <dsp:nvSpPr>
        <dsp:cNvPr id="0" name=""/>
        <dsp:cNvSpPr/>
      </dsp:nvSpPr>
      <dsp:spPr>
        <a:xfrm>
          <a:off x="0" y="3672368"/>
          <a:ext cx="2134711" cy="21347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95B5331-D1D7-45AD-8661-238F6C433C13}">
      <dsp:nvSpPr>
        <dsp:cNvPr id="0" name=""/>
        <dsp:cNvSpPr/>
      </dsp:nvSpPr>
      <dsp:spPr>
        <a:xfrm>
          <a:off x="6923900" y="3844701"/>
          <a:ext cx="2220099" cy="1585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itchFamily="2" charset="-78"/>
            </a:rPr>
            <a:t>بهداشت خانواده</a:t>
          </a:r>
          <a:endParaRPr lang="fa-IR" sz="1800" kern="1200" dirty="0">
            <a:cs typeface="B Nazanin" pitchFamily="2" charset="-78"/>
          </a:endParaRPr>
        </a:p>
      </dsp:txBody>
      <dsp:txXfrm>
        <a:off x="6923900" y="3844701"/>
        <a:ext cx="2220099" cy="15858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40FD5-0F35-467D-963A-69AD062A8A07}" type="datetimeFigureOut">
              <a:rPr lang="en-US" smtClean="0"/>
              <a:t>2/11/2017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0277D-B69E-405F-BFD8-86FD6B1E72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19.xm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DD1C8-D44C-4465-A680-2D1B7F44E6EB}"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b="1" dirty="0">
                <a:cs typeface="Mitra" pitchFamily="2" charset="-78"/>
              </a:rPr>
              <a:t>Consequences of Complex Emergencies</a:t>
            </a:r>
            <a:endParaRPr lang="en-US" dirty="0"/>
          </a:p>
          <a:p>
            <a:pPr>
              <a:buFontTx/>
              <a:buChar char="•"/>
            </a:pPr>
            <a:r>
              <a:rPr lang="en-US" b="1" u="sng" dirty="0"/>
              <a:t>Uncontrolled Population Movement</a:t>
            </a:r>
            <a:r>
              <a:rPr lang="en-US" dirty="0"/>
              <a:t/>
            </a:r>
            <a:br>
              <a:rPr lang="en-US" dirty="0"/>
            </a:br>
            <a:r>
              <a:rPr lang="en-US" dirty="0"/>
              <a:t>Almost all complex emergencies that occur in the world today involve large-scale movements of civilian populations away from their homes in search of either food, shelter, or security. In many cases, between 25 and 50 percent of the local population is displaced either by force or by necessity.  This creates a host of problems: </a:t>
            </a:r>
          </a:p>
          <a:p>
            <a:pPr>
              <a:buFontTx/>
              <a:buChar char="o"/>
            </a:pPr>
            <a:r>
              <a:rPr lang="en-US" dirty="0"/>
              <a:t>When people leave their homes they become exceptionally vulnerable to hunger and to epidemics of communicable disease. </a:t>
            </a:r>
          </a:p>
          <a:p>
            <a:pPr>
              <a:buFontTx/>
              <a:buChar char="o"/>
            </a:pPr>
            <a:r>
              <a:rPr lang="en-US" dirty="0"/>
              <a:t>Refugee groups can be politically destabilizing to receiving countries.  Sudden population changes can alter delicate political arrangements based on ethnic or religious representation.  Refugees often move to neighboring countries where they are not welcome, and sometimes even viewed as enemies.  Under international humanitarian law, however, they must be accepted under the doctrine of safe haven. </a:t>
            </a:r>
          </a:p>
          <a:p>
            <a:pPr>
              <a:buFontTx/>
              <a:buChar char="o"/>
            </a:pPr>
            <a:r>
              <a:rPr lang="en-US" dirty="0"/>
              <a:t>The presence of refugees may invite military action against the harboring state from the home country they have just left. </a:t>
            </a:r>
          </a:p>
          <a:p>
            <a:pPr>
              <a:buFontTx/>
              <a:buChar char="o"/>
            </a:pPr>
            <a:r>
              <a:rPr lang="en-US" dirty="0"/>
              <a:t>Fleeing refugees invariably form squalid refugee or displaced-person camps which are in every respect undesirable.  These camps are a social, economic, and political nightmare - yet for the people who inhabit them, they sometimes provide a better alternative than the prospect of returning to their home. </a:t>
            </a:r>
          </a:p>
          <a:p>
            <a:r>
              <a:rPr lang="en-US" b="1" dirty="0"/>
              <a:t>Dealing with Displaced Persons</a:t>
            </a:r>
            <a:r>
              <a:rPr lang="en-US" dirty="0"/>
              <a:t> </a:t>
            </a:r>
          </a:p>
          <a:p>
            <a:pPr>
              <a:buFontTx/>
              <a:buChar char="•"/>
            </a:pPr>
            <a:r>
              <a:rPr lang="en-US" dirty="0"/>
              <a:t>First, avoid military actions that will encourage population movements and the subsequent creation of displaced camps. </a:t>
            </a:r>
          </a:p>
          <a:p>
            <a:pPr>
              <a:buFontTx/>
              <a:buChar char="•"/>
            </a:pPr>
            <a:r>
              <a:rPr lang="en-US" dirty="0"/>
              <a:t>Second, work with humanitarian relief organizations to develop a mix of incentives so people will not leave their home villages in the first place. </a:t>
            </a:r>
          </a:p>
          <a:p>
            <a:pPr>
              <a:buFontTx/>
              <a:buChar char="•"/>
            </a:pPr>
            <a:r>
              <a:rPr lang="en-US" dirty="0"/>
              <a:t>Finally, if camps are already formed, work with humanitarian relief groups to return people voluntarily and as soon as practical to their homes.</a:t>
            </a:r>
            <a:r>
              <a:rPr lang="en-US" baseline="30000" dirty="0">
                <a:hlinkClick r:id="rId3" action="ppaction://hlinksldjump"/>
              </a:rPr>
              <a:t>7</a:t>
            </a:r>
            <a:r>
              <a:rPr lang="en-US" dirty="0"/>
              <a:t> </a:t>
            </a:r>
          </a:p>
          <a:p>
            <a:pPr>
              <a:buFontTx/>
              <a:buChar char="•"/>
            </a:pPr>
            <a:r>
              <a:rPr lang="en-US" b="1" u="sng" dirty="0"/>
              <a:t>Lack of Adequate Food</a:t>
            </a:r>
            <a:r>
              <a:rPr lang="en-US" dirty="0"/>
              <a:t/>
            </a:r>
            <a:br>
              <a:rPr lang="en-US" dirty="0"/>
            </a:br>
            <a:r>
              <a:rPr lang="en-US" dirty="0"/>
              <a:t>Complex emergencies invariably involve a food crisis.  This may be caused by floods, droughts, or crop failures.  Famine may also be the result of political, military, or economic turmoil that blocks regular food distribution channels.  There may be adequate food within the country, but its distribution may be irregular or unpredictable.  This creates a deep sense of insecurity and suffering within the country, and will likely lead to additional problems such as refugee movements, political upheaval, and environmental degradation.</a:t>
            </a:r>
            <a:br>
              <a:rPr lang="en-US" dirty="0"/>
            </a:br>
            <a:r>
              <a:rPr lang="en-US" dirty="0"/>
              <a:t/>
            </a:r>
            <a:br>
              <a:rPr lang="en-US" dirty="0"/>
            </a:br>
            <a:r>
              <a:rPr lang="en-US" dirty="0"/>
              <a:t>Since World War II, famine relief and food distribution has been the traditional mission of emergency relief organizations.  These organizations, however, face a very different situation in the Post-Cold War world and are reacting quickly to change their approach.  Famine is nearly always accompanied by the many other complex issues addressed here.  Because of this, foreign aid - including food, shelter, and service contracts - can have a strong influence on other aspects of the crisis, influencing population movements and strengthening the position of one faction over another.  Any relief program should take special care to understand the ramifications that humanitarian intervention will have on the situation.  Gone are the days of simple food delivery to starving rural populations. Aid missions must deal with the possibilities of continuing violence, economic collapse, political anarchy, and collapsed infrastructure. </a:t>
            </a:r>
          </a:p>
          <a:p>
            <a:pPr>
              <a:buFontTx/>
              <a:buChar char="•"/>
            </a:pPr>
            <a:r>
              <a:rPr lang="en-US" b="1" u="sng" dirty="0"/>
              <a:t>Poor Health Care</a:t>
            </a:r>
            <a:r>
              <a:rPr lang="en-US" dirty="0"/>
              <a:t/>
            </a:r>
            <a:br>
              <a:rPr lang="en-US" dirty="0"/>
            </a:br>
            <a:r>
              <a:rPr lang="en-US" dirty="0"/>
              <a:t>Complex emergencies are also likely to involve a health crisis.  This may be brought about by unsanitary conditions that lead to sudden outbreaks of disease and plague.  Natural disasters leave communities especially vulnerable to widespread sickness.  Local medical facilities are usually inadequate or non-existent, and are thus unable to handle the crisis.  The lack of local hospitals or clinics also means that basic medical needs cannot be met.  This may include everything from physical injuries to maternity care. </a:t>
            </a:r>
          </a:p>
          <a:p>
            <a:pPr>
              <a:buFontTx/>
              <a:buChar char="•"/>
            </a:pPr>
            <a:r>
              <a:rPr lang="en-US" b="1" u="sng" dirty="0"/>
              <a:t>Economic Collapse</a:t>
            </a:r>
            <a:r>
              <a:rPr lang="en-US" dirty="0"/>
              <a:t/>
            </a:r>
            <a:br>
              <a:rPr lang="en-US" dirty="0"/>
            </a:br>
            <a:r>
              <a:rPr lang="en-US" dirty="0"/>
              <a:t>Failed economies are both cause and consequence of complex emergencies.  As discussed above, economic crisis may trigger a complex emergency.  Economies also suffer severe damage during periods of crisis.  This includes: a sudden rise in unemployment, the breakdown of distribution channels (including food and basic necessities), and a high level of social uncertainty.  Even strong economies facing a complex emergency will have considerable trouble.  As economies falter, they create additional crisis and further escalate the existing emergency. </a:t>
            </a:r>
          </a:p>
          <a:p>
            <a:pPr>
              <a:buFontTx/>
              <a:buChar char="•"/>
            </a:pPr>
            <a:r>
              <a:rPr lang="en-US" b="1" u="sng" dirty="0"/>
              <a:t>Continued Escalation of Violence</a:t>
            </a:r>
            <a:r>
              <a:rPr lang="en-US" dirty="0"/>
              <a:t/>
            </a:r>
            <a:br>
              <a:rPr lang="en-US" dirty="0"/>
            </a:br>
            <a:r>
              <a:rPr lang="en-US" dirty="0"/>
              <a:t>Sudden economic collapse, food shortages, refugee movements, health crises, and political anarchy all serve to further inflame grievances that may have contributed to violent conflict in the beginning.  All sides will feel more vulnerable and will be less inclined to compromise, preferring instead to defend their own interests.  As the situation within the country deteriorates and becomes more desperate, violent conflict over access to resources and control of territory increases.  By mixing social and political turmoil with devastating humanitarian crises, cease-fires become much more difficult to negotiate and enforce.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97AA4-FFED-419B-9BB2-7150701FA916}"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a:lstStyle/>
          <a:p>
            <a:pPr>
              <a:spcBef>
                <a:spcPct val="0"/>
              </a:spcBef>
            </a:pPr>
            <a:endParaRPr lang="en-US" smtClean="0">
              <a:cs typeface="Arial" pitchFamily="34" charset="0"/>
            </a:endParaRPr>
          </a:p>
        </p:txBody>
      </p:sp>
      <p:sp>
        <p:nvSpPr>
          <p:cNvPr id="292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1F14C4-0E83-44E1-9035-2ECC05D68AB9}" type="slidenum">
              <a:rPr lang="en-US"/>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7A7BEA-DBED-43B9-B252-786C2CAEC40D}"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03C24E-9EAB-408D-804D-B7958C2F178F}" type="datetimeFigureOut">
              <a:rPr lang="en-US"/>
              <a:pPr>
                <a:defRPr/>
              </a:pPr>
              <a:t>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04423C-C290-47B3-B8EC-86A2CCDAE5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CAB27-FAFC-4378-8173-806DDE5291E1}" type="datetimeFigureOut">
              <a:rPr lang="en-US"/>
              <a:pPr>
                <a:defRPr/>
              </a:pPr>
              <a:t>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B6511E-DBF2-45AD-B53A-49D514631F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6E857-B10E-4219-953F-3B8B1763B34B}" type="datetimeFigureOut">
              <a:rPr lang="en-US"/>
              <a:pPr>
                <a:defRPr/>
              </a:pPr>
              <a:t>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174243-3CDF-407F-BE13-86A751C92C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F1260F-78F6-47FF-B5B9-CB367913BB4A}" type="datetimeFigureOut">
              <a:rPr lang="en-US"/>
              <a:pPr>
                <a:defRPr/>
              </a:pPr>
              <a:t>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85B34-0BB2-4175-9BFD-2F582AACF1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E92441-D722-44C2-92F6-D93ACB7493B7}" type="datetimeFigureOut">
              <a:rPr lang="en-US"/>
              <a:pPr>
                <a:defRPr/>
              </a:pPr>
              <a:t>2/11/2017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6B0067-CE1B-44AE-B225-E8714BA7AB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A3F2D8-E015-4E02-BF50-8310A8AEFF9A}" type="datetimeFigureOut">
              <a:rPr lang="en-US"/>
              <a:pPr>
                <a:defRPr/>
              </a:pPr>
              <a:t>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5AB97B-67C0-4491-A158-61DFDBA925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09A57C-95E6-45B4-B590-777123AFAEDC}" type="datetimeFigureOut">
              <a:rPr lang="en-US"/>
              <a:pPr>
                <a:defRPr/>
              </a:pPr>
              <a:t>2/11/2017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5726B8-A976-41DE-8DB4-D0173EBE40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786DC8-8642-4FB4-81D5-F85D9B26760B}" type="datetimeFigureOut">
              <a:rPr lang="en-US"/>
              <a:pPr>
                <a:defRPr/>
              </a:pPr>
              <a:t>2/11/2017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42C32-531C-4E2E-8930-5ECE75F06A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6549D3-E757-4021-9388-62B4C0E66097}" type="datetimeFigureOut">
              <a:rPr lang="en-US"/>
              <a:pPr>
                <a:defRPr/>
              </a:pPr>
              <a:t>2/11/2017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0CF14B-3567-4A2A-AEDB-F27BED7CC0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05F444-967A-493B-8CE4-69420764681D}" type="datetimeFigureOut">
              <a:rPr lang="en-US"/>
              <a:pPr>
                <a:defRPr/>
              </a:pPr>
              <a:t>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20E871-E476-41E2-B492-7DE2EB6C41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FF5C2-C839-40BC-B211-9923FF093A88}" type="datetimeFigureOut">
              <a:rPr lang="en-US"/>
              <a:pPr>
                <a:defRPr/>
              </a:pPr>
              <a:t>2/11/2017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C3A1E9-B3CF-483A-85D3-A8992643F4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D3C5B9-9083-4D08-BF7A-618ECA682031}" type="datetimeFigureOut">
              <a:rPr lang="en-US"/>
              <a:pPr>
                <a:defRPr/>
              </a:pPr>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58F1DB-CF76-427B-98AF-0D38404F7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endParaRPr lang="fa-IR" smtClean="0"/>
          </a:p>
        </p:txBody>
      </p:sp>
      <p:pic>
        <p:nvPicPr>
          <p:cNvPr id="2051" name="Picture 2" descr="G:\Desktop\besm\049.jpg"/>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838200" y="1066800"/>
            <a:ext cx="7696200" cy="3581400"/>
          </a:xfrm>
        </p:spPr>
        <p:txBody>
          <a:bodyPr/>
          <a:lstStyle/>
          <a:p>
            <a:pPr algn="r" rtl="1"/>
            <a:r>
              <a:rPr lang="en-US" b="1" dirty="0" smtClean="0">
                <a:solidFill>
                  <a:srgbClr val="DC104A"/>
                </a:solidFill>
              </a:rPr>
              <a:t>DISASTER</a:t>
            </a:r>
            <a:r>
              <a:rPr lang="ar-SA" b="1" dirty="0" smtClean="0">
                <a:solidFill>
                  <a:srgbClr val="DC104A"/>
                </a:solidFill>
              </a:rPr>
              <a:t>مي </a:t>
            </a:r>
            <a:r>
              <a:rPr lang="ar-SA" b="1" dirty="0">
                <a:solidFill>
                  <a:srgbClr val="DC104A"/>
                </a:solidFill>
              </a:rPr>
              <a:t>تواند</a:t>
            </a:r>
            <a:r>
              <a:rPr lang="ar-SA" b="1" dirty="0">
                <a:solidFill>
                  <a:srgbClr val="2206F2"/>
                </a:solidFill>
              </a:rPr>
              <a:t/>
            </a:r>
            <a:br>
              <a:rPr lang="ar-SA" b="1" dirty="0">
                <a:solidFill>
                  <a:srgbClr val="2206F2"/>
                </a:solidFill>
              </a:rPr>
            </a:br>
            <a:r>
              <a:rPr lang="ar-SA" b="1" dirty="0">
                <a:solidFill>
                  <a:srgbClr val="2206F2"/>
                </a:solidFill>
              </a:rPr>
              <a:t>  1- ناگهاني</a:t>
            </a:r>
            <a:br>
              <a:rPr lang="ar-SA" b="1" dirty="0">
                <a:solidFill>
                  <a:srgbClr val="2206F2"/>
                </a:solidFill>
              </a:rPr>
            </a:br>
            <a:r>
              <a:rPr lang="ar-SA" b="1" dirty="0">
                <a:solidFill>
                  <a:srgbClr val="2206F2"/>
                </a:solidFill>
              </a:rPr>
              <a:t>   2- دراز مدت </a:t>
            </a:r>
            <a:r>
              <a:rPr lang="en-US" b="1" dirty="0" smtClean="0">
                <a:solidFill>
                  <a:srgbClr val="2206F2"/>
                </a:solidFill>
              </a:rPr>
              <a:t/>
            </a:r>
            <a:br>
              <a:rPr lang="en-US" b="1" dirty="0" smtClean="0">
                <a:solidFill>
                  <a:srgbClr val="2206F2"/>
                </a:solidFill>
              </a:rPr>
            </a:br>
            <a:r>
              <a:rPr lang="fa-IR" b="1" dirty="0" smtClean="0">
                <a:solidFill>
                  <a:srgbClr val="2206F2"/>
                </a:solidFill>
              </a:rPr>
              <a:t>ا</a:t>
            </a:r>
            <a:r>
              <a:rPr lang="ar-SA" b="1" dirty="0" smtClean="0">
                <a:solidFill>
                  <a:srgbClr val="2206F2"/>
                </a:solidFill>
              </a:rPr>
              <a:t>يجاد </a:t>
            </a:r>
            <a:r>
              <a:rPr lang="ar-SA" b="1" dirty="0">
                <a:solidFill>
                  <a:srgbClr val="2206F2"/>
                </a:solidFill>
              </a:rPr>
              <a:t>شده باشد معمــولا </a:t>
            </a:r>
            <a:r>
              <a:rPr lang="ar-SA" b="1" dirty="0" smtClean="0">
                <a:solidFill>
                  <a:srgbClr val="2206F2"/>
                </a:solidFill>
              </a:rPr>
              <a:t>سوء </a:t>
            </a:r>
            <a:r>
              <a:rPr lang="ar-SA" b="1" dirty="0">
                <a:solidFill>
                  <a:srgbClr val="2206F2"/>
                </a:solidFill>
              </a:rPr>
              <a:t>تغذيه در شرايط </a:t>
            </a:r>
            <a:r>
              <a:rPr lang="ar-SA" b="1" dirty="0" smtClean="0">
                <a:solidFill>
                  <a:srgbClr val="2206F2"/>
                </a:solidFill>
              </a:rPr>
              <a:t> </a:t>
            </a:r>
            <a:r>
              <a:rPr lang="ar-SA" b="1" dirty="0">
                <a:solidFill>
                  <a:srgbClr val="2206F2"/>
                </a:solidFill>
              </a:rPr>
              <a:t>دراز </a:t>
            </a:r>
            <a:r>
              <a:rPr lang="ar-SA" b="1" dirty="0" smtClean="0">
                <a:solidFill>
                  <a:srgbClr val="2206F2"/>
                </a:solidFill>
              </a:rPr>
              <a:t>مدت </a:t>
            </a:r>
            <a:r>
              <a:rPr lang="ar-SA" b="1" dirty="0">
                <a:solidFill>
                  <a:srgbClr val="2206F2"/>
                </a:solidFill>
              </a:rPr>
              <a:t>به مراتب شايعتر است</a:t>
            </a:r>
            <a:r>
              <a:rPr lang="ar-SA" dirty="0"/>
              <a:t> </a:t>
            </a:r>
          </a:p>
        </p:txBody>
      </p:sp>
      <p:pic>
        <p:nvPicPr>
          <p:cNvPr id="40962" name="Picture 2" descr="C:\Users\omid\Desktop\IDP\untitledUUUI.png"/>
          <p:cNvPicPr>
            <a:picLocks noChangeAspect="1" noChangeArrowheads="1"/>
          </p:cNvPicPr>
          <p:nvPr/>
        </p:nvPicPr>
        <p:blipFill>
          <a:blip r:embed="rId2" cstate="print"/>
          <a:srcRect/>
          <a:stretch>
            <a:fillRect/>
          </a:stretch>
        </p:blipFill>
        <p:spPr bwMode="auto">
          <a:xfrm>
            <a:off x="0" y="0"/>
            <a:ext cx="2619375" cy="1743075"/>
          </a:xfrm>
          <a:prstGeom prst="rect">
            <a:avLst/>
          </a:prstGeom>
          <a:noFill/>
        </p:spPr>
      </p:pic>
      <p:pic>
        <p:nvPicPr>
          <p:cNvPr id="40963" name="Picture 3" descr="C:\Users\omid\Desktop\IDP\imagesCA3T7QBG.jpg"/>
          <p:cNvPicPr>
            <a:picLocks noChangeAspect="1" noChangeArrowheads="1"/>
          </p:cNvPicPr>
          <p:nvPr/>
        </p:nvPicPr>
        <p:blipFill>
          <a:blip r:embed="rId3" cstate="print"/>
          <a:srcRect/>
          <a:stretch>
            <a:fillRect/>
          </a:stretch>
        </p:blipFill>
        <p:spPr bwMode="auto">
          <a:xfrm>
            <a:off x="123825" y="5010150"/>
            <a:ext cx="2466975" cy="1847850"/>
          </a:xfrm>
          <a:prstGeom prst="rect">
            <a:avLst/>
          </a:prstGeom>
          <a:noFill/>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781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784379">
                <a:tc>
                  <a:txBody>
                    <a:bodyPr/>
                    <a:lstStyle/>
                    <a:p>
                      <a:pPr marL="0" marR="0" algn="ctr" rtl="1">
                        <a:lnSpc>
                          <a:spcPct val="115000"/>
                        </a:lnSpc>
                        <a:spcBef>
                          <a:spcPts val="0"/>
                        </a:spcBef>
                        <a:spcAft>
                          <a:spcPts val="0"/>
                        </a:spcAft>
                      </a:pPr>
                      <a:r>
                        <a:rPr lang="fa-IR" sz="2400" dirty="0">
                          <a:latin typeface="Calibri"/>
                          <a:ea typeface="Calibri"/>
                          <a:cs typeface="B Farnaz"/>
                        </a:rPr>
                        <a:t>حجم ( ابعاد)</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800" dirty="0">
                          <a:latin typeface="Calibri"/>
                          <a:ea typeface="Calibri"/>
                          <a:cs typeface="B Farnaz"/>
                        </a:rPr>
                        <a:t>وزن </a:t>
                      </a:r>
                      <a:endParaRPr lang="en-US" sz="24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800" dirty="0">
                          <a:latin typeface="Calibri"/>
                          <a:ea typeface="Calibri"/>
                          <a:cs typeface="B Farnaz"/>
                        </a:rPr>
                        <a:t>قيمت كل </a:t>
                      </a:r>
                      <a:endParaRPr lang="en-US" sz="24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000" dirty="0">
                          <a:latin typeface="Calibri"/>
                          <a:ea typeface="Calibri"/>
                          <a:cs typeface="B Farnaz"/>
                        </a:rPr>
                        <a:t>تعدادبراي 100 نفر</a:t>
                      </a:r>
                      <a:endParaRPr lang="en-US" sz="18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800" dirty="0">
                          <a:latin typeface="Calibri"/>
                          <a:ea typeface="Calibri"/>
                          <a:cs typeface="B Farnaz"/>
                        </a:rPr>
                        <a:t>نام كالا </a:t>
                      </a:r>
                      <a:endParaRPr lang="en-US" sz="2400" dirty="0">
                        <a:latin typeface="Calibri"/>
                        <a:ea typeface="Calibri"/>
                        <a:cs typeface="Arial"/>
                      </a:endParaRPr>
                    </a:p>
                  </a:txBody>
                  <a:tcPr marL="68580" marR="68580" marT="0" marB="0"/>
                </a:tc>
                <a:tc>
                  <a:txBody>
                    <a:bodyPr/>
                    <a:lstStyle/>
                    <a:p>
                      <a:r>
                        <a:rPr lang="fa-IR" sz="3600" dirty="0" smtClean="0"/>
                        <a:t>زئونوز</a:t>
                      </a:r>
                      <a:endParaRPr lang="en-US" sz="3600" dirty="0"/>
                    </a:p>
                  </a:txBody>
                  <a:tcPr marL="68580" marR="68580" marT="0" marB="0"/>
                </a:tc>
                <a:extLst>
                  <a:ext uri="{0D108BD9-81ED-4DB2-BD59-A6C34878D82A}">
                    <a16:rowId xmlns:a16="http://schemas.microsoft.com/office/drawing/2014/main" val="10000"/>
                  </a:ext>
                </a:extLst>
              </a:tr>
              <a:tr h="1497045">
                <a:tc>
                  <a:txBody>
                    <a:bodyPr/>
                    <a:lstStyle/>
                    <a:p>
                      <a:pPr marL="0" marR="0" algn="ctr" rtl="1">
                        <a:lnSpc>
                          <a:spcPct val="115000"/>
                        </a:lnSpc>
                        <a:spcBef>
                          <a:spcPts val="0"/>
                        </a:spcBef>
                        <a:spcAft>
                          <a:spcPts val="0"/>
                        </a:spcAft>
                      </a:pPr>
                      <a:r>
                        <a:rPr lang="fa-IR" sz="2400" dirty="0">
                          <a:latin typeface="Calibri"/>
                          <a:ea typeface="Calibri"/>
                          <a:cs typeface="B Farnaz"/>
                        </a:rPr>
                        <a:t>حدود 5 كارتن</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dirty="0">
                          <a:latin typeface="Calibri"/>
                          <a:ea typeface="Calibri"/>
                          <a:cs typeface="B Farnaz"/>
                        </a:rPr>
                        <a:t>حدود 500 كيلوگرم</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000" dirty="0" smtClean="0">
                          <a:latin typeface="Calibri"/>
                          <a:ea typeface="Calibri"/>
                          <a:cs typeface="B Farnaz"/>
                        </a:rPr>
                        <a:t>30/000/000ريال</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000" dirty="0">
                          <a:latin typeface="Calibri"/>
                          <a:ea typeface="Calibri"/>
                          <a:cs typeface="B Farnaz"/>
                        </a:rPr>
                        <a:t>2000</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000" dirty="0">
                          <a:latin typeface="Calibri"/>
                          <a:ea typeface="Calibri"/>
                          <a:cs typeface="B Farnaz"/>
                        </a:rPr>
                        <a:t>اسپري يا لوسيون يا پاد دوركننده حشرات</a:t>
                      </a:r>
                      <a:endParaRPr lang="en-US" sz="1800" dirty="0">
                        <a:latin typeface="Calibri"/>
                        <a:ea typeface="Calibri"/>
                        <a:cs typeface="Arial"/>
                      </a:endParaRPr>
                    </a:p>
                  </a:txBody>
                  <a:tcPr marL="68580" marR="68580"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2000" b="1" dirty="0" smtClean="0">
                          <a:latin typeface="+mn-lt"/>
                          <a:ea typeface="Calibri"/>
                          <a:cs typeface="2  Elham" pitchFamily="2" charset="-78"/>
                        </a:rPr>
                        <a:t>اقلام پرمصرف حجيم با تعداد بالا</a:t>
                      </a:r>
                      <a:endParaRPr lang="en-US" sz="1800" dirty="0" smtClean="0">
                        <a:latin typeface="+mn-lt"/>
                        <a:ea typeface="Calibri"/>
                        <a:cs typeface="2  Elham" pitchFamily="2" charset="-78"/>
                      </a:endParaRPr>
                    </a:p>
                    <a:p>
                      <a:pPr marL="0" marR="0" algn="ctr" rtl="1">
                        <a:lnSpc>
                          <a:spcPct val="115000"/>
                        </a:lnSpc>
                        <a:spcBef>
                          <a:spcPts val="0"/>
                        </a:spcBef>
                        <a:spcAft>
                          <a:spcPts val="0"/>
                        </a:spcAft>
                      </a:pPr>
                      <a:endParaRPr lang="en-US" sz="2000" dirty="0">
                        <a:latin typeface="Calibri"/>
                        <a:ea typeface="Calibri"/>
                        <a:cs typeface="2  Elham" pitchFamily="2" charset="-78"/>
                      </a:endParaRPr>
                    </a:p>
                  </a:txBody>
                  <a:tcPr marL="68580" marR="68580" marT="0" marB="0"/>
                </a:tc>
                <a:extLst>
                  <a:ext uri="{0D108BD9-81ED-4DB2-BD59-A6C34878D82A}">
                    <a16:rowId xmlns:a16="http://schemas.microsoft.com/office/drawing/2014/main" val="10001"/>
                  </a:ext>
                </a:extLst>
              </a:tr>
              <a:tr h="1699634">
                <a:tc>
                  <a:txBody>
                    <a:bodyPr/>
                    <a:lstStyle/>
                    <a:p>
                      <a:pPr marL="0" marR="0" algn="ctr" rtl="1">
                        <a:lnSpc>
                          <a:spcPct val="115000"/>
                        </a:lnSpc>
                        <a:spcBef>
                          <a:spcPts val="0"/>
                        </a:spcBef>
                        <a:spcAft>
                          <a:spcPts val="0"/>
                        </a:spcAft>
                      </a:pPr>
                      <a:r>
                        <a:rPr lang="fa-IR" sz="2400" dirty="0">
                          <a:latin typeface="Calibri"/>
                          <a:ea typeface="Calibri"/>
                          <a:cs typeface="B Farnaz"/>
                        </a:rPr>
                        <a:t>جمعا 4 كارتن</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a:latin typeface="Calibri"/>
                          <a:ea typeface="Calibri"/>
                          <a:cs typeface="B Farnaz"/>
                        </a:rPr>
                        <a:t>جمعاً 100 كيلوگرم</a:t>
                      </a:r>
                      <a:endParaRPr lang="en-US" sz="200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endParaRPr lang="fa-IR" sz="2400">
                        <a:latin typeface="Calibri"/>
                        <a:ea typeface="Calibri"/>
                        <a:cs typeface="B Farnaz"/>
                      </a:endParaRPr>
                    </a:p>
                  </a:txBody>
                  <a:tcPr marL="68580" marR="68580" marT="0" marB="0"/>
                </a:tc>
                <a:tc>
                  <a:txBody>
                    <a:bodyPr/>
                    <a:lstStyle/>
                    <a:p>
                      <a:pPr marL="0" marR="0" algn="ctr" rtl="1">
                        <a:lnSpc>
                          <a:spcPct val="115000"/>
                        </a:lnSpc>
                        <a:spcBef>
                          <a:spcPts val="0"/>
                        </a:spcBef>
                        <a:spcAft>
                          <a:spcPts val="0"/>
                        </a:spcAft>
                      </a:pPr>
                      <a:r>
                        <a:rPr lang="fa-IR" sz="2400">
                          <a:latin typeface="Calibri"/>
                          <a:ea typeface="Calibri"/>
                          <a:cs typeface="B Farnaz"/>
                        </a:rPr>
                        <a:t>2000 +2000</a:t>
                      </a:r>
                      <a:endParaRPr lang="en-US" sz="200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000" dirty="0">
                          <a:latin typeface="Calibri"/>
                          <a:ea typeface="Calibri"/>
                          <a:cs typeface="B Farnaz"/>
                        </a:rPr>
                        <a:t>پمفلت و بروشور سالك و </a:t>
                      </a:r>
                      <a:r>
                        <a:rPr lang="en-US" sz="2000" dirty="0">
                          <a:latin typeface="Calibri"/>
                          <a:ea typeface="Calibri"/>
                          <a:cs typeface="B Farnaz"/>
                        </a:rPr>
                        <a:t>CCHF</a:t>
                      </a:r>
                      <a:endParaRPr lang="en-US" sz="1800" dirty="0">
                        <a:latin typeface="Calibri"/>
                        <a:ea typeface="Calibri"/>
                        <a:cs typeface="Arial"/>
                      </a:endParaRPr>
                    </a:p>
                  </a:txBody>
                  <a:tcPr marL="68580" marR="68580"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2400" b="1" kern="1200" dirty="0" smtClean="0">
                          <a:solidFill>
                            <a:schemeClr val="dk1"/>
                          </a:solidFill>
                          <a:latin typeface="+mn-lt"/>
                          <a:ea typeface="+mn-ea"/>
                          <a:cs typeface="2  Elham" pitchFamily="2" charset="-78"/>
                        </a:rPr>
                        <a:t>دستورالعمل هاي همراه تيم</a:t>
                      </a:r>
                      <a:endParaRPr lang="en-US" sz="2400" kern="1200" dirty="0" smtClean="0">
                        <a:solidFill>
                          <a:schemeClr val="dk1"/>
                        </a:solidFill>
                        <a:latin typeface="+mn-lt"/>
                        <a:ea typeface="+mn-ea"/>
                        <a:cs typeface="2  Elham" pitchFamily="2" charset="-78"/>
                      </a:endParaRPr>
                    </a:p>
                    <a:p>
                      <a:pPr marL="0" marR="0" algn="ctr" rtl="1">
                        <a:lnSpc>
                          <a:spcPct val="115000"/>
                        </a:lnSpc>
                        <a:spcBef>
                          <a:spcPts val="0"/>
                        </a:spcBef>
                        <a:spcAft>
                          <a:spcPts val="0"/>
                        </a:spcAft>
                      </a:pPr>
                      <a:endParaRPr lang="en-US" sz="2000" dirty="0">
                        <a:latin typeface="Calibri"/>
                        <a:ea typeface="Calibri"/>
                        <a:cs typeface="2  Elham" pitchFamily="2" charset="-78"/>
                      </a:endParaRPr>
                    </a:p>
                  </a:txBody>
                  <a:tcPr marL="68580" marR="68580" marT="0" marB="0"/>
                </a:tc>
                <a:extLst>
                  <a:ext uri="{0D108BD9-81ED-4DB2-BD59-A6C34878D82A}">
                    <a16:rowId xmlns:a16="http://schemas.microsoft.com/office/drawing/2014/main" val="10002"/>
                  </a:ext>
                </a:extLst>
              </a:tr>
              <a:tr h="1153547">
                <a:tc>
                  <a:txBody>
                    <a:bodyPr/>
                    <a:lstStyle/>
                    <a:p>
                      <a:pPr marL="0" marR="0" algn="ctr" rtl="1">
                        <a:lnSpc>
                          <a:spcPct val="115000"/>
                        </a:lnSpc>
                        <a:spcBef>
                          <a:spcPts val="0"/>
                        </a:spcBef>
                        <a:spcAft>
                          <a:spcPts val="0"/>
                        </a:spcAft>
                      </a:pPr>
                      <a:r>
                        <a:rPr lang="fa-IR" sz="2400">
                          <a:latin typeface="Calibri"/>
                          <a:ea typeface="Calibri"/>
                          <a:cs typeface="B Farnaz"/>
                        </a:rPr>
                        <a:t>جمعا 1 كارتن</a:t>
                      </a:r>
                      <a:endParaRPr lang="en-US" sz="200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a:latin typeface="Calibri"/>
                          <a:ea typeface="Calibri"/>
                          <a:cs typeface="B Farnaz"/>
                        </a:rPr>
                        <a:t>10 كيلوگرم</a:t>
                      </a:r>
                      <a:endParaRPr lang="en-US" sz="200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dirty="0" smtClean="0">
                          <a:latin typeface="Calibri"/>
                          <a:ea typeface="Calibri"/>
                          <a:cs typeface="B Farnaz"/>
                        </a:rPr>
                        <a:t>10/000/000ريال</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a:latin typeface="Calibri"/>
                          <a:ea typeface="Calibri"/>
                          <a:cs typeface="B Farnaz"/>
                        </a:rPr>
                        <a:t>100 دوز</a:t>
                      </a:r>
                      <a:endParaRPr lang="en-US" sz="200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a:latin typeface="Calibri"/>
                          <a:ea typeface="Calibri"/>
                          <a:cs typeface="B Farnaz"/>
                        </a:rPr>
                        <a:t>واكسن ضد هاري</a:t>
                      </a:r>
                      <a:endParaRPr lang="en-US" sz="2000">
                        <a:latin typeface="Calibri"/>
                        <a:ea typeface="Calibri"/>
                        <a:cs typeface="Arial"/>
                      </a:endParaRPr>
                    </a:p>
                  </a:txBody>
                  <a:tcPr marL="68580" marR="68580" marT="0" marB="0"/>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2000" b="1" dirty="0" smtClean="0">
                          <a:latin typeface="+mn-lt"/>
                          <a:ea typeface="Calibri"/>
                          <a:cs typeface="2  Elham" pitchFamily="2" charset="-78"/>
                        </a:rPr>
                        <a:t>نام داروهاي اختصاصي</a:t>
                      </a:r>
                      <a:endParaRPr lang="en-US" sz="1800" dirty="0" smtClean="0">
                        <a:latin typeface="+mn-lt"/>
                        <a:ea typeface="Calibri"/>
                        <a:cs typeface="2  Elham" pitchFamily="2" charset="-78"/>
                      </a:endParaRPr>
                    </a:p>
                    <a:p>
                      <a:pPr marL="0" marR="0" algn="ctr" rtl="1">
                        <a:lnSpc>
                          <a:spcPct val="115000"/>
                        </a:lnSpc>
                        <a:spcBef>
                          <a:spcPts val="0"/>
                        </a:spcBef>
                        <a:spcAft>
                          <a:spcPts val="0"/>
                        </a:spcAft>
                      </a:pPr>
                      <a:endParaRPr lang="en-US" sz="2000" dirty="0">
                        <a:latin typeface="Calibri"/>
                        <a:ea typeface="Calibri"/>
                        <a:cs typeface="2  Elham" pitchFamily="2" charset="-78"/>
                      </a:endParaRPr>
                    </a:p>
                  </a:txBody>
                  <a:tcPr marL="68580" marR="68580" marT="0" marB="0"/>
                </a:tc>
                <a:extLst>
                  <a:ext uri="{0D108BD9-81ED-4DB2-BD59-A6C34878D82A}">
                    <a16:rowId xmlns:a16="http://schemas.microsoft.com/office/drawing/2014/main" val="10003"/>
                  </a:ext>
                </a:extLst>
              </a:tr>
              <a:tr h="1647195">
                <a:tc>
                  <a:txBody>
                    <a:bodyPr/>
                    <a:lstStyle/>
                    <a:p>
                      <a:pPr marL="0" marR="0" algn="ctr" rtl="1">
                        <a:lnSpc>
                          <a:spcPct val="115000"/>
                        </a:lnSpc>
                        <a:spcBef>
                          <a:spcPts val="0"/>
                        </a:spcBef>
                        <a:spcAft>
                          <a:spcPts val="0"/>
                        </a:spcAft>
                      </a:pPr>
                      <a:r>
                        <a:rPr lang="fa-IR" sz="2400" dirty="0">
                          <a:latin typeface="Calibri"/>
                          <a:ea typeface="Calibri"/>
                          <a:cs typeface="B Farnaz"/>
                        </a:rPr>
                        <a:t>جمعا 1 كارتن</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dirty="0">
                          <a:latin typeface="Calibri"/>
                          <a:ea typeface="Calibri"/>
                          <a:cs typeface="B Farnaz"/>
                        </a:rPr>
                        <a:t>10 كيلوگرم</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dirty="0" smtClean="0">
                          <a:latin typeface="Calibri"/>
                          <a:ea typeface="Calibri"/>
                          <a:cs typeface="B Farnaz"/>
                        </a:rPr>
                        <a:t>30/000/000 </a:t>
                      </a:r>
                      <a:r>
                        <a:rPr lang="fa-IR" sz="2400" dirty="0">
                          <a:latin typeface="Calibri"/>
                          <a:ea typeface="Calibri"/>
                          <a:cs typeface="B Farnaz"/>
                        </a:rPr>
                        <a:t>ريال</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dirty="0" smtClean="0">
                          <a:latin typeface="Calibri"/>
                          <a:ea typeface="Calibri"/>
                          <a:cs typeface="B Farnaz"/>
                        </a:rPr>
                        <a:t>20/000 </a:t>
                      </a:r>
                      <a:r>
                        <a:rPr lang="fa-IR" sz="2400" dirty="0">
                          <a:latin typeface="Calibri"/>
                          <a:ea typeface="Calibri"/>
                          <a:cs typeface="B Farnaz"/>
                        </a:rPr>
                        <a:t>واحد</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dirty="0">
                          <a:latin typeface="Calibri"/>
                          <a:ea typeface="Calibri"/>
                          <a:cs typeface="B Farnaz"/>
                        </a:rPr>
                        <a:t>سرم ضد هاري</a:t>
                      </a:r>
                      <a:endParaRPr lang="en-US" sz="2000" dirty="0">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fa-IR" sz="2400" b="1" dirty="0">
                          <a:latin typeface="Calibri"/>
                          <a:ea typeface="Calibri"/>
                          <a:cs typeface="2  Elham" pitchFamily="2" charset="-78"/>
                        </a:rPr>
                        <a:t>نام داروهاي </a:t>
                      </a:r>
                      <a:r>
                        <a:rPr lang="fa-IR" sz="2400" b="1" dirty="0" smtClean="0">
                          <a:latin typeface="Calibri"/>
                          <a:ea typeface="Calibri"/>
                          <a:cs typeface="2  Elham" pitchFamily="2" charset="-78"/>
                        </a:rPr>
                        <a:t>اختصاصي</a:t>
                      </a:r>
                      <a:endParaRPr lang="en-US" sz="2000" dirty="0">
                        <a:latin typeface="Calibri"/>
                        <a:ea typeface="Calibri"/>
                        <a:cs typeface="2  Elham" pitchFamily="2" charset="-78"/>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228600" y="0"/>
            <a:ext cx="8686800" cy="6477000"/>
          </a:xfrm>
        </p:spPr>
        <p:txBody>
          <a:bodyPr>
            <a:normAutofit/>
          </a:bodyPr>
          <a:lstStyle/>
          <a:p>
            <a:pPr algn="r" rtl="1"/>
            <a:r>
              <a:rPr lang="ar-SA" sz="2800" dirty="0">
                <a:solidFill>
                  <a:srgbClr val="FF0000"/>
                </a:solidFill>
                <a:cs typeface="Jadid" pitchFamily="2" charset="-78"/>
              </a:rPr>
              <a:t>لوازم و ابزار و تجهيزات مورد نياز گروه مبارزه با بيماريها دريك  تيم</a:t>
            </a:r>
            <a:r>
              <a:rPr lang="en-US" sz="2800" dirty="0">
                <a:solidFill>
                  <a:srgbClr val="FF0000"/>
                </a:solidFill>
                <a:cs typeface="Jadid" pitchFamily="2" charset="-78"/>
              </a:rPr>
              <a:t>*</a:t>
            </a:r>
            <a:r>
              <a:rPr lang="en-US" sz="2800" dirty="0">
                <a:solidFill>
                  <a:srgbClr val="FF0000"/>
                </a:solidFill>
                <a:cs typeface="Lotus" pitchFamily="2" charset="-78"/>
              </a:rPr>
              <a:t> </a:t>
            </a:r>
            <a:r>
              <a:rPr lang="en-US" sz="2800" dirty="0">
                <a:solidFill>
                  <a:srgbClr val="FF0000"/>
                </a:solidFill>
              </a:rPr>
              <a:t/>
            </a:r>
            <a:br>
              <a:rPr lang="en-US" sz="2800" dirty="0">
                <a:solidFill>
                  <a:srgbClr val="FF0000"/>
                </a:solidFill>
              </a:rPr>
            </a:br>
            <a:r>
              <a:rPr lang="ar-SA" sz="2800" dirty="0">
                <a:cs typeface="Lotus" pitchFamily="2" charset="-78"/>
              </a:rPr>
              <a:t>1</a:t>
            </a:r>
            <a:r>
              <a:rPr lang="en-US" sz="2800" dirty="0">
                <a:cs typeface="Lotus" pitchFamily="2" charset="-78"/>
              </a:rPr>
              <a:t>)</a:t>
            </a:r>
            <a:r>
              <a:rPr lang="en-US" sz="2800" dirty="0"/>
              <a:t>  </a:t>
            </a:r>
            <a:r>
              <a:rPr lang="en-US" sz="2500" dirty="0"/>
              <a:t>   </a:t>
            </a:r>
            <a:r>
              <a:rPr lang="ar-SA" sz="2500" dirty="0">
                <a:cs typeface="Lotus" pitchFamily="2" charset="-78"/>
              </a:rPr>
              <a:t>يخچال نگهداري واكسن يك عدد به ازاي هر تيم (در طي دو هفته اول بحران مي توان از كلدباكس استفاده كرد) </a:t>
            </a:r>
            <a:r>
              <a:rPr lang="en-US" sz="2500" dirty="0"/>
              <a:t/>
            </a:r>
            <a:br>
              <a:rPr lang="en-US" sz="2500" dirty="0"/>
            </a:br>
            <a:r>
              <a:rPr lang="ar-SA" sz="2500" dirty="0">
                <a:cs typeface="Lotus" pitchFamily="2" charset="-78"/>
              </a:rPr>
              <a:t>2</a:t>
            </a:r>
            <a:r>
              <a:rPr lang="en-US" sz="2500" dirty="0">
                <a:cs typeface="Lotus" pitchFamily="2" charset="-78"/>
              </a:rPr>
              <a:t>)</a:t>
            </a:r>
            <a:r>
              <a:rPr lang="en-US" sz="2500" dirty="0"/>
              <a:t>     </a:t>
            </a:r>
            <a:r>
              <a:rPr lang="ar-SA" sz="2500" dirty="0">
                <a:cs typeface="Lotus" pitchFamily="2" charset="-78"/>
              </a:rPr>
              <a:t>آيس بك و واكسن كارير- دو عدد واكسن كارير و 12 عدد آيس بك به ازاي هرتيم </a:t>
            </a:r>
            <a:r>
              <a:rPr lang="en-US" sz="2500" dirty="0"/>
              <a:t/>
            </a:r>
            <a:br>
              <a:rPr lang="en-US" sz="2500" dirty="0"/>
            </a:br>
            <a:r>
              <a:rPr lang="ar-SA" sz="2500" dirty="0">
                <a:cs typeface="Lotus" pitchFamily="2" charset="-78"/>
              </a:rPr>
              <a:t>3</a:t>
            </a:r>
            <a:r>
              <a:rPr lang="en-US" sz="2500" dirty="0">
                <a:cs typeface="Lotus" pitchFamily="2" charset="-78"/>
              </a:rPr>
              <a:t>)</a:t>
            </a:r>
            <a:r>
              <a:rPr lang="en-US" sz="2500" dirty="0"/>
              <a:t>     </a:t>
            </a:r>
            <a:r>
              <a:rPr lang="ar-SA" sz="2500" dirty="0">
                <a:cs typeface="Lotus" pitchFamily="2" charset="-78"/>
              </a:rPr>
              <a:t>سرنگ به ازاي هر نفر جمعيت پوشش 2 عدد حداقل براي يك ماه </a:t>
            </a:r>
            <a:r>
              <a:rPr lang="en-US" sz="2500" dirty="0"/>
              <a:t/>
            </a:r>
            <a:br>
              <a:rPr lang="en-US" sz="2500" dirty="0"/>
            </a:br>
            <a:r>
              <a:rPr lang="ar-SA" sz="2500" dirty="0">
                <a:cs typeface="Lotus" pitchFamily="2" charset="-78"/>
              </a:rPr>
              <a:t>4</a:t>
            </a:r>
            <a:r>
              <a:rPr lang="en-US" sz="2500" dirty="0">
                <a:cs typeface="Lotus" pitchFamily="2" charset="-78"/>
              </a:rPr>
              <a:t>)</a:t>
            </a:r>
            <a:r>
              <a:rPr lang="en-US" sz="2500" dirty="0"/>
              <a:t>     </a:t>
            </a:r>
            <a:r>
              <a:rPr lang="ar-SA" sz="2500" dirty="0">
                <a:cs typeface="Lotus" pitchFamily="2" charset="-78"/>
              </a:rPr>
              <a:t>الكل و پنبه مورد نياز تزريقات</a:t>
            </a:r>
            <a:r>
              <a:rPr lang="en-US" sz="2500" dirty="0"/>
              <a:t/>
            </a:r>
            <a:br>
              <a:rPr lang="en-US" sz="2500" dirty="0"/>
            </a:br>
            <a:r>
              <a:rPr lang="ar-SA" sz="2500" dirty="0">
                <a:cs typeface="Lotus" pitchFamily="2" charset="-78"/>
              </a:rPr>
              <a:t>5</a:t>
            </a:r>
            <a:r>
              <a:rPr lang="en-US" sz="2500" dirty="0">
                <a:cs typeface="Lotus" pitchFamily="2" charset="-78"/>
              </a:rPr>
              <a:t>)</a:t>
            </a:r>
            <a:r>
              <a:rPr lang="en-US" sz="2500" dirty="0"/>
              <a:t>     </a:t>
            </a:r>
            <a:r>
              <a:rPr lang="ar-SA" sz="2500" dirty="0">
                <a:cs typeface="Lotus" pitchFamily="2" charset="-78"/>
              </a:rPr>
              <a:t>دفاتر و فرم هاي مورد نياز ( واكسيناسيون ، فرم هاي گزارش بيماريها ، ليست هاي خطر بيماريها ، پروتكل ها و ...)</a:t>
            </a:r>
            <a:r>
              <a:rPr lang="en-US" sz="2500" dirty="0"/>
              <a:t/>
            </a:r>
            <a:br>
              <a:rPr lang="en-US" sz="2500" dirty="0"/>
            </a:br>
            <a:r>
              <a:rPr lang="ar-SA" sz="2500" dirty="0">
                <a:cs typeface="Lotus" pitchFamily="2" charset="-78"/>
              </a:rPr>
              <a:t>6</a:t>
            </a:r>
            <a:r>
              <a:rPr lang="en-US" sz="2500" dirty="0">
                <a:cs typeface="Lotus" pitchFamily="2" charset="-78"/>
              </a:rPr>
              <a:t>)</a:t>
            </a:r>
            <a:r>
              <a:rPr lang="en-US" sz="2500" dirty="0"/>
              <a:t>     </a:t>
            </a:r>
            <a:r>
              <a:rPr lang="ar-SA" sz="2500" dirty="0">
                <a:cs typeface="Lotus" pitchFamily="2" charset="-78"/>
              </a:rPr>
              <a:t>لام و لانست به تعداد يكصد عدد </a:t>
            </a:r>
            <a:r>
              <a:rPr lang="en-US" sz="2500" dirty="0"/>
              <a:t/>
            </a:r>
            <a:br>
              <a:rPr lang="en-US" sz="2500" dirty="0"/>
            </a:br>
            <a:r>
              <a:rPr lang="ar-SA" sz="2500" dirty="0">
                <a:cs typeface="Lotus" pitchFamily="2" charset="-78"/>
              </a:rPr>
              <a:t>7</a:t>
            </a:r>
            <a:r>
              <a:rPr lang="en-US" sz="2500" dirty="0">
                <a:cs typeface="Lotus" pitchFamily="2" charset="-78"/>
              </a:rPr>
              <a:t>)</a:t>
            </a:r>
            <a:r>
              <a:rPr lang="en-US" sz="2500" dirty="0"/>
              <a:t>     </a:t>
            </a:r>
            <a:r>
              <a:rPr lang="ar-SA" sz="2500" dirty="0">
                <a:cs typeface="Lotus" pitchFamily="2" charset="-78"/>
              </a:rPr>
              <a:t>محيط كاري بلر براي نمونه گيري اسهال  50 عدد </a:t>
            </a:r>
            <a:r>
              <a:rPr lang="en-US" sz="2500" dirty="0"/>
              <a:t/>
            </a:r>
            <a:br>
              <a:rPr lang="en-US" sz="2500" dirty="0"/>
            </a:br>
            <a:r>
              <a:rPr lang="ar-SA" sz="2500" dirty="0">
                <a:cs typeface="Lotus" pitchFamily="2" charset="-78"/>
              </a:rPr>
              <a:t>8</a:t>
            </a:r>
            <a:r>
              <a:rPr lang="en-US" sz="2500" dirty="0">
                <a:cs typeface="Lotus" pitchFamily="2" charset="-78"/>
              </a:rPr>
              <a:t>)</a:t>
            </a:r>
            <a:r>
              <a:rPr lang="en-US" sz="2500" dirty="0"/>
              <a:t>     </a:t>
            </a:r>
            <a:r>
              <a:rPr lang="ar-SA" sz="2500" dirty="0">
                <a:cs typeface="Lotus" pitchFamily="2" charset="-78"/>
              </a:rPr>
              <a:t>لوله آزمايش براي نمونه برداري در موارد ضروري حدود 50 عدد به ازاي هر تيم</a:t>
            </a:r>
            <a:r>
              <a:rPr lang="en-US" sz="2500" dirty="0">
                <a:cs typeface="Lotus" pitchFamily="2" charset="-78"/>
              </a:rPr>
              <a:t/>
            </a:r>
            <a:br>
              <a:rPr lang="en-US" sz="2500" dirty="0">
                <a:cs typeface="Lotus" pitchFamily="2" charset="-78"/>
              </a:rPr>
            </a:br>
            <a:r>
              <a:rPr lang="en-US" sz="2500" dirty="0">
                <a:cs typeface="Lotus" pitchFamily="2" charset="-78"/>
              </a:rPr>
              <a:t>*</a:t>
            </a:r>
            <a:r>
              <a:rPr lang="ar-SA" sz="2500" dirty="0">
                <a:cs typeface="Lotus" pitchFamily="2" charset="-78"/>
              </a:rPr>
              <a:t> </a:t>
            </a:r>
            <a:r>
              <a:rPr lang="fa-IR" sz="2500" b="1" dirty="0">
                <a:cs typeface="Lotus" pitchFamily="2" charset="-78"/>
              </a:rPr>
              <a:t>لوازم مصرفي براي يكماه محاسبه شده است</a:t>
            </a:r>
            <a:r>
              <a:rPr lang="fa-IR" sz="2500" dirty="0">
                <a:cs typeface="Lotus" pitchFamily="2" charset="-78"/>
              </a:rPr>
              <a:t>.</a:t>
            </a:r>
            <a:r>
              <a:rPr lang="en-US" sz="2500" dirty="0"/>
              <a:t/>
            </a:r>
            <a:br>
              <a:rPr lang="en-US" sz="2500" dirty="0"/>
            </a:br>
            <a:r>
              <a:rPr lang="en-US" sz="2500" dirty="0"/>
              <a:t/>
            </a:r>
            <a:br>
              <a:rPr lang="en-US" sz="2500" dirty="0"/>
            </a:br>
            <a:r>
              <a:rPr lang="en-US" sz="1600" dirty="0"/>
              <a:t> </a:t>
            </a:r>
          </a:p>
        </p:txBody>
      </p:sp>
      <p:sp>
        <p:nvSpPr>
          <p:cNvPr id="325635" name="Line 3"/>
          <p:cNvSpPr>
            <a:spLocks noChangeShapeType="1"/>
          </p:cNvSpPr>
          <p:nvPr/>
        </p:nvSpPr>
        <p:spPr bwMode="auto">
          <a:xfrm>
            <a:off x="6248400" y="3962400"/>
            <a:ext cx="0" cy="609600"/>
          </a:xfrm>
          <a:prstGeom prst="line">
            <a:avLst/>
          </a:prstGeom>
          <a:noFill/>
          <a:ln w="9525">
            <a:solidFill>
              <a:schemeClr val="tx1"/>
            </a:solidFill>
            <a:miter lim="800000"/>
            <a:headEnd/>
            <a:tailEnd/>
          </a:ln>
          <a:effectLst/>
        </p:spPr>
        <p:txBody>
          <a:bodyPr wrap="none"/>
          <a:lstStyle/>
          <a:p>
            <a:endParaRPr lang="fa-I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28600" y="304800"/>
            <a:ext cx="8458200" cy="5867400"/>
          </a:xfrm>
        </p:spPr>
        <p:txBody>
          <a:bodyPr>
            <a:normAutofit fontScale="90000"/>
          </a:bodyPr>
          <a:lstStyle/>
          <a:p>
            <a:pPr algn="r" rtl="1">
              <a:lnSpc>
                <a:spcPct val="120000"/>
              </a:lnSpc>
            </a:pPr>
            <a:r>
              <a:rPr lang="ar-SA" sz="1600" dirty="0">
                <a:cs typeface="Lotus" pitchFamily="2" charset="-78"/>
              </a:rPr>
              <a:t/>
            </a:r>
            <a:br>
              <a:rPr lang="ar-SA" sz="1600" dirty="0">
                <a:cs typeface="Lotus" pitchFamily="2" charset="-78"/>
              </a:rPr>
            </a:br>
            <a:r>
              <a:rPr lang="ar-SA" sz="1600" dirty="0">
                <a:cs typeface="Lotus" pitchFamily="2" charset="-78"/>
              </a:rPr>
              <a:t>9</a:t>
            </a:r>
            <a:r>
              <a:rPr lang="en-US" sz="1600" b="1" dirty="0">
                <a:cs typeface="Lotus" pitchFamily="2" charset="-78"/>
              </a:rPr>
              <a:t>)</a:t>
            </a:r>
            <a:r>
              <a:rPr lang="en-US" sz="1600" b="1" dirty="0"/>
              <a:t>   </a:t>
            </a:r>
            <a:r>
              <a:rPr lang="en-US" sz="2000" b="1" dirty="0"/>
              <a:t>  </a:t>
            </a:r>
            <a:r>
              <a:rPr lang="ar-SA" sz="2000" b="1" dirty="0">
                <a:cs typeface="Lotus" pitchFamily="2" charset="-78"/>
              </a:rPr>
              <a:t>واكسن وسرم هاي مورد نياز شامل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واكسن پوليو 		10 ويال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واكسن </a:t>
            </a:r>
            <a:r>
              <a:rPr lang="en-US" sz="2000" dirty="0">
                <a:cs typeface="Lotus" pitchFamily="2" charset="-78"/>
              </a:rPr>
              <a:t>MMR		</a:t>
            </a:r>
            <a:r>
              <a:rPr lang="fa-IR" sz="2000" dirty="0">
                <a:cs typeface="Lotus" pitchFamily="2" charset="-78"/>
              </a:rPr>
              <a:t>5 ويال</a:t>
            </a:r>
            <a:r>
              <a:rPr lang="ar-SA" sz="2000" dirty="0">
                <a:cs typeface="Lotus" pitchFamily="2" charset="-78"/>
              </a:rPr>
              <a:t>					</a:t>
            </a:r>
            <a:br>
              <a:rPr lang="ar-SA" sz="2000" dirty="0">
                <a:cs typeface="Lotus" pitchFamily="2" charset="-78"/>
              </a:rPr>
            </a:br>
            <a:r>
              <a:rPr lang="ar-SA" sz="2000" dirty="0">
                <a:cs typeface="Lotus" pitchFamily="2" charset="-78"/>
              </a:rPr>
              <a:t>-</a:t>
            </a:r>
            <a:r>
              <a:rPr lang="ar-SA" sz="2000" dirty="0"/>
              <a:t>       </a:t>
            </a:r>
            <a:r>
              <a:rPr lang="ar-SA" sz="2000" dirty="0">
                <a:cs typeface="Lotus" pitchFamily="2" charset="-78"/>
              </a:rPr>
              <a:t>واكسن توام		20 ويال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واكسن عقرب و مار گزيدگي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واكسن و سرم هاري</a:t>
            </a:r>
            <a:r>
              <a:rPr lang="en-US" sz="2000" dirty="0">
                <a:cs typeface="Lotus" pitchFamily="2" charset="-78"/>
              </a:rPr>
              <a:t>		</a:t>
            </a:r>
            <a:r>
              <a:rPr lang="fa-IR" sz="2000" dirty="0" smtClean="0">
                <a:cs typeface="Lotus" pitchFamily="2" charset="-78"/>
              </a:rPr>
              <a:t>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واكسن مننژيت - </a:t>
            </a:r>
            <a:r>
              <a:rPr lang="en-US" sz="2000" dirty="0">
                <a:cs typeface="Lotus" pitchFamily="2" charset="-78"/>
              </a:rPr>
              <a:t>BCG</a:t>
            </a:r>
            <a:r>
              <a:rPr lang="ar-SA" sz="2000" dirty="0">
                <a:cs typeface="Lotus" pitchFamily="2" charset="-78"/>
              </a:rPr>
              <a:t> </a:t>
            </a:r>
            <a:r>
              <a:rPr lang="en-US" sz="2000" dirty="0"/>
              <a:t/>
            </a:r>
            <a:br>
              <a:rPr lang="en-US" sz="2000" dirty="0"/>
            </a:br>
            <a:r>
              <a:rPr lang="fa-IR" sz="2000" dirty="0"/>
              <a:t>-</a:t>
            </a:r>
            <a:r>
              <a:rPr lang="ar-SA" sz="2000" dirty="0"/>
              <a:t>       </a:t>
            </a:r>
            <a:r>
              <a:rPr lang="en-US" sz="2000" dirty="0"/>
              <a:t>DTP</a:t>
            </a:r>
            <a:r>
              <a:rPr lang="fa-IR" sz="2000" dirty="0"/>
              <a:t>		10ويال</a:t>
            </a:r>
            <a:r>
              <a:rPr lang="en-US" sz="2000" dirty="0"/>
              <a:t/>
            </a:r>
            <a:br>
              <a:rPr lang="en-US" sz="2000" dirty="0"/>
            </a:br>
            <a:r>
              <a:rPr lang="en-US" sz="2000" dirty="0" err="1"/>
              <a:t>Hep</a:t>
            </a:r>
            <a:r>
              <a:rPr lang="en-US" sz="2000" dirty="0"/>
              <a:t> B     -</a:t>
            </a:r>
            <a:r>
              <a:rPr lang="fa-IR" sz="2000" dirty="0"/>
              <a:t>		</a:t>
            </a:r>
            <a:r>
              <a:rPr lang="fa-IR" sz="2000" dirty="0">
                <a:cs typeface="B Lotus" pitchFamily="2" charset="-78"/>
              </a:rPr>
              <a:t>5 ويال</a:t>
            </a:r>
            <a:r>
              <a:rPr lang="en-US" sz="2000" dirty="0"/>
              <a:t/>
            </a:r>
            <a:br>
              <a:rPr lang="en-US" sz="2000" dirty="0"/>
            </a:br>
            <a:r>
              <a:rPr lang="ar-SA" sz="2000" b="1" dirty="0">
                <a:cs typeface="Lotus" pitchFamily="2" charset="-78"/>
              </a:rPr>
              <a:t>10</a:t>
            </a:r>
            <a:r>
              <a:rPr lang="en-US" sz="2000" b="1" dirty="0">
                <a:cs typeface="Lotus" pitchFamily="2" charset="-78"/>
              </a:rPr>
              <a:t>)</a:t>
            </a:r>
            <a:r>
              <a:rPr lang="ar-SA" sz="2000" b="1" dirty="0">
                <a:cs typeface="Lotus" pitchFamily="2" charset="-78"/>
              </a:rPr>
              <a:t>دارو هاي مورد نياز بيماريهاي بومي منطقه حداقل به تعداد 10 بيمار شامل</a:t>
            </a:r>
            <a:r>
              <a:rPr lang="en-US" sz="2000" dirty="0">
                <a:cs typeface="Lotus" pitchFamily="2" charset="-78"/>
              </a:rPr>
              <a:t> </a:t>
            </a:r>
            <a:r>
              <a:rPr lang="fa-IR" sz="2000" dirty="0">
                <a:cs typeface="Lotus" pitchFamily="2" charset="-78"/>
              </a:rPr>
              <a:t>	</a:t>
            </a:r>
            <a:r>
              <a:rPr lang="en-US" sz="2000" dirty="0">
                <a:cs typeface="Lotus" pitchFamily="2" charset="-78"/>
              </a:rPr>
              <a:t>	</a:t>
            </a:r>
            <a:r>
              <a:rPr lang="ar-SA" sz="2000" dirty="0">
                <a:cs typeface="Lotus" pitchFamily="2" charset="-78"/>
              </a:rPr>
              <a:t>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التور</a:t>
            </a:r>
            <a:r>
              <a:rPr lang="en-US" sz="2000" dirty="0"/>
              <a:t/>
            </a:r>
            <a:br>
              <a:rPr lang="en-US" sz="2000" dirty="0"/>
            </a:br>
            <a:r>
              <a:rPr lang="en-US" sz="2000" dirty="0">
                <a:cs typeface="Lotus" pitchFamily="2" charset="-78"/>
              </a:rPr>
              <a:t>-</a:t>
            </a:r>
            <a:r>
              <a:rPr lang="en-US" sz="2000" dirty="0"/>
              <a:t>       </a:t>
            </a:r>
            <a:r>
              <a:rPr lang="ar-SA" sz="2000" dirty="0">
                <a:cs typeface="Lotus" pitchFamily="2" charset="-78"/>
              </a:rPr>
              <a:t>مالاريا </a:t>
            </a:r>
            <a:r>
              <a:rPr lang="en-US" sz="2000" dirty="0"/>
              <a:t/>
            </a:r>
            <a:br>
              <a:rPr lang="en-US" sz="2000" dirty="0"/>
            </a:br>
            <a:r>
              <a:rPr lang="ar-SA" sz="2000" dirty="0">
                <a:cs typeface="Lotus" pitchFamily="2" charset="-78"/>
              </a:rPr>
              <a:t>-</a:t>
            </a:r>
            <a:r>
              <a:rPr lang="ar-SA" sz="2000" dirty="0"/>
              <a:t>       </a:t>
            </a:r>
            <a:r>
              <a:rPr lang="ar-SA" sz="2000" dirty="0">
                <a:cs typeface="Lotus" pitchFamily="2" charset="-78"/>
              </a:rPr>
              <a:t>ليشمانيوز </a:t>
            </a:r>
            <a:r>
              <a:rPr lang="en-US" sz="2000" dirty="0"/>
              <a:t/>
            </a:r>
            <a:br>
              <a:rPr lang="en-US" sz="2000" dirty="0"/>
            </a:br>
            <a:r>
              <a:rPr lang="ar-SA" sz="2000" dirty="0">
                <a:cs typeface="Lotus" pitchFamily="2" charset="-78"/>
              </a:rPr>
              <a:t>11</a:t>
            </a:r>
            <a:r>
              <a:rPr lang="en-US" sz="2000" dirty="0" smtClean="0">
                <a:cs typeface="Lotus" pitchFamily="2" charset="-78"/>
              </a:rPr>
              <a:t>)</a:t>
            </a:r>
            <a:r>
              <a:rPr lang="fa-IR" sz="2000" dirty="0" smtClean="0">
                <a:cs typeface="Lotus" pitchFamily="2" charset="-78"/>
              </a:rPr>
              <a:t>کارت واکسن </a:t>
            </a:r>
            <a:r>
              <a:rPr lang="en-US" sz="2000" dirty="0"/>
              <a:t/>
            </a:r>
            <a:br>
              <a:rPr lang="en-US" sz="2000" dirty="0"/>
            </a:br>
            <a:r>
              <a:rPr lang="ar-SA" sz="2000" dirty="0">
                <a:cs typeface="Lotus" pitchFamily="2" charset="-78"/>
              </a:rPr>
              <a:t>12</a:t>
            </a:r>
            <a:r>
              <a:rPr lang="en-US" sz="2000" dirty="0">
                <a:cs typeface="Lotus" pitchFamily="2" charset="-78"/>
              </a:rPr>
              <a:t>)</a:t>
            </a:r>
            <a:r>
              <a:rPr lang="fa-IR" sz="2000" dirty="0">
                <a:cs typeface="Lotus" pitchFamily="2" charset="-78"/>
              </a:rPr>
              <a:t>ظرف جمع آوري خلط	10 عدد</a:t>
            </a:r>
            <a:r>
              <a:rPr lang="ar-SA" sz="2000" dirty="0">
                <a:cs typeface="Lotus" pitchFamily="2" charset="-78"/>
              </a:rPr>
              <a:t> </a:t>
            </a:r>
            <a:r>
              <a:rPr lang="en-US" sz="2000" dirty="0"/>
              <a:t/>
            </a:r>
            <a:br>
              <a:rPr lang="en-US" sz="2000" dirty="0"/>
            </a:br>
            <a:r>
              <a:rPr lang="ar-SA" sz="2000" dirty="0">
                <a:cs typeface="Lotus" pitchFamily="2" charset="-78"/>
              </a:rPr>
              <a:t>13</a:t>
            </a:r>
            <a:r>
              <a:rPr lang="en-US" sz="2000" dirty="0">
                <a:cs typeface="Lotus" pitchFamily="2" charset="-78"/>
              </a:rPr>
              <a:t>)</a:t>
            </a:r>
            <a:r>
              <a:rPr lang="ar-SA" sz="2000" dirty="0">
                <a:cs typeface="Lotus" pitchFamily="2" charset="-78"/>
              </a:rPr>
              <a:t>ظرف جمع آوري مدفوع	10 عدد</a:t>
            </a:r>
            <a:r>
              <a:rPr lang="en-US" sz="2000" dirty="0">
                <a:cs typeface="Lotus" pitchFamily="2" charset="-78"/>
              </a:rPr>
              <a:t> </a:t>
            </a:r>
            <a:r>
              <a:rPr lang="en-US" sz="2000" dirty="0"/>
              <a:t/>
            </a:r>
            <a:br>
              <a:rPr lang="en-US" sz="2000" dirty="0"/>
            </a:br>
            <a:r>
              <a:rPr lang="en-US" sz="2000" dirty="0">
                <a:cs typeface="Lotus" pitchFamily="2" charset="-78"/>
              </a:rPr>
              <a:t> </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9144000" cy="6858000"/>
          </a:xfrm>
        </p:spPr>
        <p:txBody>
          <a:bodyPr/>
          <a:lstStyle/>
          <a:p>
            <a:pPr algn="r" rtl="1"/>
            <a:r>
              <a:rPr lang="ar-SA" sz="4000" u="sng" dirty="0" smtClean="0">
                <a:solidFill>
                  <a:srgbClr val="FF0000"/>
                </a:solidFill>
                <a:cs typeface="B Lotus" pitchFamily="2" charset="-78"/>
              </a:rPr>
              <a:t> شاخص های مراقبت:</a:t>
            </a:r>
            <a:r>
              <a:rPr lang="en-US" sz="4000" b="1" dirty="0" smtClean="0">
                <a:cs typeface="B Lotus" pitchFamily="2" charset="-78"/>
              </a:rPr>
              <a:t/>
            </a:r>
            <a:br>
              <a:rPr lang="en-US" sz="4000" b="1" dirty="0" smtClean="0">
                <a:cs typeface="B Lotus" pitchFamily="2" charset="-78"/>
              </a:rPr>
            </a:br>
            <a:r>
              <a:rPr lang="ar-SA" sz="3600" b="1" dirty="0" smtClean="0">
                <a:cs typeface="B Lotus" pitchFamily="2" charset="-78"/>
              </a:rPr>
              <a:t>مرگ و مير:</a:t>
            </a:r>
            <a:r>
              <a:rPr lang="fa-IR" sz="3600" b="1" dirty="0" smtClean="0">
                <a:cs typeface="B Lotus" pitchFamily="2" charset="-78"/>
              </a:rPr>
              <a:t> * </a:t>
            </a:r>
            <a:r>
              <a:rPr lang="ar-SA" sz="3600" b="1" dirty="0" smtClean="0">
                <a:cs typeface="B Lotus" pitchFamily="2" charset="-78"/>
              </a:rPr>
              <a:t>ميزان مرگ و مير خام</a:t>
            </a:r>
            <a:r>
              <a:rPr lang="fa-IR" sz="3600" b="1" dirty="0" smtClean="0">
                <a:cs typeface="B Lotus" pitchFamily="2" charset="-78"/>
              </a:rPr>
              <a:t> </a:t>
            </a:r>
            <a:r>
              <a:rPr lang="en-US" sz="3600" b="1" dirty="0" smtClean="0">
                <a:cs typeface="B Lotus" pitchFamily="2" charset="-78"/>
              </a:rPr>
              <a:t>,(CMR)</a:t>
            </a:r>
            <a:r>
              <a:rPr lang="fa-IR" sz="4000" b="1" dirty="0" smtClean="0">
                <a:cs typeface="B Lotus" pitchFamily="2" charset="-78"/>
              </a:rPr>
              <a:t> </a:t>
            </a:r>
            <a:r>
              <a:rPr lang="ar-SA" sz="3600" b="1" dirty="0" smtClean="0">
                <a:cs typeface="B Lotus" pitchFamily="2" charset="-78"/>
              </a:rPr>
              <a:t>يك شاخص</a:t>
            </a:r>
            <a:r>
              <a:rPr lang="en-US" sz="3600" b="1" dirty="0" smtClean="0">
                <a:cs typeface="B Lotus" pitchFamily="2" charset="-78"/>
              </a:rPr>
              <a:t>  </a:t>
            </a:r>
            <a:r>
              <a:rPr lang="fa-IR" sz="3600" b="1" dirty="0" smtClean="0">
                <a:cs typeface="B Lotus" pitchFamily="2" charset="-78"/>
              </a:rPr>
              <a:t> </a:t>
            </a:r>
            <a:r>
              <a:rPr lang="ar-SA" sz="3600" b="1" dirty="0" smtClean="0">
                <a:cs typeface="B Lotus" pitchFamily="2" charset="-78"/>
              </a:rPr>
              <a:t>مهم در</a:t>
            </a:r>
            <a:r>
              <a:rPr lang="en-US" sz="3600" b="1" dirty="0" smtClean="0">
                <a:cs typeface="B Lotus" pitchFamily="2" charset="-78"/>
              </a:rPr>
              <a:t>DISASTER</a:t>
            </a:r>
            <a:r>
              <a:rPr lang="ar-SA" sz="3600" b="1" dirty="0" smtClean="0">
                <a:cs typeface="B Lotus" pitchFamily="2" charset="-78"/>
              </a:rPr>
              <a:t> است.</a:t>
            </a:r>
            <a:r>
              <a:rPr lang="fa-IR" sz="3600" b="1" dirty="0" smtClean="0">
                <a:cs typeface="B Lotus" pitchFamily="2" charset="-78"/>
              </a:rPr>
              <a:t> </a:t>
            </a:r>
            <a:br>
              <a:rPr lang="fa-IR" sz="3600" b="1" dirty="0" smtClean="0">
                <a:cs typeface="B Lotus" pitchFamily="2" charset="-78"/>
              </a:rPr>
            </a:br>
            <a:r>
              <a:rPr lang="ar-SA" sz="3600" b="1" dirty="0" smtClean="0">
                <a:cs typeface="B Lotus" pitchFamily="2" charset="-78"/>
              </a:rPr>
              <a:t> به‌صورت مرگ</a:t>
            </a:r>
            <a:r>
              <a:rPr lang="fa-IR" sz="3600" b="1" dirty="0" smtClean="0">
                <a:cs typeface="B Lotus" pitchFamily="2" charset="-78"/>
              </a:rPr>
              <a:t> </a:t>
            </a:r>
            <a:r>
              <a:rPr lang="ar-SA" sz="3600" b="1" dirty="0" smtClean="0">
                <a:cs typeface="B Lotus" pitchFamily="2" charset="-78"/>
              </a:rPr>
              <a:t>در</a:t>
            </a:r>
            <a:r>
              <a:rPr lang="fa-IR" sz="3600" b="1" dirty="0" smtClean="0">
                <a:cs typeface="B Lotus" pitchFamily="2" charset="-78"/>
              </a:rPr>
              <a:t> </a:t>
            </a:r>
            <a:r>
              <a:rPr lang="ar-SA" sz="3200" b="1" dirty="0" smtClean="0">
                <a:cs typeface="B Lotus" pitchFamily="2" charset="-78"/>
              </a:rPr>
              <a:t>10000</a:t>
            </a:r>
            <a:r>
              <a:rPr lang="ar-SA" sz="3600" b="1" dirty="0" smtClean="0">
                <a:cs typeface="B Lotus" pitchFamily="2" charset="-78"/>
              </a:rPr>
              <a:t> نفردر روز محاسبه مي‌شودو می</a:t>
            </a:r>
            <a:r>
              <a:rPr lang="fa-IR" sz="3600" b="1" dirty="0" smtClean="0">
                <a:cs typeface="B Lotus" pitchFamily="2" charset="-78"/>
              </a:rPr>
              <a:t> </a:t>
            </a:r>
            <a:r>
              <a:rPr lang="ar-SA" sz="3600" b="1" dirty="0" smtClean="0">
                <a:cs typeface="B Lotus" pitchFamily="2" charset="-78"/>
              </a:rPr>
              <a:t>تواند نشان</a:t>
            </a:r>
            <a:r>
              <a:rPr lang="fa-IR" sz="3600" b="1" dirty="0" smtClean="0">
                <a:cs typeface="B Lotus" pitchFamily="2" charset="-78"/>
              </a:rPr>
              <a:t> </a:t>
            </a:r>
            <a:r>
              <a:rPr lang="ar-SA" sz="3600" b="1" dirty="0" smtClean="0">
                <a:cs typeface="B Lotus" pitchFamily="2" charset="-78"/>
              </a:rPr>
              <a:t>دهنده وخامت شرایط باشد.</a:t>
            </a:r>
            <a:r>
              <a:rPr lang="fa-IR" sz="3600" b="1" dirty="0" smtClean="0">
                <a:cs typeface="B Lotus" pitchFamily="2" charset="-78"/>
              </a:rPr>
              <a:t> </a:t>
            </a:r>
            <a:br>
              <a:rPr lang="fa-IR" sz="3600" b="1" dirty="0" smtClean="0">
                <a:cs typeface="B Lotus" pitchFamily="2" charset="-78"/>
              </a:rPr>
            </a:br>
            <a:r>
              <a:rPr lang="fa-IR" sz="3600" b="1" dirty="0" smtClean="0">
                <a:cs typeface="B Lotus" pitchFamily="2" charset="-78"/>
              </a:rPr>
              <a:t>در شرایط اضطراری با مدیریت مناسب انتظار میرود کمتر از یک مورد در هر ده هزار نفر در روز باشد ،</a:t>
            </a:r>
            <a:br>
              <a:rPr lang="fa-IR" sz="3600" b="1" dirty="0" smtClean="0">
                <a:cs typeface="B Lotus" pitchFamily="2" charset="-78"/>
              </a:rPr>
            </a:br>
            <a:r>
              <a:rPr lang="fa-IR" sz="3600" b="1" dirty="0" smtClean="0">
                <a:cs typeface="B Lotus" pitchFamily="2" charset="-78"/>
              </a:rPr>
              <a:t/>
            </a:r>
            <a:br>
              <a:rPr lang="fa-IR" sz="3600" b="1" dirty="0" smtClean="0">
                <a:cs typeface="B Lotus" pitchFamily="2" charset="-78"/>
              </a:rPr>
            </a:br>
            <a:endParaRPr lang="en-US" sz="3600" b="1" dirty="0" smtClean="0">
              <a:cs typeface="B Lotus" pitchFamily="2" charset="-78"/>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152400"/>
            <a:ext cx="8229600" cy="3886200"/>
          </a:xfrm>
        </p:spPr>
        <p:txBody>
          <a:bodyPr>
            <a:normAutofit fontScale="90000"/>
          </a:bodyPr>
          <a:lstStyle/>
          <a:p>
            <a:pPr algn="r" rtl="1"/>
            <a:r>
              <a:rPr lang="ar-SA" sz="3600" b="1" dirty="0" smtClean="0">
                <a:cs typeface="B Lotus" pitchFamily="2" charset="-78"/>
              </a:rPr>
              <a:t>* مرحله حاد </a:t>
            </a:r>
            <a:r>
              <a:rPr lang="en-US" sz="3600" dirty="0" smtClean="0">
                <a:cs typeface="B Lotus" pitchFamily="2" charset="-78"/>
              </a:rPr>
              <a:t>acute - SEVERE </a:t>
            </a:r>
            <a:r>
              <a:rPr lang="ar-SA" sz="3600" b="1" dirty="0" smtClean="0">
                <a:cs typeface="B Lotus" pitchFamily="2" charset="-78"/>
              </a:rPr>
              <a:t>وضعيت اضطراري زمانی است که ميزان مرگ و مير خام به بیش ازيك مورد</a:t>
            </a:r>
            <a:r>
              <a:rPr lang="fa-IR" sz="3600" b="1" dirty="0" smtClean="0">
                <a:cs typeface="B Lotus" pitchFamily="2" charset="-78"/>
              </a:rPr>
              <a:t> </a:t>
            </a:r>
            <a:r>
              <a:rPr lang="ar-SA" sz="3600" b="1" dirty="0" smtClean="0">
                <a:cs typeface="B Lotus" pitchFamily="2" charset="-78"/>
              </a:rPr>
              <a:t>در </a:t>
            </a:r>
            <a:r>
              <a:rPr lang="ar-SA" sz="3200" b="1" dirty="0" smtClean="0">
                <a:cs typeface="B Lotus" pitchFamily="2" charset="-78"/>
              </a:rPr>
              <a:t>10000</a:t>
            </a:r>
            <a:r>
              <a:rPr lang="ar-SA" sz="3600" b="1" dirty="0" smtClean="0">
                <a:cs typeface="B Lotus" pitchFamily="2" charset="-78"/>
              </a:rPr>
              <a:t> نفر در روز در يك جمعيت پناهنده برسد.</a:t>
            </a:r>
            <a:r>
              <a:rPr lang="en-US" sz="3200" b="1" dirty="0" smtClean="0">
                <a:ea typeface="Titr"/>
                <a:cs typeface="B Lotus" pitchFamily="2" charset="-78"/>
              </a:rPr>
              <a:t/>
            </a:r>
            <a:br>
              <a:rPr lang="en-US" sz="3200" b="1" dirty="0" smtClean="0">
                <a:ea typeface="Titr"/>
                <a:cs typeface="B Lotus" pitchFamily="2" charset="-78"/>
              </a:rPr>
            </a:br>
            <a:r>
              <a:rPr lang="ar-SA" sz="3200" b="1" dirty="0" smtClean="0">
                <a:ea typeface="Titr"/>
                <a:cs typeface="B Lotus" pitchFamily="2" charset="-78"/>
              </a:rPr>
              <a:t>اطلاعات </a:t>
            </a:r>
            <a:r>
              <a:rPr lang="fa-IR" sz="3200" b="1" dirty="0" smtClean="0">
                <a:ea typeface="Titr"/>
                <a:cs typeface="B Lotus" pitchFamily="2" charset="-78"/>
              </a:rPr>
              <a:t>مرگ ومیر : </a:t>
            </a:r>
            <a:r>
              <a:rPr lang="ar-SA" sz="3600" b="1" dirty="0" smtClean="0">
                <a:ea typeface="Nasim"/>
                <a:cs typeface="B Lotus" pitchFamily="2" charset="-78"/>
              </a:rPr>
              <a:t>چون بسياري از موارد مرگ در خارج از نظام سلامت رخ مي دهد ، نظام مراقبت از مرگ بايد </a:t>
            </a:r>
            <a:r>
              <a:rPr lang="fa-IR" sz="3600" b="1" dirty="0" smtClean="0">
                <a:ea typeface="Nasim"/>
                <a:cs typeface="B Lotus" pitchFamily="2" charset="-78"/>
              </a:rPr>
              <a:t> جامعه -محور </a:t>
            </a:r>
            <a:r>
              <a:rPr lang="en-US" sz="3600" b="1" dirty="0" smtClean="0">
                <a:ea typeface="Nasim"/>
                <a:cs typeface="B Lotus" pitchFamily="2" charset="-78"/>
              </a:rPr>
              <a:t>Community Based</a:t>
            </a:r>
            <a:r>
              <a:rPr lang="ar-SA" sz="3600" b="1" dirty="0" smtClean="0">
                <a:ea typeface="Nasim"/>
                <a:cs typeface="B Lotus" pitchFamily="2" charset="-78"/>
              </a:rPr>
              <a:t> باشد.</a:t>
            </a:r>
            <a:r>
              <a:rPr lang="en-US" sz="3600" b="1" dirty="0" smtClean="0">
                <a:ea typeface="Nasim"/>
                <a:cs typeface="B Lotus" pitchFamily="2" charset="-78"/>
              </a:rPr>
              <a:t/>
            </a:r>
            <a:br>
              <a:rPr lang="en-US" sz="3600" b="1" dirty="0" smtClean="0">
                <a:ea typeface="Nasim"/>
                <a:cs typeface="B Lotus" pitchFamily="2" charset="-78"/>
              </a:rPr>
            </a:br>
            <a:endParaRPr lang="en-US" sz="3600" b="1" dirty="0" smtClean="0">
              <a:cs typeface="B Lotus" pitchFamily="2" charset="-78"/>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cs typeface="B Lotus" pitchFamily="2" charset="-78"/>
              </a:rPr>
              <a:t>چند درصد افراد در خصوص وظایف محول شده سازمانی خود در هنگام بلایا آموزش دیده اند ؟</a:t>
            </a:r>
          </a:p>
          <a:p>
            <a:pPr algn="just" rtl="1"/>
            <a:r>
              <a:rPr lang="fa-IR" dirty="0" smtClean="0">
                <a:cs typeface="B Lotus" pitchFamily="2" charset="-78"/>
              </a:rPr>
              <a:t>چند درصد افراد در خصوص وظایف سایر سازمانهای مرتبط در هنگام بروز بلایا آموزش دیده و از ارتباطات سازمانی همدیگر اطلاع دارند  ؟</a:t>
            </a:r>
          </a:p>
          <a:p>
            <a:pPr algn="just" rtl="1"/>
            <a:r>
              <a:rPr lang="fa-IR" dirty="0" smtClean="0">
                <a:cs typeface="B Lotus" pitchFamily="2" charset="-78"/>
              </a:rPr>
              <a:t>همکاری های درون بخشی و برون بخشی در هر دانشگاه چند درصد جذب شده است ؟ ( بر اساس تعداد جلسات با سازمانهای برون بخشی در طول سال نسبت به حد استاندارد )</a:t>
            </a:r>
          </a:p>
          <a:p>
            <a:pPr algn="just" rtl="1"/>
            <a:r>
              <a:rPr lang="fa-IR" dirty="0" smtClean="0">
                <a:cs typeface="B Lotus" pitchFamily="2" charset="-78"/>
              </a:rPr>
              <a:t>تعداد تفاهمنامه های کلی ( در سطح کلان وزارتی )  و اختصاصی  موجود</a:t>
            </a:r>
          </a:p>
          <a:p>
            <a:pPr algn="just" rtl="1"/>
            <a:endParaRPr lang="fa-IR" dirty="0" smtClean="0">
              <a:cs typeface="B Lotus" pitchFamily="2" charset="-78"/>
            </a:endParaRPr>
          </a:p>
          <a:p>
            <a:pPr algn="just" rtl="1"/>
            <a:endParaRPr lang="en-US" dirty="0">
              <a:cs typeface="B Lotus" pitchFamily="2" charset="-7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458200" cy="4525963"/>
          </a:xfrm>
        </p:spPr>
        <p:txBody>
          <a:bodyPr/>
          <a:lstStyle/>
          <a:p>
            <a:pPr algn="just" rtl="1"/>
            <a:r>
              <a:rPr lang="fa-IR" dirty="0" smtClean="0">
                <a:cs typeface="B Lotus" pitchFamily="2" charset="-78"/>
              </a:rPr>
              <a:t>آیا وسایل نمونه برداری و تجهیزات لازم براساس استانداردهای از پیش تعیین شده  خریداری شده اند ؟ </a:t>
            </a:r>
          </a:p>
          <a:p>
            <a:pPr algn="just" rtl="1"/>
            <a:r>
              <a:rPr lang="fa-IR" dirty="0" smtClean="0">
                <a:cs typeface="B Lotus" pitchFamily="2" charset="-78"/>
              </a:rPr>
              <a:t>آیا این تجیزات در محل مناسبی دپو شده اند ؟ </a:t>
            </a:r>
          </a:p>
          <a:p>
            <a:pPr algn="just" rtl="1"/>
            <a:r>
              <a:rPr lang="fa-IR" dirty="0" smtClean="0">
                <a:cs typeface="B Lotus" pitchFamily="2" charset="-78"/>
              </a:rPr>
              <a:t>آیا امکان حمل تجهیزات در هنگام بروز بلایا  به محل مشخص شده است ؟ </a:t>
            </a:r>
          </a:p>
          <a:p>
            <a:pPr algn="just" rtl="1"/>
            <a:endParaRPr lang="en-US" dirty="0">
              <a:cs typeface="B Lotus" pitchFamily="2" charset="-7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rtl="1"/>
            <a:r>
              <a:rPr lang="fa-IR" sz="2800" dirty="0" smtClean="0">
                <a:cs typeface="B Titr" pitchFamily="2" charset="-78"/>
              </a:rPr>
              <a:t>شاخصهای نظام بهداشتی مشترک با مرکز سلامت جمعیت و خانواده</a:t>
            </a:r>
            <a:endParaRPr lang="en-US" sz="2800"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Lotus" pitchFamily="2" charset="-78"/>
              </a:rPr>
              <a:t>میزان مرگ و میر نوزادان زیر یک سال (در هزار تولد زنده</a:t>
            </a:r>
            <a:br>
              <a:rPr lang="fa-IR" dirty="0" smtClean="0">
                <a:cs typeface="B Lotus" pitchFamily="2" charset="-78"/>
              </a:rPr>
            </a:br>
            <a:r>
              <a:rPr lang="fa-IR" dirty="0" smtClean="0">
                <a:cs typeface="B Lotus" pitchFamily="2" charset="-78"/>
              </a:rPr>
              <a:t>شبکه شهری و روستایی) </a:t>
            </a:r>
            <a:br>
              <a:rPr lang="fa-IR" dirty="0" smtClean="0">
                <a:cs typeface="B Lotus" pitchFamily="2" charset="-78"/>
              </a:rPr>
            </a:br>
            <a:r>
              <a:rPr lang="fa-IR" dirty="0" smtClean="0">
                <a:cs typeface="B Lotus" pitchFamily="2" charset="-78"/>
              </a:rPr>
              <a:t> 4ـ میزان مرگ و میر اطفـال زیر پنج سال (در درصد هزار تولد </a:t>
            </a:r>
            <a:br>
              <a:rPr lang="fa-IR" dirty="0" smtClean="0">
                <a:cs typeface="B Lotus" pitchFamily="2" charset="-78"/>
              </a:rPr>
            </a:br>
            <a:r>
              <a:rPr lang="fa-IR" dirty="0" smtClean="0">
                <a:cs typeface="B Lotus" pitchFamily="2" charset="-78"/>
              </a:rPr>
              <a:t>شبکه شهری و روستایی) زنده </a:t>
            </a:r>
            <a:br>
              <a:rPr lang="fa-IR" dirty="0" smtClean="0">
                <a:cs typeface="B Lotus" pitchFamily="2" charset="-78"/>
              </a:rPr>
            </a:b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endParaRPr lang="fa-IR" dirty="0" smtClean="0">
              <a:cs typeface="B Lotus" pitchFamily="2" charset="-78"/>
            </a:endParaRPr>
          </a:p>
          <a:p>
            <a:pPr algn="r" rtl="1"/>
            <a:r>
              <a:rPr lang="fa-IR" dirty="0" smtClean="0">
                <a:cs typeface="B Lotus" pitchFamily="2" charset="-78"/>
              </a:rPr>
              <a:t> </a:t>
            </a:r>
            <a:r>
              <a:rPr lang="fa-IR" dirty="0">
                <a:cs typeface="B Lotus" pitchFamily="2" charset="-78"/>
              </a:rPr>
              <a:t>نسبت کودکان زیـر 5 سـال که وزن آنهـا </a:t>
            </a:r>
            <a:r>
              <a:rPr lang="fa-IR" dirty="0" smtClean="0">
                <a:cs typeface="B Lotus" pitchFamily="2" charset="-78"/>
              </a:rPr>
              <a:t>نسبت </a:t>
            </a:r>
            <a:r>
              <a:rPr lang="fa-IR" dirty="0">
                <a:cs typeface="B Lotus" pitchFamily="2" charset="-78"/>
              </a:rPr>
              <a:t>درصد </a:t>
            </a:r>
            <a:br>
              <a:rPr lang="fa-IR" dirty="0">
                <a:cs typeface="B Lotus" pitchFamily="2" charset="-78"/>
              </a:rPr>
            </a:br>
            <a:r>
              <a:rPr lang="fa-IR" dirty="0" smtClean="0">
                <a:cs typeface="B Lotus" pitchFamily="2" charset="-78"/>
              </a:rPr>
              <a:t>به </a:t>
            </a:r>
            <a:r>
              <a:rPr lang="fa-IR" dirty="0">
                <a:cs typeface="B Lotus" pitchFamily="2" charset="-78"/>
              </a:rPr>
              <a:t>سن، زیر دو انحـراف معیـار از میانگین </a:t>
            </a:r>
            <a:br>
              <a:rPr lang="fa-IR" dirty="0">
                <a:cs typeface="B Lotus" pitchFamily="2" charset="-78"/>
              </a:rPr>
            </a:br>
            <a:r>
              <a:rPr lang="fa-IR" dirty="0" smtClean="0">
                <a:cs typeface="B Lotus" pitchFamily="2" charset="-78"/>
              </a:rPr>
              <a:t>استاندارد </a:t>
            </a:r>
            <a:r>
              <a:rPr lang="fa-IR" dirty="0">
                <a:cs typeface="B Lotus" pitchFamily="2" charset="-78"/>
              </a:rPr>
              <a:t>قرار دارد (در شبکه شهری و روستایی</a:t>
            </a:r>
            <a:r>
              <a:rPr lang="fa-IR" dirty="0" smtClean="0">
                <a:cs typeface="B Lotus" pitchFamily="2" charset="-78"/>
              </a:rPr>
              <a:t>) </a:t>
            </a:r>
          </a:p>
          <a:p>
            <a:pPr algn="r" rtl="1"/>
            <a:r>
              <a:rPr lang="fa-IR" dirty="0" smtClean="0">
                <a:cs typeface="B Lotus" pitchFamily="2" charset="-78"/>
              </a:rPr>
              <a:t>نسبت </a:t>
            </a:r>
            <a:r>
              <a:rPr lang="fa-IR" dirty="0">
                <a:cs typeface="B Lotus" pitchFamily="2" charset="-78"/>
              </a:rPr>
              <a:t>نوزادان با وزن کمتر از 2500گرم </a:t>
            </a:r>
            <a:r>
              <a:rPr lang="fa-IR" dirty="0" smtClean="0">
                <a:cs typeface="B Lotus" pitchFamily="2" charset="-78"/>
              </a:rPr>
              <a:t>هنگام </a:t>
            </a:r>
            <a:r>
              <a:rPr lang="fa-IR" dirty="0">
                <a:cs typeface="B Lotus" pitchFamily="2" charset="-78"/>
              </a:rPr>
              <a:t>درصد </a:t>
            </a:r>
            <a:br>
              <a:rPr lang="fa-IR" dirty="0">
                <a:cs typeface="B Lotus" pitchFamily="2" charset="-78"/>
              </a:rPr>
            </a:br>
            <a:r>
              <a:rPr lang="fa-IR" dirty="0" smtClean="0">
                <a:cs typeface="B Lotus" pitchFamily="2" charset="-78"/>
              </a:rPr>
              <a:t>تولد </a:t>
            </a:r>
            <a:r>
              <a:rPr lang="fa-IR" dirty="0">
                <a:cs typeface="B Lotus" pitchFamily="2" charset="-78"/>
              </a:rPr>
              <a:t>(در شبکه شهری و روستایی) </a:t>
            </a:r>
            <a:br>
              <a:rPr lang="fa-IR" dirty="0">
                <a:cs typeface="B Lotus" pitchFamily="2" charset="-78"/>
              </a:rPr>
            </a:br>
            <a:endParaRPr lang="en-US" dirty="0" smtClean="0">
              <a:cs typeface="B Lotus" pitchFamily="2" charset="-78"/>
            </a:endParaRPr>
          </a:p>
        </p:txBody>
      </p:sp>
      <p:sp>
        <p:nvSpPr>
          <p:cNvPr id="4" name="Title 1"/>
          <p:cNvSpPr txBox="1">
            <a:spLocks/>
          </p:cNvSpPr>
          <p:nvPr/>
        </p:nvSpPr>
        <p:spPr>
          <a:xfrm>
            <a:off x="0" y="274638"/>
            <a:ext cx="9144000" cy="114300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smtClean="0">
                <a:ln>
                  <a:noFill/>
                </a:ln>
                <a:solidFill>
                  <a:schemeClr val="tx1"/>
                </a:solidFill>
                <a:effectLst/>
                <a:uLnTx/>
                <a:uFillTx/>
                <a:latin typeface="+mj-lt"/>
                <a:ea typeface="+mj-ea"/>
                <a:cs typeface="B Titr" pitchFamily="2" charset="-78"/>
              </a:rPr>
              <a:t>شاخصهای نظام بهداشتی مشترک با مرکز سلامت جمعیت و خانواده</a:t>
            </a:r>
            <a:endParaRPr kumimoji="0" lang="en-US" sz="2800" b="0" i="0" u="none" strike="noStrike" kern="1200" cap="none" spc="0" normalizeH="0" baseline="0" noProof="0" dirty="0">
              <a:ln>
                <a:noFill/>
              </a:ln>
              <a:solidFill>
                <a:schemeClr val="tx1"/>
              </a:solidFill>
              <a:effectLst/>
              <a:uLnTx/>
              <a:uFillTx/>
              <a:latin typeface="+mj-lt"/>
              <a:ea typeface="+mj-ea"/>
              <a:cs typeface="B Titr" pitchFamily="2" charset="-7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Lotus" pitchFamily="2" charset="-78"/>
              </a:rPr>
              <a:t> درصد پوشش خدمات بهداشتی بصورت درصد تکمیل طرح گسترش شبکه قبل از </a:t>
            </a:r>
            <a:r>
              <a:rPr lang="en-US" dirty="0" smtClean="0">
                <a:cs typeface="B Lotus" pitchFamily="2" charset="-78"/>
              </a:rPr>
              <a:t>DISASTER</a:t>
            </a:r>
            <a:endParaRPr lang="fa-IR" dirty="0" smtClean="0">
              <a:cs typeface="B Lotus" pitchFamily="2" charset="-78"/>
            </a:endParaRPr>
          </a:p>
          <a:p>
            <a:pPr algn="r" rtl="1"/>
            <a:r>
              <a:rPr lang="fa-IR" dirty="0" smtClean="0">
                <a:cs typeface="B Lotus" pitchFamily="2" charset="-78"/>
              </a:rPr>
              <a:t> نسبت پزشک در منطقه به جمعیت به هزار نفر جمعیت</a:t>
            </a:r>
          </a:p>
          <a:p>
            <a:pPr algn="r" rtl="1"/>
            <a:r>
              <a:rPr lang="fa-IR" dirty="0" smtClean="0">
                <a:cs typeface="B Lotus" pitchFamily="2" charset="-78"/>
              </a:rPr>
              <a:t>نسبت گسترش نظام شبکه موجود به مصوب / درصد </a:t>
            </a:r>
            <a:br>
              <a:rPr lang="fa-IR" dirty="0" smtClean="0">
                <a:cs typeface="B Lotus" pitchFamily="2" charset="-78"/>
              </a:rPr>
            </a:br>
            <a:endParaRPr lang="en-US" dirty="0" smtClean="0">
              <a:cs typeface="B Lotus" pitchFamily="2" charset="-78"/>
            </a:endParaRPr>
          </a:p>
          <a:p>
            <a:pPr algn="r" rtl="1"/>
            <a:endParaRPr lang="en-US" dirty="0"/>
          </a:p>
        </p:txBody>
      </p:sp>
      <p:sp>
        <p:nvSpPr>
          <p:cNvPr id="4" name="Title 1"/>
          <p:cNvSpPr>
            <a:spLocks noGrp="1"/>
          </p:cNvSpPr>
          <p:nvPr>
            <p:ph type="title"/>
          </p:nvPr>
        </p:nvSpPr>
        <p:spPr>
          <a:xfrm>
            <a:off x="0" y="274638"/>
            <a:ext cx="9144000" cy="1143000"/>
          </a:xfrm>
        </p:spPr>
        <p:txBody>
          <a:bodyPr>
            <a:noAutofit/>
          </a:bodyPr>
          <a:lstStyle/>
          <a:p>
            <a:pPr rtl="1"/>
            <a:r>
              <a:rPr lang="fa-IR" sz="2800" dirty="0" smtClean="0">
                <a:cs typeface="B Titr" pitchFamily="2" charset="-78"/>
              </a:rPr>
              <a:t>شاخصهای نظام بهداشتی مشترک با مرکز توسعه شبکه و ارتقای سلامت</a:t>
            </a:r>
            <a:endParaRPr lang="en-US" sz="2800" dirty="0">
              <a:cs typeface="B Titr"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rtlCol="0">
            <a:normAutofit lnSpcReduction="10000"/>
          </a:bodyPr>
          <a:lstStyle/>
          <a:p>
            <a:pPr algn="just" rtl="1" eaLnBrk="1" fontAlgn="auto" hangingPunct="1">
              <a:spcAft>
                <a:spcPts val="0"/>
              </a:spcAft>
              <a:defRPr/>
            </a:pPr>
            <a:r>
              <a:rPr lang="ar-SA" dirty="0" smtClean="0">
                <a:latin typeface="Arial" pitchFamily="34" charset="0"/>
              </a:rPr>
              <a:t>اينگونه بحران ها </a:t>
            </a:r>
            <a:r>
              <a:rPr lang="fa-IR" dirty="0" smtClean="0">
                <a:latin typeface="Arial" pitchFamily="34" charset="0"/>
              </a:rPr>
              <a:t>(اعم از حاد یا مزمن) </a:t>
            </a:r>
            <a:r>
              <a:rPr lang="ar-SA" dirty="0" smtClean="0">
                <a:latin typeface="Arial" pitchFamily="34" charset="0"/>
              </a:rPr>
              <a:t>تأثيرات سوء فراواني بر روي منابع انساني بر جاي مي گذارند </a:t>
            </a:r>
            <a:r>
              <a:rPr lang="fa-IR" dirty="0" smtClean="0">
                <a:latin typeface="Arial" pitchFamily="34" charset="0"/>
              </a:rPr>
              <a:t>و</a:t>
            </a:r>
            <a:r>
              <a:rPr lang="ar-SA" dirty="0" smtClean="0">
                <a:latin typeface="Arial" pitchFamily="34" charset="0"/>
              </a:rPr>
              <a:t>ممكن است منابع انساني بشدت آسيب ببينند </a:t>
            </a:r>
            <a:endParaRPr lang="fa-IR" dirty="0" smtClean="0">
              <a:latin typeface="Arial" pitchFamily="34" charset="0"/>
            </a:endParaRPr>
          </a:p>
          <a:p>
            <a:pPr algn="just" rtl="1" eaLnBrk="1" fontAlgn="auto" hangingPunct="1">
              <a:spcAft>
                <a:spcPts val="0"/>
              </a:spcAft>
              <a:defRPr/>
            </a:pPr>
            <a:endParaRPr lang="fa-IR" dirty="0" smtClean="0">
              <a:latin typeface="Arial" pitchFamily="34" charset="0"/>
            </a:endParaRPr>
          </a:p>
          <a:p>
            <a:pPr algn="just" rtl="1" eaLnBrk="1" fontAlgn="auto" hangingPunct="1">
              <a:spcAft>
                <a:spcPts val="0"/>
              </a:spcAft>
              <a:defRPr/>
            </a:pPr>
            <a:r>
              <a:rPr lang="ar-SA" dirty="0" smtClean="0">
                <a:latin typeface="Arial" pitchFamily="34" charset="0"/>
              </a:rPr>
              <a:t>در </a:t>
            </a:r>
            <a:r>
              <a:rPr lang="en-US" dirty="0" smtClean="0">
                <a:latin typeface="Arial" pitchFamily="34" charset="0"/>
                <a:cs typeface="Arial" pitchFamily="34" charset="0"/>
              </a:rPr>
              <a:t>Complex Emergency</a:t>
            </a:r>
            <a:r>
              <a:rPr lang="ar-SA" dirty="0" smtClean="0">
                <a:latin typeface="Arial" pitchFamily="34" charset="0"/>
              </a:rPr>
              <a:t> ها كه </a:t>
            </a:r>
            <a:r>
              <a:rPr lang="fa-IR" dirty="0" smtClean="0">
                <a:latin typeface="Arial" pitchFamily="34" charset="0"/>
              </a:rPr>
              <a:t>بحران </a:t>
            </a:r>
            <a:r>
              <a:rPr lang="ar-SA" dirty="0" smtClean="0">
                <a:latin typeface="Arial" pitchFamily="34" charset="0"/>
              </a:rPr>
              <a:t>ناشي از حوادث سياسي است</a:t>
            </a:r>
            <a:r>
              <a:rPr lang="fa-IR" dirty="0" smtClean="0">
                <a:latin typeface="Arial" pitchFamily="34" charset="0"/>
              </a:rPr>
              <a:t>،</a:t>
            </a:r>
            <a:r>
              <a:rPr lang="ar-SA" dirty="0" smtClean="0">
                <a:latin typeface="Arial" pitchFamily="34" charset="0"/>
              </a:rPr>
              <a:t> </a:t>
            </a:r>
            <a:r>
              <a:rPr lang="fa-IR" dirty="0" smtClean="0">
                <a:latin typeface="Arial" pitchFamily="34" charset="0"/>
              </a:rPr>
              <a:t>آسیب منابع انسانی </a:t>
            </a:r>
            <a:r>
              <a:rPr lang="ar-SA" dirty="0" smtClean="0">
                <a:latin typeface="Arial" pitchFamily="34" charset="0"/>
              </a:rPr>
              <a:t>بارزتر ميباشد</a:t>
            </a:r>
            <a:endParaRPr lang="fa-IR" dirty="0" smtClean="0">
              <a:latin typeface="Arial" pitchFamily="34" charset="0"/>
            </a:endParaRPr>
          </a:p>
          <a:p>
            <a:pPr algn="just" rtl="1" eaLnBrk="1" fontAlgn="auto" hangingPunct="1">
              <a:spcAft>
                <a:spcPts val="0"/>
              </a:spcAft>
              <a:defRPr/>
            </a:pPr>
            <a:endParaRPr lang="fa-IR" dirty="0" smtClean="0">
              <a:latin typeface="Arial" pitchFamily="34" charset="0"/>
            </a:endParaRPr>
          </a:p>
          <a:p>
            <a:pPr algn="just" rtl="1" eaLnBrk="1" fontAlgn="auto" hangingPunct="1">
              <a:spcAft>
                <a:spcPts val="0"/>
              </a:spcAft>
              <a:defRPr/>
            </a:pPr>
            <a:r>
              <a:rPr lang="ar-SA" dirty="0" smtClean="0">
                <a:latin typeface="Arial" pitchFamily="34" charset="0"/>
              </a:rPr>
              <a:t>مثال زدني</a:t>
            </a:r>
            <a:r>
              <a:rPr lang="fa-IR" dirty="0" smtClean="0">
                <a:latin typeface="Arial" pitchFamily="34" charset="0"/>
              </a:rPr>
              <a:t> </a:t>
            </a:r>
            <a:r>
              <a:rPr lang="ar-SA" dirty="0" smtClean="0">
                <a:latin typeface="Arial" pitchFamily="34" charset="0"/>
              </a:rPr>
              <a:t>ترين آنها </a:t>
            </a:r>
            <a:r>
              <a:rPr lang="fa-IR" dirty="0" smtClean="0">
                <a:latin typeface="Arial" pitchFamily="34" charset="0"/>
              </a:rPr>
              <a:t>بحران سوریه و درگیرهای قومی سودان شمالی</a:t>
            </a:r>
            <a:r>
              <a:rPr lang="ar-SA" dirty="0" smtClean="0">
                <a:latin typeface="Arial" pitchFamily="34" charset="0"/>
              </a:rPr>
              <a:t> يكباره بخش قابل توجهي از منابع انساني از دست رفته و كشور را دچار بحران جدي </a:t>
            </a:r>
            <a:r>
              <a:rPr lang="fa-IR" dirty="0" smtClean="0">
                <a:latin typeface="Arial" pitchFamily="34" charset="0"/>
              </a:rPr>
              <a:t>نموده است.</a:t>
            </a:r>
            <a:endParaRPr lang="en-US" dirty="0" smtClean="0">
              <a:latin typeface="Arial" pitchFamily="34" charset="0"/>
              <a:cs typeface="Arial" pitchFamily="34" charset="0"/>
            </a:endParaRPr>
          </a:p>
          <a:p>
            <a:pPr algn="r" rtl="1" eaLnBrk="1" fontAlgn="auto" hangingPunct="1">
              <a:spcAft>
                <a:spcPts val="0"/>
              </a:spcAft>
              <a:defRP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Lotus" pitchFamily="2" charset="-78"/>
              </a:rPr>
              <a:t>در صد دسترسی به آب سالم و بهداشتی </a:t>
            </a:r>
          </a:p>
          <a:p>
            <a:pPr algn="r" rtl="1"/>
            <a:r>
              <a:rPr lang="fa-IR" dirty="0" smtClean="0">
                <a:cs typeface="B Lotus" pitchFamily="2" charset="-78"/>
              </a:rPr>
              <a:t>درصد استفاده از آب لوله کشی </a:t>
            </a:r>
          </a:p>
          <a:p>
            <a:pPr algn="r" rtl="1"/>
            <a:r>
              <a:rPr lang="fa-IR" dirty="0" smtClean="0">
                <a:cs typeface="B Lotus" pitchFamily="2" charset="-78"/>
              </a:rPr>
              <a:t>درصد استفاده از توالت بهداشتی </a:t>
            </a:r>
            <a:endParaRPr lang="en-US" dirty="0">
              <a:cs typeface="B Lotus" pitchFamily="2" charset="-78"/>
            </a:endParaRPr>
          </a:p>
        </p:txBody>
      </p:sp>
      <p:sp>
        <p:nvSpPr>
          <p:cNvPr id="4" name="Title 1"/>
          <p:cNvSpPr>
            <a:spLocks noGrp="1"/>
          </p:cNvSpPr>
          <p:nvPr>
            <p:ph type="title"/>
          </p:nvPr>
        </p:nvSpPr>
        <p:spPr/>
        <p:txBody>
          <a:bodyPr>
            <a:noAutofit/>
          </a:bodyPr>
          <a:lstStyle/>
          <a:p>
            <a:pPr rtl="1"/>
            <a:r>
              <a:rPr lang="fa-IR" sz="2800" dirty="0" smtClean="0">
                <a:cs typeface="B Titr" pitchFamily="2" charset="-78"/>
              </a:rPr>
              <a:t>شاخصهای نظام بهداشتی مشترک با مرکز سلامت محیط و کار</a:t>
            </a:r>
            <a:endParaRPr lang="en-US" sz="2800" dirty="0">
              <a:cs typeface="B Titr" pitchFamily="2" charset="-78"/>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b="1" dirty="0" smtClean="0">
                <a:cs typeface="B Titr" pitchFamily="2" charset="-78"/>
              </a:rPr>
              <a:t>توصیه های خاص برای این هدف عبارت هستند از:</a:t>
            </a:r>
            <a:r>
              <a:rPr lang="en-US" sz="3600" dirty="0" smtClean="0">
                <a:cs typeface="B Titr" pitchFamily="2" charset="-78"/>
              </a:rPr>
              <a:t/>
            </a:r>
            <a:br>
              <a:rPr lang="en-US" sz="3600" dirty="0" smtClean="0">
                <a:cs typeface="B Titr" pitchFamily="2" charset="-78"/>
              </a:rPr>
            </a:br>
            <a:endParaRPr lang="en-US" sz="3600" dirty="0">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Lotus" pitchFamily="2" charset="-78"/>
              </a:rPr>
              <a:t>الف- </a:t>
            </a:r>
            <a:r>
              <a:rPr lang="fa-IR" dirty="0">
                <a:cs typeface="B Lotus" pitchFamily="2" charset="-78"/>
              </a:rPr>
              <a:t>ارتقای شاخص جهانی خطر و آسیب پذیری كه مقایسه بین منطقه ای و بین كشوری بهتر و بیشتری را میسر می سازد.</a:t>
            </a:r>
            <a:endParaRPr lang="en-US" dirty="0">
              <a:cs typeface="B Lotus" pitchFamily="2" charset="-78"/>
            </a:endParaRPr>
          </a:p>
          <a:p>
            <a:pPr algn="r" rtl="1"/>
            <a:r>
              <a:rPr lang="fa-IR" dirty="0">
                <a:cs typeface="B Lotus" pitchFamily="2" charset="-78"/>
              </a:rPr>
              <a:t>ب- حمایت از تهیه شاخص خطرات ملی و </a:t>
            </a:r>
            <a:r>
              <a:rPr lang="fa-IR" dirty="0" smtClean="0">
                <a:cs typeface="B Lotus" pitchFamily="2" charset="-78"/>
              </a:rPr>
              <a:t>منطقه </a:t>
            </a:r>
            <a:r>
              <a:rPr lang="fa-IR" dirty="0">
                <a:cs typeface="B Lotus" pitchFamily="2" charset="-78"/>
              </a:rPr>
              <a:t>ای به عنوان اطلاعات لازم جهت سیاستگذاران ملی</a:t>
            </a:r>
            <a:endParaRPr lang="en-US" dirty="0">
              <a:cs typeface="B Lotus" pitchFamily="2" charset="-78"/>
            </a:endParaRPr>
          </a:p>
          <a:p>
            <a:pPr algn="r" rtl="1"/>
            <a:r>
              <a:rPr lang="fa-IR" dirty="0">
                <a:cs typeface="B Lotus" pitchFamily="2" charset="-78"/>
              </a:rPr>
              <a:t>ج- تهیه سیستم چند جانبه گزارش </a:t>
            </a:r>
            <a:r>
              <a:rPr lang="fa-IR" dirty="0" smtClean="0">
                <a:cs typeface="B Lotus" pitchFamily="2" charset="-78"/>
              </a:rPr>
              <a:t>بلایا و ارزیابی سریع بهداشتی</a:t>
            </a:r>
            <a:endParaRPr lang="en-US" dirty="0">
              <a:cs typeface="B Lotus" pitchFamily="2" charset="-78"/>
            </a:endParaRPr>
          </a:p>
          <a:p>
            <a:pPr algn="r" rtl="1"/>
            <a:r>
              <a:rPr lang="fa-IR" dirty="0">
                <a:cs typeface="B Lotus" pitchFamily="2" charset="-78"/>
              </a:rPr>
              <a:t>د- </a:t>
            </a:r>
            <a:r>
              <a:rPr lang="fa-IR" dirty="0" smtClean="0">
                <a:cs typeface="B Lotus" pitchFamily="2" charset="-78"/>
              </a:rPr>
              <a:t>ارزیابی </a:t>
            </a:r>
            <a:r>
              <a:rPr lang="fa-IR" dirty="0">
                <a:cs typeface="B Lotus" pitchFamily="2" charset="-78"/>
              </a:rPr>
              <a:t>خطرات مبتنی بر شرایط و اوضاع خاص هر حادثه</a:t>
            </a:r>
            <a:endParaRPr lang="en-US" dirty="0">
              <a:cs typeface="B Lotus" pitchFamily="2" charset="-7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نتیجه گیری</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Lotus" pitchFamily="2" charset="-78"/>
              </a:rPr>
              <a:t>جمع </a:t>
            </a:r>
            <a:r>
              <a:rPr lang="fa-IR" dirty="0">
                <a:cs typeface="B Lotus" pitchFamily="2" charset="-78"/>
              </a:rPr>
              <a:t>آوری داده </a:t>
            </a:r>
            <a:r>
              <a:rPr lang="fa-IR" dirty="0" smtClean="0">
                <a:cs typeface="B Lotus" pitchFamily="2" charset="-78"/>
              </a:rPr>
              <a:t>ها در </a:t>
            </a:r>
            <a:r>
              <a:rPr lang="fa-IR" dirty="0">
                <a:cs typeface="B Lotus" pitchFamily="2" charset="-78"/>
              </a:rPr>
              <a:t>سطوح </a:t>
            </a:r>
            <a:r>
              <a:rPr lang="fa-IR" dirty="0" smtClean="0">
                <a:cs typeface="B Lotus" pitchFamily="2" charset="-78"/>
              </a:rPr>
              <a:t>ملی و استانی </a:t>
            </a:r>
          </a:p>
          <a:p>
            <a:pPr algn="r" rtl="1"/>
            <a:r>
              <a:rPr lang="fa-IR" dirty="0" smtClean="0">
                <a:cs typeface="B Lotus" pitchFamily="2" charset="-78"/>
              </a:rPr>
              <a:t>تهیه </a:t>
            </a:r>
            <a:r>
              <a:rPr lang="fa-IR" dirty="0">
                <a:cs typeface="B Lotus" pitchFamily="2" charset="-78"/>
              </a:rPr>
              <a:t>بانك های داده و شاخص </a:t>
            </a:r>
            <a:r>
              <a:rPr lang="fa-IR" dirty="0" smtClean="0">
                <a:cs typeface="B Lotus" pitchFamily="2" charset="-78"/>
              </a:rPr>
              <a:t>های بهداشتی  </a:t>
            </a:r>
            <a:r>
              <a:rPr lang="fa-IR" dirty="0">
                <a:cs typeface="B Lotus" pitchFamily="2" charset="-78"/>
              </a:rPr>
              <a:t>كه براساس </a:t>
            </a:r>
            <a:r>
              <a:rPr lang="fa-IR" dirty="0" smtClean="0">
                <a:cs typeface="B Lotus" pitchFamily="2" charset="-78"/>
              </a:rPr>
              <a:t>مطالعات اتستاندارد ملی </a:t>
            </a:r>
            <a:r>
              <a:rPr lang="fa-IR" dirty="0">
                <a:cs typeface="B Lotus" pitchFamily="2" charset="-78"/>
              </a:rPr>
              <a:t>و با </a:t>
            </a:r>
            <a:r>
              <a:rPr lang="fa-IR" dirty="0" smtClean="0">
                <a:cs typeface="B Lotus" pitchFamily="2" charset="-78"/>
              </a:rPr>
              <a:t>در نظر گرفتن عناصر </a:t>
            </a:r>
            <a:r>
              <a:rPr lang="fa-IR" dirty="0">
                <a:cs typeface="B Lotus" pitchFamily="2" charset="-78"/>
              </a:rPr>
              <a:t>محلی باشند </a:t>
            </a:r>
            <a:r>
              <a:rPr lang="fa-IR" dirty="0" smtClean="0">
                <a:cs typeface="B Lotus" pitchFamily="2" charset="-78"/>
              </a:rPr>
              <a:t>. </a:t>
            </a:r>
          </a:p>
          <a:p>
            <a:pPr algn="r" rtl="1"/>
            <a:r>
              <a:rPr lang="fa-IR" dirty="0" smtClean="0">
                <a:cs typeface="B Lotus" pitchFamily="2" charset="-78"/>
              </a:rPr>
              <a:t>این </a:t>
            </a:r>
            <a:r>
              <a:rPr lang="fa-IR" dirty="0">
                <a:cs typeface="B Lotus" pitchFamily="2" charset="-78"/>
              </a:rPr>
              <a:t>نوع اطلاعات برای گنجاندن ملاحظات خطرات بلایا در سیاست های </a:t>
            </a:r>
            <a:r>
              <a:rPr lang="fa-IR" dirty="0" smtClean="0">
                <a:cs typeface="B Lotus" pitchFamily="2" charset="-78"/>
              </a:rPr>
              <a:t>مراقبت از بیماریهای واگیر </a:t>
            </a:r>
            <a:r>
              <a:rPr lang="fa-IR" dirty="0">
                <a:cs typeface="B Lotus" pitchFamily="2" charset="-78"/>
              </a:rPr>
              <a:t>در سطح ملی دارای اهمیت هستند. </a:t>
            </a:r>
            <a:endParaRPr lang="fa-IR" dirty="0" smtClean="0">
              <a:cs typeface="B Lotus" pitchFamily="2" charset="-78"/>
            </a:endParaRPr>
          </a:p>
          <a:p>
            <a:pPr algn="r" rtl="1"/>
            <a:endParaRPr lang="en-US" dirty="0">
              <a:cs typeface="B Lotus" pitchFamily="2" charset="-7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نتیجه گیری</a:t>
            </a:r>
            <a:endParaRPr lang="en-US" dirty="0">
              <a:cs typeface="B Titr" pitchFamily="2" charset="-78"/>
            </a:endParaRPr>
          </a:p>
        </p:txBody>
      </p:sp>
      <p:sp>
        <p:nvSpPr>
          <p:cNvPr id="3" name="Content Placeholder 2"/>
          <p:cNvSpPr>
            <a:spLocks noGrp="1"/>
          </p:cNvSpPr>
          <p:nvPr>
            <p:ph idx="1"/>
          </p:nvPr>
        </p:nvSpPr>
        <p:spPr/>
        <p:txBody>
          <a:bodyPr>
            <a:normAutofit lnSpcReduction="10000"/>
          </a:bodyPr>
          <a:lstStyle/>
          <a:p>
            <a:pPr algn="r" rtl="1"/>
            <a:r>
              <a:rPr lang="fa-IR" dirty="0" smtClean="0">
                <a:cs typeface="B Lotus" pitchFamily="2" charset="-78"/>
              </a:rPr>
              <a:t>ابتدا بعضی از سیاست </a:t>
            </a:r>
            <a:r>
              <a:rPr lang="fa-IR" dirty="0">
                <a:cs typeface="B Lotus" pitchFamily="2" charset="-78"/>
              </a:rPr>
              <a:t>ها و برنامه ریزی توسعه در سطح ملی باید تغییر </a:t>
            </a:r>
            <a:r>
              <a:rPr lang="fa-IR" dirty="0" smtClean="0">
                <a:cs typeface="B Lotus" pitchFamily="2" charset="-78"/>
              </a:rPr>
              <a:t>یابند تا خطرات بلایا مدیریت شوند و كاهش یابند مثلاً تعیین محل شهرها با در نظر گرفتن گسلها و امکان وقوع سیل و ...  </a:t>
            </a:r>
          </a:p>
          <a:p>
            <a:pPr algn="r" rtl="1">
              <a:buNone/>
            </a:pPr>
            <a:endParaRPr lang="fa-IR" dirty="0" smtClean="0">
              <a:cs typeface="B Lotus" pitchFamily="2" charset="-78"/>
            </a:endParaRPr>
          </a:p>
          <a:p>
            <a:pPr algn="r" rtl="1"/>
            <a:r>
              <a:rPr lang="fa-IR" dirty="0" smtClean="0">
                <a:cs typeface="B Lotus" pitchFamily="2" charset="-78"/>
              </a:rPr>
              <a:t>یا اگر سیاستگزاری کلان وجود دارد از جمله استانداردهای سازه های ضد زلزله در کشور وجود دارد اما بخوبی اجرا و نظارت نمی شود . </a:t>
            </a:r>
            <a:r>
              <a:rPr lang="fa-IR" dirty="0">
                <a:cs typeface="B Lotus" pitchFamily="2" charset="-78"/>
              </a:rPr>
              <a:t/>
            </a:r>
            <a:br>
              <a:rPr lang="fa-IR" dirty="0">
                <a:cs typeface="B Lotus" pitchFamily="2" charset="-78"/>
              </a:rPr>
            </a:br>
            <a:endParaRPr lang="en-US" dirty="0">
              <a:cs typeface="B Lotus" pitchFamily="2" charset="-7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fa-IR" dirty="0" smtClean="0">
                <a:cs typeface="B Titr" pitchFamily="2" charset="-78"/>
              </a:rPr>
              <a:t>قالبهای ساختاری استاندارد اردوگاه</a:t>
            </a:r>
            <a:endParaRPr lang="en-US" dirty="0" smtClean="0">
              <a:cs typeface="B Titr" pitchFamily="2" charset="-78"/>
            </a:endParaRPr>
          </a:p>
        </p:txBody>
      </p:sp>
      <p:sp>
        <p:nvSpPr>
          <p:cNvPr id="90115" name="Rectangle 3"/>
          <p:cNvSpPr>
            <a:spLocks noGrp="1" noChangeArrowheads="1"/>
          </p:cNvSpPr>
          <p:nvPr>
            <p:ph type="body" idx="1"/>
          </p:nvPr>
        </p:nvSpPr>
        <p:spPr>
          <a:xfrm>
            <a:off x="0" y="1981200"/>
            <a:ext cx="9144000" cy="4114800"/>
          </a:xfrm>
        </p:spPr>
        <p:txBody>
          <a:bodyPr>
            <a:normAutofit lnSpcReduction="10000"/>
          </a:bodyPr>
          <a:lstStyle/>
          <a:p>
            <a:pPr algn="r" rtl="1"/>
            <a:r>
              <a:rPr lang="fa-IR" sz="4000" dirty="0" smtClean="0">
                <a:cs typeface="B Nazanin" pitchFamily="2" charset="-78"/>
              </a:rPr>
              <a:t>فضای سرپناه 3/5 متر به ازای هر نفر توصیه شده است .</a:t>
            </a:r>
          </a:p>
          <a:p>
            <a:pPr algn="r" rtl="1"/>
            <a:r>
              <a:rPr lang="fa-IR" sz="4000" dirty="0" smtClean="0">
                <a:cs typeface="B Nazanin" pitchFamily="2" charset="-78"/>
              </a:rPr>
              <a:t>یک خانواده = تا 6 نفر</a:t>
            </a:r>
          </a:p>
          <a:p>
            <a:pPr algn="r" rtl="1"/>
            <a:r>
              <a:rPr lang="fa-IR" sz="4000" dirty="0" smtClean="0">
                <a:cs typeface="B Nazanin" pitchFamily="2" charset="-78"/>
              </a:rPr>
              <a:t>16 خانواده = 80 نفر یک گروه </a:t>
            </a:r>
          </a:p>
          <a:p>
            <a:pPr algn="r" rtl="1"/>
            <a:r>
              <a:rPr lang="fa-IR" sz="4000" dirty="0" smtClean="0">
                <a:cs typeface="B Nazanin" pitchFamily="2" charset="-78"/>
              </a:rPr>
              <a:t>16 گروه = 1250 نفر یک بلوک</a:t>
            </a:r>
          </a:p>
          <a:p>
            <a:pPr algn="r" rtl="1"/>
            <a:r>
              <a:rPr lang="fa-IR" sz="4000" dirty="0" smtClean="0">
                <a:cs typeface="B Nazanin" pitchFamily="2" charset="-78"/>
              </a:rPr>
              <a:t>4 بلوک = 5000 نفر = یک بخش</a:t>
            </a:r>
          </a:p>
          <a:p>
            <a:pPr algn="r" rtl="1"/>
            <a:r>
              <a:rPr lang="fa-IR" sz="4000" dirty="0" smtClean="0">
                <a:cs typeface="B Nazanin" pitchFamily="2" charset="-78"/>
              </a:rPr>
              <a:t>4 بخش = 20000 نفر = یک اردوگاه </a:t>
            </a:r>
            <a:endParaRPr lang="en-US" sz="4000" dirty="0" smtClean="0">
              <a:cs typeface="B Nazanin" pitchFamily="2"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usadisaster13"/>
          <p:cNvPicPr>
            <a:picLocks noChangeAspect="1" noChangeArrowheads="1"/>
          </p:cNvPicPr>
          <p:nvPr/>
        </p:nvPicPr>
        <p:blipFill>
          <a:blip cstate="print"/>
          <a:srcRect/>
          <a:stretch>
            <a:fillRect/>
          </a:stretch>
        </p:blipFill>
        <p:spPr bwMode="auto">
          <a:xfrm>
            <a:off x="55563" y="0"/>
            <a:ext cx="9088437" cy="5562600"/>
          </a:xfrm>
          <a:prstGeom prst="rect">
            <a:avLst/>
          </a:prstGeom>
          <a:noFill/>
          <a:ln w="9525">
            <a:noFill/>
            <a:miter lim="800000"/>
            <a:headEnd/>
            <a:tailEnd/>
          </a:ln>
        </p:spPr>
      </p:pic>
      <p:sp>
        <p:nvSpPr>
          <p:cNvPr id="162819" name="Text Box 3"/>
          <p:cNvSpPr txBox="1">
            <a:spLocks noChangeArrowheads="1"/>
          </p:cNvSpPr>
          <p:nvPr/>
        </p:nvSpPr>
        <p:spPr bwMode="auto">
          <a:xfrm>
            <a:off x="76200" y="5486400"/>
            <a:ext cx="8602663" cy="760413"/>
          </a:xfrm>
          <a:prstGeom prst="rect">
            <a:avLst/>
          </a:prstGeom>
          <a:noFill/>
          <a:ln w="9525">
            <a:noFill/>
            <a:miter lim="800000"/>
            <a:headEnd/>
            <a:tailEnd/>
          </a:ln>
        </p:spPr>
        <p:txBody>
          <a:bodyPr lIns="82113" tIns="41057" rIns="82113" bIns="41057">
            <a:spAutoFit/>
          </a:bodyPr>
          <a:lstStyle/>
          <a:p>
            <a:pPr algn="l" defTabSz="820738" rtl="0" eaLnBrk="0" hangingPunct="0">
              <a:spcBef>
                <a:spcPct val="50000"/>
              </a:spcBef>
            </a:pPr>
            <a:r>
              <a:rPr lang="en-US" sz="2200" b="1">
                <a:solidFill>
                  <a:srgbClr val="FF0000"/>
                </a:solidFill>
              </a:rPr>
              <a:t>Tent city set up by the military in Florida after Hurricane Andrew in 1992</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اسکان موقت در ایران :</a:t>
            </a:r>
            <a:br>
              <a:rPr lang="fa-IR" dirty="0" smtClean="0"/>
            </a:br>
            <a:r>
              <a:rPr lang="fa-IR" dirty="0" smtClean="0"/>
              <a:t>در کشور ایران معمولاً اسکان اضطراری توسط هلال احمر و غالباً بوسیله چادر انجام می شود .</a:t>
            </a:r>
            <a:endParaRPr lang="fa-IR" dirty="0"/>
          </a:p>
        </p:txBody>
      </p:sp>
      <p:pic>
        <p:nvPicPr>
          <p:cNvPr id="5" name="Picture 2"/>
          <p:cNvPicPr>
            <a:picLocks noGrp="1" noChangeAspect="1" noChangeArrowheads="1"/>
          </p:cNvPicPr>
          <p:nvPr>
            <p:ph idx="1"/>
          </p:nvPr>
        </p:nvPicPr>
        <p:blipFill>
          <a:blip cstate="print"/>
          <a:srcRect/>
          <a:stretch>
            <a:fillRect/>
          </a:stretch>
        </p:blipFill>
        <p:spPr bwMode="auto">
          <a:xfrm>
            <a:off x="0" y="2096294"/>
            <a:ext cx="9144000" cy="4761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57188"/>
            <a:ext cx="9144000" cy="609600"/>
          </a:xfrm>
        </p:spPr>
        <p:txBody>
          <a:bodyPr>
            <a:noAutofit/>
          </a:bodyPr>
          <a:lstStyle/>
          <a:p>
            <a:pPr algn="ctr"/>
            <a:r>
              <a:rPr lang="fa-IR" sz="3600" b="1" i="1" dirty="0" smtClean="0"/>
              <a:t>در صورت عدم رعایت اصول بهداشتی در اسکان موقت چه چیزهایی سلامت بشر را تهدید می کنند؟</a:t>
            </a:r>
            <a:endParaRPr lang="en-GB" sz="3600" b="1" i="1" dirty="0" smtClean="0"/>
          </a:p>
        </p:txBody>
      </p:sp>
      <p:pic>
        <p:nvPicPr>
          <p:cNvPr id="19459" name="Picture 3" descr="IMG00692"/>
          <p:cNvPicPr>
            <a:picLocks noGrp="1" noChangeAspect="1" noChangeArrowheads="1"/>
          </p:cNvPicPr>
          <p:nvPr>
            <p:ph idx="1"/>
          </p:nvPr>
        </p:nvPicPr>
        <p:blipFill>
          <a:blip cstate="print"/>
          <a:srcRect/>
          <a:stretch>
            <a:fillRect/>
          </a:stretch>
        </p:blipFill>
        <p:spPr>
          <a:xfrm>
            <a:off x="0" y="1317625"/>
            <a:ext cx="9144000" cy="5540375"/>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cstate="print"/>
          <a:srcRect/>
          <a:stretch>
            <a:fillRect/>
          </a:stretch>
        </p:blipFill>
        <p:spPr bwMode="auto">
          <a:xfrm>
            <a:off x="776161" y="1600200"/>
            <a:ext cx="7591678" cy="4525963"/>
          </a:xfrm>
          <a:prstGeom prst="rect">
            <a:avLst/>
          </a:prstGeom>
          <a:noFill/>
          <a:ln w="9525">
            <a:noFill/>
            <a:miter lim="800000"/>
            <a:headEnd/>
            <a:tailEnd/>
          </a:ln>
        </p:spPr>
      </p:pic>
      <p:sp>
        <p:nvSpPr>
          <p:cNvPr id="4" name="TextBox 3"/>
          <p:cNvSpPr txBox="1"/>
          <p:nvPr/>
        </p:nvSpPr>
        <p:spPr>
          <a:xfrm>
            <a:off x="152400" y="381000"/>
            <a:ext cx="8991600" cy="830997"/>
          </a:xfrm>
          <a:prstGeom prst="rect">
            <a:avLst/>
          </a:prstGeom>
          <a:noFill/>
        </p:spPr>
        <p:txBody>
          <a:bodyPr wrap="square" rtlCol="1">
            <a:spAutoFit/>
          </a:bodyPr>
          <a:lstStyle/>
          <a:p>
            <a:pPr algn="ctr" rtl="1"/>
            <a:r>
              <a:rPr lang="fa-IR" sz="2400" b="1" dirty="0" smtClean="0"/>
              <a:t>زلزله بم اسکان پراکنده : باقی ماندن بر رئی خرابه های منزل – دسترسی سخت تر از اردوگاه نیاز به نیروی بیشتر برای اریه خدمات بهداشتی</a:t>
            </a:r>
            <a:endParaRPr lang="fa-IR" sz="2400"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pic>
        <p:nvPicPr>
          <p:cNvPr id="46083" name="Picture 3" descr="DSC00018"/>
          <p:cNvPicPr>
            <a:picLocks noGrp="1" noChangeAspect="1" noChangeArrowheads="1"/>
          </p:cNvPicPr>
          <p:nvPr>
            <p:ph idx="1"/>
          </p:nvPr>
        </p:nvPicPr>
        <p:blipFill>
          <a:blip cstate="print"/>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fa-IR" dirty="0" smtClean="0">
                <a:latin typeface="Arial" pitchFamily="34" charset="0"/>
                <a:cs typeface="Arial" pitchFamily="34" charset="0"/>
              </a:rPr>
              <a:t>مدیریت منابع انسانی</a:t>
            </a:r>
          </a:p>
        </p:txBody>
      </p:sp>
      <p:sp>
        <p:nvSpPr>
          <p:cNvPr id="5123" name="Content Placeholder 2"/>
          <p:cNvSpPr>
            <a:spLocks noGrp="1"/>
          </p:cNvSpPr>
          <p:nvPr>
            <p:ph idx="1"/>
          </p:nvPr>
        </p:nvSpPr>
        <p:spPr/>
        <p:txBody>
          <a:bodyPr/>
          <a:lstStyle/>
          <a:p>
            <a:pPr algn="just" rtl="1" eaLnBrk="1" hangingPunct="1"/>
            <a:r>
              <a:rPr lang="fa-IR" smtClean="0">
                <a:solidFill>
                  <a:srgbClr val="002060"/>
                </a:solidFill>
                <a:latin typeface="Arial" pitchFamily="34" charset="0"/>
              </a:rPr>
              <a:t>در بحران ها ، سیاستگزاران و مدیران کلیدی ستادی نظام سلامت </a:t>
            </a:r>
            <a:r>
              <a:rPr lang="ar-SA" smtClean="0">
                <a:solidFill>
                  <a:srgbClr val="002060"/>
                </a:solidFill>
                <a:latin typeface="Arial" pitchFamily="34" charset="0"/>
              </a:rPr>
              <a:t>كه وضعيت كنترل سلامت مردم را بعهده دارند ممكن است كشور يا شهر و ديار خود را ترك كنند</a:t>
            </a:r>
            <a:endParaRPr lang="fa-IR" smtClean="0">
              <a:solidFill>
                <a:srgbClr val="002060"/>
              </a:solidFill>
              <a:latin typeface="Arial" pitchFamily="34" charset="0"/>
            </a:endParaRPr>
          </a:p>
          <a:p>
            <a:pPr algn="just" rtl="1" eaLnBrk="1" hangingPunct="1"/>
            <a:endParaRPr lang="fa-IR" smtClean="0">
              <a:solidFill>
                <a:srgbClr val="002060"/>
              </a:solidFill>
              <a:latin typeface="Arial" pitchFamily="34" charset="0"/>
            </a:endParaRPr>
          </a:p>
          <a:p>
            <a:pPr algn="just" rtl="1" eaLnBrk="1" hangingPunct="1"/>
            <a:r>
              <a:rPr lang="ar-SA" smtClean="0">
                <a:solidFill>
                  <a:srgbClr val="002060"/>
                </a:solidFill>
                <a:latin typeface="Arial" pitchFamily="34" charset="0"/>
              </a:rPr>
              <a:t>يكباره افراد ديگري كه تاكنون در بطن اين گونه كارها نبوده اند اختيارات را در دست </a:t>
            </a:r>
            <a:r>
              <a:rPr lang="fa-IR" smtClean="0">
                <a:solidFill>
                  <a:srgbClr val="002060"/>
                </a:solidFill>
                <a:latin typeface="Arial" pitchFamily="34" charset="0"/>
              </a:rPr>
              <a:t>می</a:t>
            </a:r>
            <a:r>
              <a:rPr lang="ar-SA" smtClean="0">
                <a:solidFill>
                  <a:srgbClr val="002060"/>
                </a:solidFill>
                <a:latin typeface="Arial" pitchFamily="34" charset="0"/>
              </a:rPr>
              <a:t>گيرند</a:t>
            </a:r>
            <a:r>
              <a:rPr lang="fa-IR" smtClean="0">
                <a:solidFill>
                  <a:srgbClr val="002060"/>
                </a:solidFill>
                <a:latin typeface="Arial" pitchFamily="34" charset="0"/>
              </a:rPr>
              <a:t> که</a:t>
            </a:r>
            <a:r>
              <a:rPr lang="ar-SA" smtClean="0">
                <a:solidFill>
                  <a:srgbClr val="002060"/>
                </a:solidFill>
                <a:latin typeface="Arial" pitchFamily="34" charset="0"/>
              </a:rPr>
              <a:t> گاهي اوقات مسائل قومي، نژادي و مذهبي نيز تأثيرگذار مي شود</a:t>
            </a:r>
            <a:endParaRPr lang="en-US" smtClean="0">
              <a:solidFill>
                <a:srgbClr val="002060"/>
              </a:solidFill>
              <a:latin typeface="Arial" pitchFamily="34" charset="0"/>
              <a:cs typeface="Arial" pitchFamily="34" charset="0"/>
            </a:endParaRPr>
          </a:p>
          <a:p>
            <a:pPr algn="r" rtl="1"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cstate="print"/>
          <a:srcRect/>
          <a:stretch>
            <a:fillRect/>
          </a:stretch>
        </p:blipFill>
        <p:spPr bwMode="auto">
          <a:xfrm>
            <a:off x="1395744" y="1600200"/>
            <a:ext cx="6352512" cy="4525963"/>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0" y="990600"/>
            <a:ext cx="7239000" cy="762000"/>
          </a:xfrm>
        </p:spPr>
        <p:txBody>
          <a:bodyPr>
            <a:normAutofit fontScale="90000"/>
          </a:bodyPr>
          <a:lstStyle/>
          <a:p>
            <a:pPr algn="ctr"/>
            <a:r>
              <a:rPr lang="ar-SA" sz="4000" b="1">
                <a:solidFill>
                  <a:schemeClr val="folHlink"/>
                </a:solidFill>
              </a:rPr>
              <a:t>اسكان موقت </a:t>
            </a:r>
            <a:r>
              <a:rPr lang="fa-IR" sz="4000" b="1">
                <a:solidFill>
                  <a:schemeClr val="folHlink"/>
                </a:solidFill>
              </a:rPr>
              <a:t>در</a:t>
            </a:r>
            <a:r>
              <a:rPr lang="ar-SA" sz="4000" b="1">
                <a:solidFill>
                  <a:schemeClr val="folHlink"/>
                </a:solidFill>
              </a:rPr>
              <a:t>چادر</a:t>
            </a:r>
            <a:r>
              <a:rPr lang="fa-IR" sz="4000" b="1">
                <a:solidFill>
                  <a:schemeClr val="folHlink"/>
                </a:solidFill>
              </a:rPr>
              <a:t> تا </a:t>
            </a:r>
            <a:br>
              <a:rPr lang="fa-IR" sz="4000" b="1">
                <a:solidFill>
                  <a:schemeClr val="folHlink"/>
                </a:solidFill>
              </a:rPr>
            </a:br>
            <a:r>
              <a:rPr lang="fa-IR" sz="4000" b="1">
                <a:solidFill>
                  <a:schemeClr val="folHlink"/>
                </a:solidFill>
              </a:rPr>
              <a:t>برقراري وضعيت عادي</a:t>
            </a:r>
            <a:r>
              <a:rPr lang="ar-SA" sz="4000" b="1">
                <a:solidFill>
                  <a:schemeClr val="hlink"/>
                </a:solidFill>
              </a:rPr>
              <a:t/>
            </a:r>
            <a:br>
              <a:rPr lang="ar-SA" sz="4000" b="1">
                <a:solidFill>
                  <a:schemeClr val="hlink"/>
                </a:solidFill>
              </a:rPr>
            </a:br>
            <a:r>
              <a:rPr lang="ar-SA" sz="4000" b="1">
                <a:solidFill>
                  <a:schemeClr val="hlink"/>
                </a:solidFill>
              </a:rPr>
              <a:t> </a:t>
            </a:r>
            <a:r>
              <a:rPr lang="ar-SA" sz="4000">
                <a:solidFill>
                  <a:schemeClr val="hlink"/>
                </a:solidFill>
              </a:rPr>
              <a:t> </a:t>
            </a:r>
            <a:r>
              <a:rPr lang="en-US" sz="4000">
                <a:solidFill>
                  <a:schemeClr val="hlink"/>
                </a:solidFill>
              </a:rPr>
              <a:t/>
            </a:r>
            <a:br>
              <a:rPr lang="en-US" sz="4000">
                <a:solidFill>
                  <a:schemeClr val="hlink"/>
                </a:solidFill>
              </a:rPr>
            </a:br>
            <a:endParaRPr lang="en-US" sz="4000">
              <a:solidFill>
                <a:schemeClr val="hlink"/>
              </a:solidFill>
            </a:endParaRPr>
          </a:p>
        </p:txBody>
      </p:sp>
      <p:pic>
        <p:nvPicPr>
          <p:cNvPr id="84995" name="Picture 3" descr="9104_2"/>
          <p:cNvPicPr>
            <a:picLocks noGrp="1" noChangeAspect="1" noChangeArrowheads="1"/>
          </p:cNvPicPr>
          <p:nvPr>
            <p:ph idx="1"/>
          </p:nvPr>
        </p:nvPicPr>
        <p:blipFill>
          <a:blip r:embed="rId2" cstate="print"/>
          <a:srcRect/>
          <a:stretch>
            <a:fillRect/>
          </a:stretch>
        </p:blipFill>
        <p:spPr>
          <a:xfrm>
            <a:off x="0" y="1581150"/>
            <a:ext cx="9144000" cy="5321300"/>
          </a:xfrm>
          <a:noFill/>
          <a:ln/>
        </p:spPr>
      </p:pic>
    </p:spTree>
  </p:cSld>
  <p:clrMapOvr>
    <a:masterClrMapping/>
  </p:clrMapOvr>
  <p:transition advClick="0" advTm="700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My Documents\My Pictures\001.jpg"/>
          <p:cNvPicPr>
            <a:picLocks noChangeAspect="1" noChangeArrowheads="1"/>
          </p:cNvPicPr>
          <p:nvPr/>
        </p:nvPicPr>
        <p:blipFill>
          <a:blip r:embed="rId2" cstate="print"/>
          <a:srcRect/>
          <a:stretch>
            <a:fillRect/>
          </a:stretch>
        </p:blipFill>
        <p:spPr bwMode="auto">
          <a:xfrm>
            <a:off x="119063" y="1052736"/>
            <a:ext cx="8905875" cy="5805264"/>
          </a:xfrm>
          <a:prstGeom prst="rect">
            <a:avLst/>
          </a:prstGeom>
          <a:noFill/>
          <a:ln w="9525">
            <a:noFill/>
            <a:miter lim="800000"/>
            <a:headEnd/>
            <a:tailEnd/>
          </a:ln>
        </p:spPr>
      </p:pic>
      <p:sp>
        <p:nvSpPr>
          <p:cNvPr id="6150" name="Text Box 6"/>
          <p:cNvSpPr txBox="1">
            <a:spLocks noChangeArrowheads="1"/>
          </p:cNvSpPr>
          <p:nvPr/>
        </p:nvSpPr>
        <p:spPr bwMode="auto">
          <a:xfrm>
            <a:off x="533400" y="3429000"/>
            <a:ext cx="8305800" cy="1190625"/>
          </a:xfrm>
          <a:prstGeom prst="rect">
            <a:avLst/>
          </a:prstGeom>
          <a:noFill/>
          <a:ln w="9525">
            <a:noFill/>
            <a:miter lim="800000"/>
            <a:headEnd/>
            <a:tailEnd/>
          </a:ln>
        </p:spPr>
        <p:txBody>
          <a:bodyPr>
            <a:spAutoFit/>
          </a:bodyPr>
          <a:lstStyle/>
          <a:p>
            <a:pPr>
              <a:spcBef>
                <a:spcPct val="50000"/>
              </a:spcBef>
            </a:pPr>
            <a:r>
              <a:rPr lang="ar-SA" sz="3600">
                <a:solidFill>
                  <a:srgbClr val="FF0000"/>
                </a:solidFill>
                <a:cs typeface="Times New Roman" pitchFamily="18" charset="0"/>
              </a:rPr>
              <a:t> ايران به دليل شرايط ژئو پليتيك وتنوع اقليمي يكي از كشورهاي بلا خيز دنيا محسوب مي گردد ( رتبه ششم )</a:t>
            </a:r>
            <a:endParaRPr lang="en-US" sz="3600">
              <a:solidFill>
                <a:srgbClr val="FF0000"/>
              </a:solidFill>
              <a:cs typeface="Times New Roman" pitchFamily="18" charset="0"/>
            </a:endParaRPr>
          </a:p>
        </p:txBody>
      </p:sp>
      <p:sp>
        <p:nvSpPr>
          <p:cNvPr id="5" name="Title 1"/>
          <p:cNvSpPr txBox="1">
            <a:spLocks/>
          </p:cNvSpPr>
          <p:nvPr/>
        </p:nvSpPr>
        <p:spPr>
          <a:xfrm>
            <a:off x="0" y="274638"/>
            <a:ext cx="9144000" cy="63408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800" dirty="0" smtClean="0">
                <a:latin typeface="+mj-lt"/>
                <a:ea typeface="+mj-ea"/>
                <a:cs typeface="+mj-cs"/>
              </a:rPr>
              <a:t>آیا محلهای پیش بینی شده برای اردوگاههای اسکان اضطراری زلزله تهران را می دانید؟  </a:t>
            </a:r>
            <a:endParaRPr kumimoji="0" lang="fa-I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499"/>
                                          </p:stCondLst>
                                        </p:cTn>
                                        <p:tgtEl>
                                          <p:spTgt spid="6151"/>
                                        </p:tgtEl>
                                        <p:attrNameLst>
                                          <p:attrName>style.visibility</p:attrName>
                                        </p:attrNameLst>
                                      </p:cBhvr>
                                      <p:to>
                                        <p:strVal val="visible"/>
                                      </p:to>
                                    </p:set>
                                    <p:anim to="" calcmode="lin" valueType="num">
                                      <p:cBhvr>
                                        <p:cTn id="7" dur="1" fill="hold"/>
                                        <p:tgtEl>
                                          <p:spTgt spid="6151"/>
                                        </p:tgtEl>
                                        <p:attrNameLst>
                                          <p:attrName/>
                                        </p:attrNameLst>
                                      </p:cBhvr>
                                    </p:anim>
                                  </p:childTnLst>
                                </p:cTn>
                              </p:par>
                            </p:childTnLst>
                          </p:cTn>
                        </p:par>
                        <p:par>
                          <p:cTn id="8" fill="hold">
                            <p:stCondLst>
                              <p:cond delay="1500"/>
                            </p:stCondLst>
                            <p:childTnLst>
                              <p:par>
                                <p:cTn id="9" presetID="24" presetClass="entr" presetSubtype="0" fill="hold" grpId="0" nodeType="afterEffect">
                                  <p:stCondLst>
                                    <p:cond delay="1000"/>
                                  </p:stCondLst>
                                  <p:childTnLst>
                                    <p:set>
                                      <p:cBhvr>
                                        <p:cTn id="10" dur="1" fill="hold">
                                          <p:stCondLst>
                                            <p:cond delay="499"/>
                                          </p:stCondLst>
                                        </p:cTn>
                                        <p:tgtEl>
                                          <p:spTgt spid="6150"/>
                                        </p:tgtEl>
                                        <p:attrNameLst>
                                          <p:attrName>style.visibility</p:attrName>
                                        </p:attrNameLst>
                                      </p:cBhvr>
                                      <p:to>
                                        <p:strVal val="visible"/>
                                      </p:to>
                                    </p:set>
                                    <p:anim to="" calcmode="lin" valueType="num">
                                      <p:cBhvr>
                                        <p:cTn id="11" dur="1" fill="hold"/>
                                        <p:tgtEl>
                                          <p:spTgt spid="61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ورزقان آذرماه 1391</a:t>
            </a:r>
            <a:endParaRPr lang="fa-IR" dirty="0"/>
          </a:p>
        </p:txBody>
      </p:sp>
      <p:pic>
        <p:nvPicPr>
          <p:cNvPr id="1026" name="Picture 2" descr="C:\Users\omidvarinia\Desktop\shlter1\13121.jpg"/>
          <p:cNvPicPr>
            <a:picLocks noGrp="1" noChangeAspect="1" noChangeArrowheads="1"/>
          </p:cNvPicPr>
          <p:nvPr>
            <p:ph idx="1"/>
          </p:nvPr>
        </p:nvPicPr>
        <p:blipFill>
          <a:blip r:embed="rId2" cstate="print"/>
          <a:srcRect/>
          <a:stretch>
            <a:fillRect/>
          </a:stretch>
        </p:blipFill>
        <p:spPr bwMode="auto">
          <a:xfrm>
            <a:off x="4427984" y="3086100"/>
            <a:ext cx="4716016" cy="3771900"/>
          </a:xfrm>
          <a:prstGeom prst="rect">
            <a:avLst/>
          </a:prstGeom>
          <a:noFill/>
        </p:spPr>
      </p:pic>
      <p:pic>
        <p:nvPicPr>
          <p:cNvPr id="4" name="Picture 2" descr="C:\Users\omidvarinia\Desktop\shlter1\13129.jpg"/>
          <p:cNvPicPr>
            <a:picLocks noChangeAspect="1" noChangeArrowheads="1"/>
          </p:cNvPicPr>
          <p:nvPr/>
        </p:nvPicPr>
        <p:blipFill>
          <a:blip r:embed="rId3" cstate="print"/>
          <a:srcRect/>
          <a:stretch>
            <a:fillRect/>
          </a:stretch>
        </p:blipFill>
        <p:spPr bwMode="auto">
          <a:xfrm>
            <a:off x="0" y="1628800"/>
            <a:ext cx="4139952" cy="3762375"/>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14313"/>
            <a:ext cx="8715375" cy="1357312"/>
          </a:xfrm>
        </p:spPr>
        <p:style>
          <a:lnRef idx="1">
            <a:schemeClr val="dk1"/>
          </a:lnRef>
          <a:fillRef idx="2">
            <a:schemeClr val="dk1"/>
          </a:fillRef>
          <a:effectRef idx="1">
            <a:schemeClr val="dk1"/>
          </a:effectRef>
          <a:fontRef idx="minor">
            <a:schemeClr val="dk1"/>
          </a:fontRef>
        </p:style>
        <p:txBody>
          <a:bodyPr rtlCol="1">
            <a:normAutofit fontScale="90000"/>
          </a:bodyPr>
          <a:lstStyle/>
          <a:p>
            <a:pPr eaLnBrk="1" fontAlgn="auto" hangingPunct="1">
              <a:spcAft>
                <a:spcPts val="0"/>
              </a:spcAft>
              <a:defRPr/>
            </a:pPr>
            <a:r>
              <a:rPr lang="en-US" b="1" dirty="0" smtClean="0">
                <a:cs typeface="B Nazanin" pitchFamily="2" charset="-78"/>
              </a:rPr>
              <a:t>Construction and Lunching the bases</a:t>
            </a:r>
            <a:r>
              <a:rPr lang="en-US" sz="4500" b="1" dirty="0" smtClean="0">
                <a:solidFill>
                  <a:schemeClr val="tx1"/>
                </a:solidFill>
                <a:latin typeface="Arial" pitchFamily="34" charset="0"/>
              </a:rPr>
              <a:t/>
            </a:r>
            <a:br>
              <a:rPr lang="en-US" sz="4500" b="1" dirty="0" smtClean="0">
                <a:solidFill>
                  <a:schemeClr val="tx1"/>
                </a:solidFill>
                <a:latin typeface="Arial" pitchFamily="34" charset="0"/>
              </a:rPr>
            </a:br>
            <a:r>
              <a:rPr lang="fa-IR" b="1" dirty="0" smtClean="0"/>
              <a:t>احداث و راه اندازی </a:t>
            </a:r>
            <a:endParaRPr lang="fa-IR" sz="2900" b="1" dirty="0" smtClean="0"/>
          </a:p>
        </p:txBody>
      </p:sp>
      <p:sp>
        <p:nvSpPr>
          <p:cNvPr id="7171" name="Content Placeholder 2"/>
          <p:cNvSpPr>
            <a:spLocks noGrp="1"/>
          </p:cNvSpPr>
          <p:nvPr>
            <p:ph idx="1"/>
          </p:nvPr>
        </p:nvSpPr>
        <p:spPr/>
        <p:txBody>
          <a:bodyPr/>
          <a:lstStyle/>
          <a:p>
            <a:pPr eaLnBrk="1" hangingPunct="1"/>
            <a:endParaRPr lang="fa-IR" smtClean="0"/>
          </a:p>
        </p:txBody>
      </p:sp>
      <p:pic>
        <p:nvPicPr>
          <p:cNvPr id="1026" name="Picture 2" descr="F:\behdasht\کوره های آجرپزی\پکیج\power poit\عکسهای مربوط به احداث و راه اندازی پایگاه 2\1.jpg"/>
          <p:cNvPicPr>
            <a:picLocks noChangeAspect="1" noChangeArrowheads="1"/>
          </p:cNvPicPr>
          <p:nvPr/>
        </p:nvPicPr>
        <p:blipFill>
          <a:blip r:embed="rId2" cstate="print"/>
          <a:srcRect/>
          <a:stretch>
            <a:fillRect/>
          </a:stretch>
        </p:blipFill>
        <p:spPr bwMode="auto">
          <a:xfrm>
            <a:off x="285720" y="1785926"/>
            <a:ext cx="8643998" cy="4857784"/>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500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85750"/>
            <a:ext cx="8429625" cy="1285875"/>
          </a:xfrm>
        </p:spPr>
        <p:style>
          <a:lnRef idx="1">
            <a:schemeClr val="dk1"/>
          </a:lnRef>
          <a:fillRef idx="2">
            <a:schemeClr val="dk1"/>
          </a:fillRef>
          <a:effectRef idx="1">
            <a:schemeClr val="dk1"/>
          </a:effectRef>
          <a:fontRef idx="minor">
            <a:schemeClr val="dk1"/>
          </a:fontRef>
        </p:style>
        <p:txBody>
          <a:bodyPr rtlCol="1">
            <a:noAutofit/>
          </a:bodyPr>
          <a:lstStyle/>
          <a:p>
            <a:pPr rtl="0" eaLnBrk="1" fontAlgn="auto" hangingPunct="1">
              <a:spcAft>
                <a:spcPts val="0"/>
              </a:spcAft>
              <a:defRPr/>
            </a:pPr>
            <a:r>
              <a:rPr lang="en-US" sz="4000" b="1" dirty="0" smtClean="0">
                <a:solidFill>
                  <a:schemeClr val="tx1"/>
                </a:solidFill>
              </a:rPr>
              <a:t>Stages of Cement planning</a:t>
            </a:r>
            <a:br>
              <a:rPr lang="en-US" sz="4000" b="1" dirty="0" smtClean="0">
                <a:solidFill>
                  <a:schemeClr val="tx1"/>
                </a:solidFill>
              </a:rPr>
            </a:br>
            <a:r>
              <a:rPr lang="fa-IR" sz="3600" b="1" dirty="0" smtClean="0"/>
              <a:t>مراحل مربوط به بتن ریزی</a:t>
            </a:r>
            <a:endParaRPr lang="fa-IR" sz="4000" b="1" dirty="0" smtClean="0"/>
          </a:p>
        </p:txBody>
      </p:sp>
      <p:pic>
        <p:nvPicPr>
          <p:cNvPr id="4" name="Content Placeholder 3" descr="Photo-0195.jpg"/>
          <p:cNvPicPr>
            <a:picLocks noGrp="1" noChangeAspect="1"/>
          </p:cNvPicPr>
          <p:nvPr>
            <p:ph idx="1"/>
          </p:nvPr>
        </p:nvPicPr>
        <p:blipFill>
          <a:blip r:embed="rId2" cstate="print"/>
          <a:stretch>
            <a:fillRect/>
          </a:stretch>
        </p:blipFill>
        <p:spPr>
          <a:xfrm>
            <a:off x="357158" y="1714488"/>
            <a:ext cx="8501122" cy="4929221"/>
          </a:xfrm>
          <a:solidFill>
            <a:srgbClr val="FFFFFF">
              <a:shade val="85000"/>
            </a:srgbClr>
          </a:solidFill>
          <a:ln w="88900" cap="sq">
            <a:solidFill>
              <a:schemeClr val="bg1">
                <a:lumMod val="85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500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4313"/>
            <a:ext cx="8286750" cy="1285875"/>
          </a:xfrm>
        </p:spPr>
        <p:style>
          <a:lnRef idx="1">
            <a:schemeClr val="dk1"/>
          </a:lnRef>
          <a:fillRef idx="2">
            <a:schemeClr val="dk1"/>
          </a:fillRef>
          <a:effectRef idx="1">
            <a:schemeClr val="dk1"/>
          </a:effectRef>
          <a:fontRef idx="minor">
            <a:schemeClr val="dk1"/>
          </a:fontRef>
        </p:style>
        <p:txBody>
          <a:bodyPr rtlCol="1">
            <a:normAutofit/>
          </a:bodyPr>
          <a:lstStyle/>
          <a:p>
            <a:pPr rtl="0" eaLnBrk="1" fontAlgn="auto" hangingPunct="1">
              <a:spcAft>
                <a:spcPts val="0"/>
              </a:spcAft>
              <a:defRPr/>
            </a:pPr>
            <a:r>
              <a:rPr lang="en-US" sz="3600" b="1" dirty="0" smtClean="0">
                <a:solidFill>
                  <a:schemeClr val="tx1"/>
                </a:solidFill>
              </a:rPr>
              <a:t>Stages of r</a:t>
            </a:r>
            <a:r>
              <a:rPr lang="en-US" sz="3600" b="1" dirty="0" smtClean="0"/>
              <a:t>enewing </a:t>
            </a:r>
            <a:r>
              <a:rPr lang="en-US" sz="3600" b="1" dirty="0" smtClean="0">
                <a:solidFill>
                  <a:schemeClr val="tx1"/>
                </a:solidFill>
              </a:rPr>
              <a:t>and embankment</a:t>
            </a:r>
            <a:r>
              <a:rPr lang="en-US" sz="3600" b="1" dirty="0" smtClean="0">
                <a:solidFill>
                  <a:schemeClr val="tx1"/>
                </a:solidFill>
                <a:latin typeface="Arial" pitchFamily="34" charset="0"/>
              </a:rPr>
              <a:t/>
            </a:r>
            <a:br>
              <a:rPr lang="en-US" sz="3600" b="1" dirty="0" smtClean="0">
                <a:solidFill>
                  <a:schemeClr val="tx1"/>
                </a:solidFill>
                <a:latin typeface="Arial" pitchFamily="34" charset="0"/>
              </a:rPr>
            </a:br>
            <a:r>
              <a:rPr lang="fa-IR" sz="3400" b="1" dirty="0" smtClean="0"/>
              <a:t>مراحل مربوط به نوسازي و خاکریزی </a:t>
            </a:r>
          </a:p>
        </p:txBody>
      </p:sp>
      <p:pic>
        <p:nvPicPr>
          <p:cNvPr id="4" name="Content Placeholder 3" descr="Photo-0216.jpg"/>
          <p:cNvPicPr>
            <a:picLocks noGrp="1" noChangeAspect="1"/>
          </p:cNvPicPr>
          <p:nvPr>
            <p:ph idx="1"/>
          </p:nvPr>
        </p:nvPicPr>
        <p:blipFill>
          <a:blip r:embed="rId2" cstate="print"/>
          <a:stretch>
            <a:fillRect/>
          </a:stretch>
        </p:blipFill>
        <p:spPr>
          <a:xfrm>
            <a:off x="428596" y="1643051"/>
            <a:ext cx="8286808" cy="5000660"/>
          </a:xfrm>
          <a:solidFill>
            <a:srgbClr val="FFFFFF">
              <a:shade val="85000"/>
            </a:srgbClr>
          </a:solidFill>
          <a:ln w="88900" cap="sq">
            <a:solidFill>
              <a:schemeClr val="bg1">
                <a:lumMod val="85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500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625" y="357188"/>
            <a:ext cx="8215313" cy="1500187"/>
          </a:xfrm>
        </p:spPr>
        <p:style>
          <a:lnRef idx="1">
            <a:schemeClr val="dk1"/>
          </a:lnRef>
          <a:fillRef idx="2">
            <a:schemeClr val="dk1"/>
          </a:fillRef>
          <a:effectRef idx="1">
            <a:schemeClr val="dk1"/>
          </a:effectRef>
          <a:fontRef idx="minor">
            <a:schemeClr val="dk1"/>
          </a:fontRef>
        </p:style>
        <p:txBody>
          <a:bodyPr rtlCol="1">
            <a:normAutofit/>
          </a:bodyPr>
          <a:lstStyle/>
          <a:p>
            <a:pPr eaLnBrk="1" fontAlgn="auto" hangingPunct="1">
              <a:spcAft>
                <a:spcPts val="0"/>
              </a:spcAft>
              <a:defRPr/>
            </a:pPr>
            <a:r>
              <a:rPr lang="en-US" sz="4000" b="1" dirty="0" smtClean="0">
                <a:solidFill>
                  <a:schemeClr val="tx1"/>
                </a:solidFill>
                <a:cs typeface="B Nazanin" pitchFamily="2" charset="-78"/>
              </a:rPr>
              <a:t>Placement Shelters in desired place</a:t>
            </a:r>
            <a:br>
              <a:rPr lang="en-US" sz="4000" b="1" dirty="0" smtClean="0">
                <a:solidFill>
                  <a:schemeClr val="tx1"/>
                </a:solidFill>
                <a:cs typeface="B Nazanin" pitchFamily="2" charset="-78"/>
              </a:rPr>
            </a:br>
            <a:r>
              <a:rPr lang="fa-IR" sz="3400" b="1" dirty="0" smtClean="0"/>
              <a:t>قرار دادن اتاقكها در محل مورد نظر</a:t>
            </a:r>
          </a:p>
        </p:txBody>
      </p:sp>
      <p:sp>
        <p:nvSpPr>
          <p:cNvPr id="5" name="Subtitle 4"/>
          <p:cNvSpPr>
            <a:spLocks noGrp="1"/>
          </p:cNvSpPr>
          <p:nvPr>
            <p:ph type="subTitle" idx="1"/>
          </p:nvPr>
        </p:nvSpPr>
        <p:spPr/>
        <p:txBody>
          <a:bodyPr rtlCol="1">
            <a:normAutofit/>
          </a:bodyPr>
          <a:lstStyle/>
          <a:p>
            <a:pPr eaLnBrk="1" fontAlgn="auto" hangingPunct="1">
              <a:spcAft>
                <a:spcPts val="0"/>
              </a:spcAft>
              <a:buFont typeface="Arial" pitchFamily="34" charset="0"/>
              <a:buNone/>
              <a:defRPr/>
            </a:pPr>
            <a:endParaRPr lang="fa-IR"/>
          </a:p>
        </p:txBody>
      </p:sp>
      <p:pic>
        <p:nvPicPr>
          <p:cNvPr id="4" name="Content Placeholder 3" descr="Photo-0191.jpg"/>
          <p:cNvPicPr>
            <a:picLocks noGrp="1" noChangeAspect="1"/>
          </p:cNvPicPr>
          <p:nvPr>
            <p:ph idx="4294967295"/>
          </p:nvPr>
        </p:nvPicPr>
        <p:blipFill>
          <a:blip r:embed="rId2" cstate="print"/>
          <a:stretch>
            <a:fillRect/>
          </a:stretch>
        </p:blipFill>
        <p:spPr>
          <a:xfrm>
            <a:off x="500034" y="2071678"/>
            <a:ext cx="8143932" cy="4572010"/>
          </a:xfrm>
          <a:solidFill>
            <a:srgbClr val="FFFFFF">
              <a:shade val="85000"/>
            </a:srgbClr>
          </a:solidFill>
          <a:ln w="88900" cap="sq">
            <a:solidFill>
              <a:schemeClr val="bg1">
                <a:lumMod val="85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fa-IR" smtClean="0">
              <a:latin typeface="Arial" pitchFamily="34" charset="0"/>
              <a:cs typeface="Arial" pitchFamily="34" charset="0"/>
            </a:endParaRPr>
          </a:p>
        </p:txBody>
      </p:sp>
      <p:sp>
        <p:nvSpPr>
          <p:cNvPr id="3" name="Content Placeholder 2"/>
          <p:cNvSpPr>
            <a:spLocks noGrp="1"/>
          </p:cNvSpPr>
          <p:nvPr>
            <p:ph idx="1"/>
          </p:nvPr>
        </p:nvSpPr>
        <p:spPr/>
        <p:txBody>
          <a:bodyPr/>
          <a:lstStyle/>
          <a:p>
            <a:pPr marL="342900" lvl="1" indent="-342900" algn="just" rtl="1" eaLnBrk="1" fontAlgn="auto" hangingPunct="1">
              <a:spcAft>
                <a:spcPts val="0"/>
              </a:spcAft>
              <a:buFont typeface="Arial" pitchFamily="34" charset="0"/>
              <a:buNone/>
              <a:defRPr/>
            </a:pPr>
            <a:r>
              <a:rPr lang="ar-SA" b="1" dirty="0" smtClean="0">
                <a:solidFill>
                  <a:srgbClr val="002060"/>
                </a:solidFill>
                <a:latin typeface="Arial" pitchFamily="34" charset="0"/>
              </a:rPr>
              <a:t>بحران هاي طول كشيده</a:t>
            </a:r>
            <a:r>
              <a:rPr lang="fa-IR" b="1" dirty="0" smtClean="0">
                <a:solidFill>
                  <a:srgbClr val="002060"/>
                </a:solidFill>
                <a:latin typeface="Arial" pitchFamily="34" charset="0"/>
              </a:rPr>
              <a:t>  </a:t>
            </a:r>
            <a:r>
              <a:rPr lang="ar-SA" b="1" dirty="0" smtClean="0">
                <a:solidFill>
                  <a:srgbClr val="002060"/>
                </a:solidFill>
                <a:latin typeface="Arial" pitchFamily="34" charset="0"/>
              </a:rPr>
              <a:t>اثرات عميقي از خود برجاي مي گذار</a:t>
            </a:r>
            <a:r>
              <a:rPr lang="fa-IR" b="1" dirty="0" smtClean="0">
                <a:solidFill>
                  <a:srgbClr val="002060"/>
                </a:solidFill>
                <a:latin typeface="Arial" pitchFamily="34" charset="0"/>
              </a:rPr>
              <a:t>ن</a:t>
            </a:r>
            <a:r>
              <a:rPr lang="ar-SA" b="1" dirty="0" smtClean="0">
                <a:solidFill>
                  <a:srgbClr val="002060"/>
                </a:solidFill>
                <a:latin typeface="Arial" pitchFamily="34" charset="0"/>
              </a:rPr>
              <a:t>د كه مدت هاي طولاني باقي خواهد ماند</a:t>
            </a:r>
            <a:r>
              <a:rPr lang="fa-IR" dirty="0" smtClean="0">
                <a:solidFill>
                  <a:srgbClr val="002060"/>
                </a:solidFill>
                <a:latin typeface="Arial" pitchFamily="34" charset="0"/>
              </a:rPr>
              <a:t>:</a:t>
            </a:r>
          </a:p>
          <a:p>
            <a:pPr lvl="1" algn="just" rtl="1" eaLnBrk="1" fontAlgn="auto" hangingPunct="1">
              <a:spcAft>
                <a:spcPts val="0"/>
              </a:spcAft>
              <a:defRPr/>
            </a:pPr>
            <a:r>
              <a:rPr lang="fa-IR" dirty="0" smtClean="0">
                <a:solidFill>
                  <a:srgbClr val="002060"/>
                </a:solidFill>
                <a:latin typeface="Arial" pitchFamily="34" charset="0"/>
              </a:rPr>
              <a:t>این بحرانها </a:t>
            </a:r>
            <a:r>
              <a:rPr lang="ar-SA" dirty="0" smtClean="0">
                <a:solidFill>
                  <a:srgbClr val="002060"/>
                </a:solidFill>
                <a:latin typeface="Arial" pitchFamily="34" charset="0"/>
              </a:rPr>
              <a:t>منجربه فرسايش و تحليل نيروها و حتي گاهي اوقات بازماندن كامل آنها از كار مي شود </a:t>
            </a:r>
            <a:endParaRPr lang="fa-IR" dirty="0" smtClean="0">
              <a:solidFill>
                <a:srgbClr val="002060"/>
              </a:solidFill>
              <a:latin typeface="Arial" pitchFamily="34" charset="0"/>
            </a:endParaRPr>
          </a:p>
          <a:p>
            <a:pPr lvl="1" algn="just" rtl="1" eaLnBrk="1" fontAlgn="auto" hangingPunct="1">
              <a:spcAft>
                <a:spcPts val="0"/>
              </a:spcAft>
              <a:defRPr/>
            </a:pPr>
            <a:r>
              <a:rPr lang="ar-SA" dirty="0" smtClean="0">
                <a:solidFill>
                  <a:srgbClr val="002060"/>
                </a:solidFill>
                <a:latin typeface="Arial" pitchFamily="34" charset="0"/>
              </a:rPr>
              <a:t>قدرت توليد نيروهاي عمل كننده را تغيير </a:t>
            </a:r>
            <a:r>
              <a:rPr lang="fa-IR" dirty="0" smtClean="0">
                <a:solidFill>
                  <a:srgbClr val="002060"/>
                </a:solidFill>
                <a:latin typeface="Arial" pitchFamily="34" charset="0"/>
              </a:rPr>
              <a:t>میدهد</a:t>
            </a:r>
          </a:p>
          <a:p>
            <a:pPr algn="just" rtl="1" eaLnBrk="1" fontAlgn="auto" hangingPunct="1">
              <a:spcAft>
                <a:spcPts val="0"/>
              </a:spcAft>
              <a:defRPr/>
            </a:pPr>
            <a:endParaRPr lang="fa-IR" dirty="0" smtClean="0">
              <a:solidFill>
                <a:srgbClr val="002060"/>
              </a:solidFill>
              <a:latin typeface="Arial" pitchFamily="34" charset="0"/>
            </a:endParaRPr>
          </a:p>
          <a:p>
            <a:pPr algn="just" rtl="1" eaLnBrk="1" fontAlgn="auto" hangingPunct="1">
              <a:spcAft>
                <a:spcPts val="0"/>
              </a:spcAft>
              <a:defRPr/>
            </a:pPr>
            <a:r>
              <a:rPr lang="ar-SA" dirty="0" smtClean="0">
                <a:solidFill>
                  <a:srgbClr val="002060"/>
                </a:solidFill>
                <a:latin typeface="Arial" pitchFamily="34" charset="0"/>
              </a:rPr>
              <a:t>كشمكش و نزاع و جنگ بشدت </a:t>
            </a:r>
            <a:r>
              <a:rPr lang="fa-IR" dirty="0" smtClean="0">
                <a:solidFill>
                  <a:srgbClr val="002060"/>
                </a:solidFill>
                <a:latin typeface="Arial" pitchFamily="34" charset="0"/>
              </a:rPr>
              <a:t>خصوصاً </a:t>
            </a:r>
            <a:r>
              <a:rPr lang="ar-SA" dirty="0" smtClean="0">
                <a:solidFill>
                  <a:srgbClr val="002060"/>
                </a:solidFill>
                <a:latin typeface="Arial" pitchFamily="34" charset="0"/>
              </a:rPr>
              <a:t>بر روي نيروهاي بهداشتي تأثير سوء به جاي مي گذارد</a:t>
            </a:r>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63" y="285750"/>
            <a:ext cx="7896225" cy="1428750"/>
          </a:xfrm>
        </p:spPr>
        <p:style>
          <a:lnRef idx="1">
            <a:schemeClr val="dk1"/>
          </a:lnRef>
          <a:fillRef idx="2">
            <a:schemeClr val="dk1"/>
          </a:fillRef>
          <a:effectRef idx="1">
            <a:schemeClr val="dk1"/>
          </a:effectRef>
          <a:fontRef idx="minor">
            <a:schemeClr val="dk1"/>
          </a:fontRef>
        </p:style>
        <p:txBody>
          <a:bodyPr rtlCol="1">
            <a:normAutofit/>
          </a:bodyPr>
          <a:lstStyle/>
          <a:p>
            <a:pPr eaLnBrk="1" fontAlgn="auto" hangingPunct="1">
              <a:spcAft>
                <a:spcPts val="0"/>
              </a:spcAft>
              <a:defRPr/>
            </a:pPr>
            <a:r>
              <a:rPr lang="en-US" sz="4000" b="1" dirty="0" smtClean="0">
                <a:solidFill>
                  <a:schemeClr val="tx1"/>
                </a:solidFill>
                <a:cs typeface="B Nazanin" pitchFamily="2" charset="-78"/>
              </a:rPr>
              <a:t>Preparing shelters for using</a:t>
            </a:r>
            <a:br>
              <a:rPr lang="en-US" sz="4000" b="1" dirty="0" smtClean="0">
                <a:solidFill>
                  <a:schemeClr val="tx1"/>
                </a:solidFill>
                <a:cs typeface="B Nazanin" pitchFamily="2" charset="-78"/>
              </a:rPr>
            </a:br>
            <a:r>
              <a:rPr lang="fa-IR" sz="3400" b="1" dirty="0" smtClean="0"/>
              <a:t>آماده شدن اتاقكها جهت استفاده</a:t>
            </a:r>
          </a:p>
        </p:txBody>
      </p:sp>
      <p:pic>
        <p:nvPicPr>
          <p:cNvPr id="4" name="Content Placeholder 3" descr="IMG_0936.JPG"/>
          <p:cNvPicPr>
            <a:picLocks noGrp="1" noChangeAspect="1"/>
          </p:cNvPicPr>
          <p:nvPr>
            <p:ph idx="4294967295"/>
          </p:nvPr>
        </p:nvPicPr>
        <p:blipFill>
          <a:blip r:embed="rId2" cstate="print"/>
          <a:stretch>
            <a:fillRect/>
          </a:stretch>
        </p:blipFill>
        <p:spPr>
          <a:xfrm>
            <a:off x="571472" y="1928812"/>
            <a:ext cx="7858180" cy="4714898"/>
          </a:xfrm>
          <a:solidFill>
            <a:srgbClr val="FFFFFF">
              <a:shade val="85000"/>
            </a:srgbClr>
          </a:solidFill>
          <a:ln w="88900" cap="sq">
            <a:solidFill>
              <a:schemeClr val="bg1">
                <a:lumMod val="85000"/>
              </a:schemeClr>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bs01316_"/>
          <p:cNvPicPr>
            <a:picLocks noChangeAspect="1" noChangeArrowheads="1"/>
          </p:cNvPicPr>
          <p:nvPr/>
        </p:nvPicPr>
        <p:blipFill>
          <a:blip r:embed="rId2" cstate="print">
            <a:lum contrast="6000"/>
          </a:blip>
          <a:srcRect/>
          <a:stretch>
            <a:fillRect/>
          </a:stretch>
        </p:blipFill>
        <p:spPr bwMode="auto">
          <a:xfrm>
            <a:off x="6240463" y="1600200"/>
            <a:ext cx="2903537" cy="5257800"/>
          </a:xfrm>
          <a:prstGeom prst="rect">
            <a:avLst/>
          </a:prstGeom>
          <a:noFill/>
        </p:spPr>
      </p:pic>
      <p:sp>
        <p:nvSpPr>
          <p:cNvPr id="4" name="Rectangle 3"/>
          <p:cNvSpPr/>
          <p:nvPr/>
        </p:nvSpPr>
        <p:spPr>
          <a:xfrm>
            <a:off x="0" y="685800"/>
            <a:ext cx="6705600" cy="2554545"/>
          </a:xfrm>
          <a:prstGeom prst="rect">
            <a:avLst/>
          </a:prstGeom>
        </p:spPr>
        <p:txBody>
          <a:bodyPr wrap="square">
            <a:spAutoFit/>
          </a:bodyPr>
          <a:lstStyle/>
          <a:p>
            <a:pPr algn="r" rtl="1"/>
            <a:r>
              <a:rPr lang="fa-IR" sz="3200" b="1" dirty="0" smtClean="0"/>
              <a:t>پاسخ به نیازهاي اولیه مردم و کارکنان درگیر و حفظ شأن و جایگاه انسانی آنها از مهمترین وظایف مدیریت منابع انسانی در</a:t>
            </a:r>
          </a:p>
          <a:p>
            <a:pPr algn="r" rtl="1"/>
            <a:r>
              <a:rPr lang="fa-IR" sz="3200" b="1" dirty="0" smtClean="0"/>
              <a:t>بلایاست</a:t>
            </a:r>
            <a:endParaRPr lang="en-US" sz="3200" dirty="0"/>
          </a:p>
        </p:txBody>
      </p:sp>
      <p:pic>
        <p:nvPicPr>
          <p:cNvPr id="41986" name="Picture 2" descr="C:\Users\omid\Desktop\IDP\untitledUUUI.png"/>
          <p:cNvPicPr>
            <a:picLocks noChangeAspect="1" noChangeArrowheads="1"/>
          </p:cNvPicPr>
          <p:nvPr/>
        </p:nvPicPr>
        <p:blipFill>
          <a:blip r:embed="rId3" cstate="print"/>
          <a:srcRect/>
          <a:stretch>
            <a:fillRect/>
          </a:stretch>
        </p:blipFill>
        <p:spPr bwMode="auto">
          <a:xfrm>
            <a:off x="0" y="4114800"/>
            <a:ext cx="2619375" cy="174307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Complex emergency</a:t>
            </a:r>
            <a:endParaRPr lang="en-US" dirty="0"/>
          </a:p>
        </p:txBody>
      </p:sp>
      <p:sp>
        <p:nvSpPr>
          <p:cNvPr id="3" name="Rectangle 2"/>
          <p:cNvSpPr/>
          <p:nvPr/>
        </p:nvSpPr>
        <p:spPr>
          <a:xfrm>
            <a:off x="152400" y="1524000"/>
            <a:ext cx="8991600" cy="4031873"/>
          </a:xfrm>
          <a:prstGeom prst="rect">
            <a:avLst/>
          </a:prstGeom>
        </p:spPr>
        <p:txBody>
          <a:bodyPr wrap="square">
            <a:spAutoFit/>
          </a:bodyPr>
          <a:lstStyle/>
          <a:p>
            <a:pPr algn="just" rtl="1"/>
            <a:r>
              <a:rPr lang="fa-IR" sz="3200" dirty="0" smtClean="0">
                <a:cs typeface="B Nazanin" pitchFamily="2" charset="-78"/>
              </a:rPr>
              <a:t>• </a:t>
            </a:r>
            <a:r>
              <a:rPr lang="fa-IR" sz="3200" b="1" dirty="0" smtClean="0">
                <a:cs typeface="B Nazanin" pitchFamily="2" charset="-78"/>
              </a:rPr>
              <a:t>وضعیتهایی از جنگ و درگیریهاي داخلی هستند که یکباره گروه بزرگی از مردم را گرفتار کرده و منجر به جابجایی آنها و</a:t>
            </a:r>
          </a:p>
          <a:p>
            <a:pPr algn="just" rtl="1"/>
            <a:r>
              <a:rPr lang="fa-IR" sz="3200" b="1" dirty="0" smtClean="0">
                <a:cs typeface="B Nazanin" pitchFamily="2" charset="-78"/>
              </a:rPr>
              <a:t>زندگی در شرایط نا مطلوب و افزایش بیماریها و مرگ و میر گرفتار شدگان می گردند. </a:t>
            </a:r>
          </a:p>
          <a:p>
            <a:pPr algn="just" rtl="1"/>
            <a:r>
              <a:rPr lang="fa-IR" sz="3200" dirty="0" smtClean="0">
                <a:cs typeface="B Nazanin" pitchFamily="2" charset="-78"/>
              </a:rPr>
              <a:t>• </a:t>
            </a:r>
            <a:r>
              <a:rPr lang="fa-IR" sz="3200" b="1" dirty="0" smtClean="0">
                <a:cs typeface="B Nazanin" pitchFamily="2" charset="-78"/>
              </a:rPr>
              <a:t>اساساً ساخته دست انسان هستند</a:t>
            </a:r>
            <a:r>
              <a:rPr lang="en-US" sz="3200" b="1" dirty="0" smtClean="0">
                <a:cs typeface="B Nazanin" pitchFamily="2" charset="-78"/>
              </a:rPr>
              <a:t>,</a:t>
            </a:r>
            <a:r>
              <a:rPr lang="fa-IR" sz="3200" b="1" dirty="0" smtClean="0">
                <a:cs typeface="B Nazanin" pitchFamily="2" charset="-78"/>
              </a:rPr>
              <a:t> عمدتاً با جنگ و تعقیب مردم توسط نیروهای متخاصم و حتی احتمال بمباران آوارگان همراه بوده و مرگ و میر و تهدیدات هر لحظه ادامه دارد.</a:t>
            </a:r>
          </a:p>
          <a:p>
            <a:pPr algn="just" rtl="1"/>
            <a:r>
              <a:rPr lang="fa-IR" sz="3200" b="1" dirty="0" smtClean="0">
                <a:cs typeface="B Nazanin" pitchFamily="2" charset="-78"/>
              </a:rPr>
              <a:t>از کنترل سیاسی و نظم اجتماعی  خارج شده اند.</a:t>
            </a: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228600"/>
            <a:ext cx="7772400" cy="1143000"/>
          </a:xfrm>
        </p:spPr>
        <p:txBody>
          <a:bodyPr/>
          <a:lstStyle/>
          <a:p>
            <a:r>
              <a:rPr lang="fa-IR" sz="5400" b="1">
                <a:cs typeface="Mitra" pitchFamily="2" charset="-78"/>
              </a:rPr>
              <a:t>بحران پيچيده چيست ؟</a:t>
            </a:r>
            <a:endParaRPr lang="en-US" sz="5400" b="1">
              <a:cs typeface="Mitra" pitchFamily="2" charset="-78"/>
            </a:endParaRPr>
          </a:p>
        </p:txBody>
      </p:sp>
      <p:sp>
        <p:nvSpPr>
          <p:cNvPr id="67587" name="Rectangle 3"/>
          <p:cNvSpPr>
            <a:spLocks noGrp="1" noChangeArrowheads="1"/>
          </p:cNvSpPr>
          <p:nvPr>
            <p:ph type="body" idx="1"/>
          </p:nvPr>
        </p:nvSpPr>
        <p:spPr>
          <a:xfrm>
            <a:off x="609600" y="1371600"/>
            <a:ext cx="7772400" cy="4114800"/>
          </a:xfrm>
        </p:spPr>
        <p:txBody>
          <a:bodyPr/>
          <a:lstStyle/>
          <a:p>
            <a:pPr algn="r" rtl="1"/>
            <a:r>
              <a:rPr lang="fa-IR" sz="3600" dirty="0">
                <a:cs typeface="Mitra" pitchFamily="2" charset="-78"/>
              </a:rPr>
              <a:t>شرايط بحران ناشي از عملكرد انسان</a:t>
            </a:r>
          </a:p>
          <a:p>
            <a:pPr algn="r" rtl="1"/>
            <a:r>
              <a:rPr lang="fa-IR" sz="3600" dirty="0">
                <a:cs typeface="Mitra" pitchFamily="2" charset="-78"/>
              </a:rPr>
              <a:t>كلاپس و يا بهم ريختگي نظام كنترل سياسي و اجتماعي</a:t>
            </a:r>
            <a:endParaRPr lang="en-US" sz="3600" dirty="0">
              <a:cs typeface="Mitra" pitchFamily="2" charset="-78"/>
            </a:endParaRPr>
          </a:p>
        </p:txBody>
      </p:sp>
      <p:pic>
        <p:nvPicPr>
          <p:cNvPr id="67591" name="Picture 7" descr="image3"/>
          <p:cNvPicPr>
            <a:picLocks noChangeAspect="1" noChangeArrowheads="1"/>
          </p:cNvPicPr>
          <p:nvPr/>
        </p:nvPicPr>
        <p:blipFill>
          <a:blip r:embed="rId2" cstate="print"/>
          <a:srcRect/>
          <a:stretch>
            <a:fillRect/>
          </a:stretch>
        </p:blipFill>
        <p:spPr bwMode="auto">
          <a:xfrm>
            <a:off x="2362200" y="3505200"/>
            <a:ext cx="3810000" cy="2176463"/>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ar-SA" b="1" dirty="0">
                <a:cs typeface="Mitra" pitchFamily="2" charset="-78"/>
              </a:rPr>
              <a:t>مشخصات بحران پيچيده</a:t>
            </a:r>
            <a:endParaRPr lang="en-US" b="1" dirty="0">
              <a:cs typeface="Mitra" pitchFamily="2" charset="-78"/>
            </a:endParaRPr>
          </a:p>
        </p:txBody>
      </p:sp>
      <p:sp>
        <p:nvSpPr>
          <p:cNvPr id="49155" name="Rectangle 3"/>
          <p:cNvSpPr>
            <a:spLocks noGrp="1" noChangeArrowheads="1"/>
          </p:cNvSpPr>
          <p:nvPr>
            <p:ph type="body" idx="1"/>
          </p:nvPr>
        </p:nvSpPr>
        <p:spPr>
          <a:xfrm>
            <a:off x="685800" y="1828800"/>
            <a:ext cx="7772400" cy="4114800"/>
          </a:xfrm>
        </p:spPr>
        <p:txBody>
          <a:bodyPr/>
          <a:lstStyle/>
          <a:p>
            <a:pPr algn="r" rtl="1">
              <a:buClr>
                <a:schemeClr val="tx2"/>
              </a:buClr>
              <a:buFont typeface="Wingdings" pitchFamily="2" charset="2"/>
              <a:buChar char="ü"/>
            </a:pPr>
            <a:r>
              <a:rPr lang="ar-SA" sz="3600" b="1" dirty="0">
                <a:latin typeface="Mitra" pitchFamily="2" charset="-78"/>
                <a:cs typeface="B Nazanin" pitchFamily="2" charset="-78"/>
              </a:rPr>
              <a:t>غيرقابل كنترل بودن جمعيت در حال حركت</a:t>
            </a:r>
            <a:endParaRPr lang="en-US" sz="3600" b="1" dirty="0">
              <a:latin typeface="Mitra" pitchFamily="2" charset="-78"/>
              <a:cs typeface="B Nazanin" pitchFamily="2" charset="-78"/>
            </a:endParaRPr>
          </a:p>
          <a:p>
            <a:pPr algn="r" rtl="1">
              <a:buClr>
                <a:schemeClr val="tx2"/>
              </a:buClr>
              <a:buFont typeface="Wingdings" pitchFamily="2" charset="2"/>
              <a:buChar char="ü"/>
            </a:pPr>
            <a:r>
              <a:rPr lang="ar-SA" sz="3600" b="1" dirty="0">
                <a:latin typeface="Mitra" pitchFamily="2" charset="-78"/>
                <a:cs typeface="B Nazanin" pitchFamily="2" charset="-78"/>
              </a:rPr>
              <a:t>فقدان يك تدبير مناسب</a:t>
            </a:r>
            <a:endParaRPr lang="en-US" sz="3600" b="1" dirty="0">
              <a:latin typeface="Mitra" pitchFamily="2" charset="-78"/>
              <a:cs typeface="B Nazanin" pitchFamily="2" charset="-78"/>
            </a:endParaRPr>
          </a:p>
          <a:p>
            <a:pPr algn="r" rtl="1">
              <a:buClr>
                <a:schemeClr val="tx2"/>
              </a:buClr>
              <a:buFont typeface="Wingdings" pitchFamily="2" charset="2"/>
              <a:buChar char="ü"/>
            </a:pPr>
            <a:r>
              <a:rPr lang="ar-SA" sz="3600" b="1" dirty="0">
                <a:latin typeface="Mitra" pitchFamily="2" charset="-78"/>
                <a:cs typeface="B Nazanin" pitchFamily="2" charset="-78"/>
              </a:rPr>
              <a:t>ضعف توجه به امر سلامت</a:t>
            </a:r>
            <a:endParaRPr lang="en-US" sz="3600" b="1" dirty="0">
              <a:latin typeface="Mitra" pitchFamily="2" charset="-78"/>
              <a:cs typeface="B Nazanin" pitchFamily="2" charset="-78"/>
            </a:endParaRPr>
          </a:p>
          <a:p>
            <a:pPr algn="r" rtl="1">
              <a:buClr>
                <a:schemeClr val="tx2"/>
              </a:buClr>
              <a:buFont typeface="Wingdings" pitchFamily="2" charset="2"/>
              <a:buChar char="ü"/>
            </a:pPr>
            <a:r>
              <a:rPr lang="ar-SA" sz="3600" b="1" dirty="0">
                <a:latin typeface="Mitra" pitchFamily="2" charset="-78"/>
                <a:cs typeface="B Nazanin" pitchFamily="2" charset="-78"/>
              </a:rPr>
              <a:t>كلاپس فعاليتهاي اقتصادي</a:t>
            </a:r>
            <a:endParaRPr lang="en-US" sz="3600" b="1" dirty="0">
              <a:latin typeface="Mitra" pitchFamily="2" charset="-78"/>
              <a:cs typeface="B Nazanin" pitchFamily="2" charset="-78"/>
            </a:endParaRPr>
          </a:p>
          <a:p>
            <a:pPr algn="r" rtl="1">
              <a:buClr>
                <a:schemeClr val="tx2"/>
              </a:buClr>
              <a:buFont typeface="Wingdings" pitchFamily="2" charset="2"/>
              <a:buChar char="ü"/>
            </a:pPr>
            <a:r>
              <a:rPr lang="ar-SA" sz="3600" b="1" dirty="0">
                <a:latin typeface="Mitra" pitchFamily="2" charset="-78"/>
                <a:cs typeface="B Nazanin" pitchFamily="2" charset="-78"/>
              </a:rPr>
              <a:t>تداوم افزايش مشكلات و </a:t>
            </a:r>
            <a:r>
              <a:rPr lang="ar-SA" sz="3600" b="1" dirty="0" smtClean="0">
                <a:latin typeface="Mitra" pitchFamily="2" charset="-78"/>
                <a:cs typeface="B Nazanin" pitchFamily="2" charset="-78"/>
              </a:rPr>
              <a:t>مشقات</a:t>
            </a:r>
            <a:endParaRPr lang="fa-IR" sz="3600" b="1" dirty="0" smtClean="0">
              <a:latin typeface="Mitra" pitchFamily="2" charset="-78"/>
              <a:cs typeface="B Nazanin" pitchFamily="2" charset="-78"/>
            </a:endParaRPr>
          </a:p>
          <a:p>
            <a:pPr algn="r" rtl="1">
              <a:buClr>
                <a:schemeClr val="tx2"/>
              </a:buClr>
              <a:buFont typeface="Wingdings" pitchFamily="2" charset="2"/>
              <a:buChar char="ü"/>
            </a:pPr>
            <a:r>
              <a:rPr lang="fa-IR" sz="3600" b="1" dirty="0" smtClean="0">
                <a:latin typeface="Mitra" pitchFamily="2" charset="-78"/>
                <a:cs typeface="B Nazanin" pitchFamily="2" charset="-78"/>
              </a:rPr>
              <a:t>تهدید مداوم حیات و مرگ و میر بالا</a:t>
            </a:r>
            <a:endParaRPr lang="en-US" sz="3600" b="1" dirty="0">
              <a:latin typeface="Mitra" pitchFamily="2" charset="-78"/>
              <a:cs typeface="B Nazanin" pitchFamily="2" charset="-78"/>
            </a:endParaRPr>
          </a:p>
          <a:p>
            <a:pPr algn="r" rtl="1">
              <a:buClr>
                <a:schemeClr val="tx2"/>
              </a:buClr>
              <a:buFont typeface="Wingdings" pitchFamily="2" charset="2"/>
              <a:buChar char="ü"/>
            </a:pPr>
            <a:endParaRPr lang="en-US" sz="3600" b="1" dirty="0">
              <a:latin typeface="Mitra" pitchFamily="2" charset="-78"/>
              <a:cs typeface="B Nazanin" pitchFamily="2" charset="-7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9" name="Picture 13" descr="image2"/>
          <p:cNvPicPr>
            <a:picLocks noChangeAspect="1" noChangeArrowheads="1"/>
          </p:cNvPicPr>
          <p:nvPr/>
        </p:nvPicPr>
        <p:blipFill>
          <a:blip r:embed="rId2" cstate="print"/>
          <a:srcRect/>
          <a:stretch>
            <a:fillRect/>
          </a:stretch>
        </p:blipFill>
        <p:spPr bwMode="auto">
          <a:xfrm>
            <a:off x="5791200" y="1447800"/>
            <a:ext cx="1412875" cy="2209800"/>
          </a:xfrm>
          <a:prstGeom prst="rect">
            <a:avLst/>
          </a:prstGeom>
          <a:noFill/>
        </p:spPr>
      </p:pic>
      <p:sp>
        <p:nvSpPr>
          <p:cNvPr id="60418" name="Rectangle 2"/>
          <p:cNvSpPr>
            <a:spLocks noGrp="1" noChangeArrowheads="1"/>
          </p:cNvSpPr>
          <p:nvPr>
            <p:ph type="title"/>
          </p:nvPr>
        </p:nvSpPr>
        <p:spPr>
          <a:xfrm>
            <a:off x="762000" y="0"/>
            <a:ext cx="7772400" cy="1143000"/>
          </a:xfrm>
        </p:spPr>
        <p:txBody>
          <a:bodyPr/>
          <a:lstStyle/>
          <a:p>
            <a:r>
              <a:rPr lang="fa-IR" sz="3600" b="1" dirty="0" smtClean="0"/>
              <a:t>الویتهاي سلامتی در طی بلایا</a:t>
            </a:r>
            <a:endParaRPr lang="en-US" sz="3600" b="1" dirty="0">
              <a:cs typeface="Mitra" pitchFamily="2" charset="-78"/>
            </a:endParaRPr>
          </a:p>
        </p:txBody>
      </p:sp>
      <p:sp>
        <p:nvSpPr>
          <p:cNvPr id="60419" name="Rectangle 3"/>
          <p:cNvSpPr>
            <a:spLocks noGrp="1" noChangeArrowheads="1"/>
          </p:cNvSpPr>
          <p:nvPr>
            <p:ph type="body" idx="1"/>
          </p:nvPr>
        </p:nvSpPr>
        <p:spPr>
          <a:xfrm>
            <a:off x="381000" y="1524000"/>
            <a:ext cx="5105400" cy="4800600"/>
          </a:xfrm>
        </p:spPr>
        <p:txBody>
          <a:bodyPr/>
          <a:lstStyle/>
          <a:p>
            <a:pPr algn="r" rtl="1">
              <a:lnSpc>
                <a:spcPct val="90000"/>
              </a:lnSpc>
              <a:buClr>
                <a:schemeClr val="tx2"/>
              </a:buClr>
            </a:pPr>
            <a:r>
              <a:rPr lang="ar-SA" sz="2800" dirty="0" smtClean="0">
                <a:cs typeface="B Nazanin" pitchFamily="2" charset="-78"/>
              </a:rPr>
              <a:t>ارزيابي</a:t>
            </a:r>
            <a:r>
              <a:rPr lang="fa-IR" sz="2800" dirty="0" smtClean="0">
                <a:cs typeface="B Nazanin" pitchFamily="2" charset="-78"/>
              </a:rPr>
              <a:t> سریع</a:t>
            </a:r>
            <a:r>
              <a:rPr lang="ar-SA" sz="2800" dirty="0" smtClean="0">
                <a:cs typeface="B Nazanin" pitchFamily="2" charset="-78"/>
              </a:rPr>
              <a:t> </a:t>
            </a:r>
            <a:r>
              <a:rPr lang="ar-SA" sz="2800" dirty="0">
                <a:cs typeface="B Nazanin" pitchFamily="2" charset="-78"/>
              </a:rPr>
              <a:t>اوليه</a:t>
            </a:r>
            <a:endParaRPr lang="en-US" sz="2800" dirty="0">
              <a:cs typeface="B Nazanin" pitchFamily="2" charset="-78"/>
            </a:endParaRPr>
          </a:p>
          <a:p>
            <a:pPr algn="r" rtl="1">
              <a:lnSpc>
                <a:spcPct val="90000"/>
              </a:lnSpc>
              <a:buClr>
                <a:schemeClr val="tx2"/>
              </a:buClr>
            </a:pPr>
            <a:r>
              <a:rPr lang="fa-IR" sz="2800" dirty="0" smtClean="0">
                <a:cs typeface="B Nazanin" pitchFamily="2" charset="-78"/>
              </a:rPr>
              <a:t>برنامه های </a:t>
            </a:r>
            <a:r>
              <a:rPr lang="ar-SA" sz="2800" dirty="0" smtClean="0">
                <a:cs typeface="B Nazanin" pitchFamily="2" charset="-78"/>
              </a:rPr>
              <a:t>ايمنسازي</a:t>
            </a:r>
            <a:r>
              <a:rPr lang="fa-IR" sz="2800" dirty="0" smtClean="0">
                <a:cs typeface="B Nazanin" pitchFamily="2" charset="-78"/>
              </a:rPr>
              <a:t> بخصوص</a:t>
            </a:r>
            <a:r>
              <a:rPr lang="ar-SA" sz="2800" dirty="0" smtClean="0">
                <a:cs typeface="B Nazanin" pitchFamily="2" charset="-78"/>
              </a:rPr>
              <a:t> </a:t>
            </a:r>
            <a:r>
              <a:rPr lang="ar-SA" sz="2800" dirty="0">
                <a:cs typeface="B Nazanin" pitchFamily="2" charset="-78"/>
              </a:rPr>
              <a:t>سرخك</a:t>
            </a:r>
            <a:r>
              <a:rPr lang="en-US" sz="2800" dirty="0">
                <a:cs typeface="B Nazanin" pitchFamily="2" charset="-78"/>
              </a:rPr>
              <a:t> </a:t>
            </a:r>
          </a:p>
          <a:p>
            <a:pPr algn="r" rtl="1">
              <a:lnSpc>
                <a:spcPct val="90000"/>
              </a:lnSpc>
              <a:buClr>
                <a:schemeClr val="tx2"/>
              </a:buClr>
            </a:pPr>
            <a:r>
              <a:rPr lang="ar-SA" sz="2800" dirty="0">
                <a:cs typeface="B Nazanin" pitchFamily="2" charset="-78"/>
              </a:rPr>
              <a:t>تآ مين آب سالم – دفع فاضلاب</a:t>
            </a:r>
            <a:endParaRPr lang="en-US" sz="2800" dirty="0">
              <a:cs typeface="B Nazanin" pitchFamily="2" charset="-78"/>
            </a:endParaRPr>
          </a:p>
          <a:p>
            <a:pPr algn="r" rtl="1">
              <a:lnSpc>
                <a:spcPct val="90000"/>
              </a:lnSpc>
              <a:buClr>
                <a:schemeClr val="tx2"/>
              </a:buClr>
            </a:pPr>
            <a:r>
              <a:rPr lang="ar-SA" sz="2800" dirty="0" smtClean="0">
                <a:cs typeface="B Nazanin" pitchFamily="2" charset="-78"/>
              </a:rPr>
              <a:t>ت</a:t>
            </a:r>
            <a:r>
              <a:rPr lang="fa-IR" sz="2800" dirty="0" smtClean="0">
                <a:cs typeface="B Nazanin" pitchFamily="2" charset="-78"/>
              </a:rPr>
              <a:t>أ</a:t>
            </a:r>
            <a:r>
              <a:rPr lang="ar-SA" sz="2800" dirty="0" smtClean="0">
                <a:cs typeface="B Nazanin" pitchFamily="2" charset="-78"/>
              </a:rPr>
              <a:t>مين غذا</a:t>
            </a:r>
            <a:r>
              <a:rPr lang="fa-IR" sz="2800" dirty="0" smtClean="0">
                <a:cs typeface="B Nazanin" pitchFamily="2" charset="-78"/>
              </a:rPr>
              <a:t> و </a:t>
            </a:r>
            <a:r>
              <a:rPr lang="ar-SA" sz="2800" dirty="0" smtClean="0">
                <a:cs typeface="B Nazanin" pitchFamily="2" charset="-78"/>
              </a:rPr>
              <a:t>تغذيه </a:t>
            </a:r>
            <a:r>
              <a:rPr lang="fa-IR" sz="2800" dirty="0" smtClean="0">
                <a:cs typeface="B Nazanin" pitchFamily="2" charset="-78"/>
              </a:rPr>
              <a:t>مناسب</a:t>
            </a:r>
            <a:endParaRPr lang="en-US" sz="2800" dirty="0">
              <a:cs typeface="B Nazanin" pitchFamily="2" charset="-78"/>
            </a:endParaRPr>
          </a:p>
          <a:p>
            <a:pPr algn="r" rtl="1">
              <a:lnSpc>
                <a:spcPct val="90000"/>
              </a:lnSpc>
              <a:buClr>
                <a:schemeClr val="tx2"/>
              </a:buClr>
            </a:pPr>
            <a:r>
              <a:rPr lang="ar-SA" sz="2800" dirty="0" smtClean="0">
                <a:cs typeface="B Nazanin" pitchFamily="2" charset="-78"/>
              </a:rPr>
              <a:t>پناهگاه</a:t>
            </a:r>
            <a:endParaRPr lang="en-US" sz="2800" dirty="0">
              <a:cs typeface="B Nazanin" pitchFamily="2" charset="-78"/>
            </a:endParaRPr>
          </a:p>
          <a:p>
            <a:pPr algn="r" rtl="1">
              <a:lnSpc>
                <a:spcPct val="90000"/>
              </a:lnSpc>
              <a:buClr>
                <a:schemeClr val="tx2"/>
              </a:buClr>
            </a:pPr>
            <a:r>
              <a:rPr lang="ar-SA" sz="2800" dirty="0">
                <a:cs typeface="B Nazanin" pitchFamily="2" charset="-78"/>
              </a:rPr>
              <a:t>مراقبت </a:t>
            </a:r>
            <a:r>
              <a:rPr lang="ar-SA" sz="2800" dirty="0" smtClean="0">
                <a:cs typeface="B Nazanin" pitchFamily="2" charset="-78"/>
              </a:rPr>
              <a:t>بهداشتي</a:t>
            </a:r>
            <a:r>
              <a:rPr lang="fa-IR" sz="2800" dirty="0" smtClean="0">
                <a:cs typeface="B Nazanin" pitchFamily="2" charset="-78"/>
              </a:rPr>
              <a:t> اولیه </a:t>
            </a:r>
            <a:endParaRPr lang="en-US" sz="2800" dirty="0">
              <a:cs typeface="B Nazanin" pitchFamily="2" charset="-78"/>
            </a:endParaRPr>
          </a:p>
          <a:p>
            <a:pPr algn="r" rtl="1">
              <a:lnSpc>
                <a:spcPct val="90000"/>
              </a:lnSpc>
              <a:buClr>
                <a:schemeClr val="tx2"/>
              </a:buClr>
            </a:pPr>
            <a:r>
              <a:rPr lang="ar-SA" sz="2800" dirty="0">
                <a:cs typeface="B Nazanin" pitchFamily="2" charset="-78"/>
              </a:rPr>
              <a:t>كنترل بيماريهاي واگير و اپيدمي ها</a:t>
            </a:r>
            <a:endParaRPr lang="en-US" sz="2800" dirty="0">
              <a:cs typeface="B Nazanin" pitchFamily="2" charset="-78"/>
            </a:endParaRPr>
          </a:p>
          <a:p>
            <a:pPr algn="r" rtl="1">
              <a:lnSpc>
                <a:spcPct val="90000"/>
              </a:lnSpc>
              <a:buClr>
                <a:schemeClr val="tx2"/>
              </a:buClr>
            </a:pPr>
            <a:r>
              <a:rPr lang="fa-IR" sz="2800" dirty="0" smtClean="0">
                <a:cs typeface="B Nazanin" pitchFamily="2" charset="-78"/>
              </a:rPr>
              <a:t>تأمین </a:t>
            </a:r>
            <a:r>
              <a:rPr lang="ar-SA" sz="2800" dirty="0" smtClean="0">
                <a:cs typeface="B Nazanin" pitchFamily="2" charset="-78"/>
              </a:rPr>
              <a:t>منابع </a:t>
            </a:r>
            <a:r>
              <a:rPr lang="ar-SA" sz="2800" dirty="0">
                <a:cs typeface="B Nazanin" pitchFamily="2" charset="-78"/>
              </a:rPr>
              <a:t>انساني - آموزش</a:t>
            </a:r>
            <a:endParaRPr lang="en-US" sz="2800" dirty="0">
              <a:cs typeface="B Nazanin" pitchFamily="2" charset="-78"/>
            </a:endParaRPr>
          </a:p>
          <a:p>
            <a:pPr algn="r" rtl="1">
              <a:lnSpc>
                <a:spcPct val="90000"/>
              </a:lnSpc>
              <a:buClr>
                <a:schemeClr val="tx2"/>
              </a:buClr>
            </a:pPr>
            <a:r>
              <a:rPr lang="ar-SA" sz="2800" dirty="0" smtClean="0">
                <a:cs typeface="B Nazanin" pitchFamily="2" charset="-78"/>
              </a:rPr>
              <a:t>هماهنگي</a:t>
            </a:r>
            <a:r>
              <a:rPr lang="fa-IR" sz="2800" dirty="0" smtClean="0">
                <a:cs typeface="B Nazanin" pitchFamily="2" charset="-78"/>
              </a:rPr>
              <a:t> با سایر بخشهای درگیر</a:t>
            </a:r>
            <a:endParaRPr lang="en-US" sz="2800" dirty="0">
              <a:cs typeface="B Nazanin" pitchFamily="2" charset="-78"/>
            </a:endParaRPr>
          </a:p>
        </p:txBody>
      </p:sp>
      <p:pic>
        <p:nvPicPr>
          <p:cNvPr id="60421" name="Picture 5" descr="image4"/>
          <p:cNvPicPr>
            <a:picLocks noChangeAspect="1" noChangeArrowheads="1"/>
          </p:cNvPicPr>
          <p:nvPr/>
        </p:nvPicPr>
        <p:blipFill>
          <a:blip r:embed="rId3" cstate="print"/>
          <a:srcRect/>
          <a:stretch>
            <a:fillRect/>
          </a:stretch>
        </p:blipFill>
        <p:spPr bwMode="auto">
          <a:xfrm>
            <a:off x="7239000" y="3505200"/>
            <a:ext cx="1524000" cy="1439863"/>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228600"/>
            <a:ext cx="7772400" cy="1143000"/>
          </a:xfrm>
        </p:spPr>
        <p:txBody>
          <a:bodyPr/>
          <a:lstStyle/>
          <a:p>
            <a:r>
              <a:rPr lang="ar-SA" sz="4800" b="1">
                <a:cs typeface="Mitra" pitchFamily="2" charset="-78"/>
              </a:rPr>
              <a:t>علل اصلي مرگ مير </a:t>
            </a:r>
            <a:endParaRPr lang="en-US" sz="4800" b="1">
              <a:cs typeface="Mitra" pitchFamily="2" charset="-78"/>
            </a:endParaRPr>
          </a:p>
        </p:txBody>
      </p:sp>
      <p:sp>
        <p:nvSpPr>
          <p:cNvPr id="59395" name="Rectangle 3"/>
          <p:cNvSpPr>
            <a:spLocks noGrp="1" noChangeArrowheads="1"/>
          </p:cNvSpPr>
          <p:nvPr>
            <p:ph type="body" idx="1"/>
          </p:nvPr>
        </p:nvSpPr>
        <p:spPr>
          <a:xfrm>
            <a:off x="457200" y="1828800"/>
            <a:ext cx="7772400" cy="4114800"/>
          </a:xfrm>
        </p:spPr>
        <p:txBody>
          <a:bodyPr/>
          <a:lstStyle/>
          <a:p>
            <a:pPr algn="r" rtl="1">
              <a:buClr>
                <a:schemeClr val="tx2"/>
              </a:buClr>
              <a:buFont typeface="Wingdings" pitchFamily="2" charset="2"/>
              <a:buChar char="ü"/>
            </a:pPr>
            <a:r>
              <a:rPr lang="ar-SA" sz="3600" b="1" dirty="0">
                <a:cs typeface="Mitra" pitchFamily="2" charset="-78"/>
              </a:rPr>
              <a:t>سوء تغذيه و كمبود تغذيه</a:t>
            </a:r>
            <a:endParaRPr lang="en-US" sz="3600" b="1" dirty="0">
              <a:cs typeface="Mitra" pitchFamily="2" charset="-78"/>
            </a:endParaRPr>
          </a:p>
          <a:p>
            <a:pPr algn="r" rtl="1">
              <a:buClr>
                <a:schemeClr val="tx2"/>
              </a:buClr>
              <a:buFont typeface="Wingdings" pitchFamily="2" charset="2"/>
              <a:buChar char="ü"/>
            </a:pPr>
            <a:r>
              <a:rPr lang="ar-SA" sz="3600" b="1" dirty="0">
                <a:cs typeface="Mitra" pitchFamily="2" charset="-78"/>
              </a:rPr>
              <a:t>سرخك</a:t>
            </a:r>
            <a:endParaRPr lang="en-US" sz="3600" b="1" dirty="0">
              <a:cs typeface="Mitra" pitchFamily="2" charset="-78"/>
            </a:endParaRPr>
          </a:p>
          <a:p>
            <a:pPr algn="r" rtl="1">
              <a:buClr>
                <a:schemeClr val="tx2"/>
              </a:buClr>
              <a:buFont typeface="Wingdings" pitchFamily="2" charset="2"/>
              <a:buChar char="ü"/>
            </a:pPr>
            <a:r>
              <a:rPr lang="ar-SA" sz="3600" b="1" dirty="0" smtClean="0">
                <a:cs typeface="Mitra" pitchFamily="2" charset="-78"/>
              </a:rPr>
              <a:t>اسهال</a:t>
            </a:r>
            <a:r>
              <a:rPr lang="fa-IR" sz="3600" b="1" dirty="0" smtClean="0">
                <a:cs typeface="Mitra" pitchFamily="2" charset="-78"/>
              </a:rPr>
              <a:t>( حاد آبکی – خونی )</a:t>
            </a:r>
            <a:endParaRPr lang="en-US" sz="3600" b="1" dirty="0">
              <a:cs typeface="Mitra" pitchFamily="2" charset="-78"/>
            </a:endParaRPr>
          </a:p>
          <a:p>
            <a:pPr algn="r" rtl="1">
              <a:buClr>
                <a:schemeClr val="tx2"/>
              </a:buClr>
              <a:buFont typeface="Wingdings" pitchFamily="2" charset="2"/>
              <a:buChar char="ü"/>
            </a:pPr>
            <a:r>
              <a:rPr lang="ar-SA" sz="3600" b="1" dirty="0">
                <a:cs typeface="Mitra" pitchFamily="2" charset="-78"/>
              </a:rPr>
              <a:t>پنوموني و ساير بيماريهاي سيستم </a:t>
            </a:r>
            <a:r>
              <a:rPr lang="ar-SA" sz="3600" b="1" dirty="0" smtClean="0">
                <a:cs typeface="Mitra" pitchFamily="2" charset="-78"/>
              </a:rPr>
              <a:t>تنفسي</a:t>
            </a:r>
            <a:r>
              <a:rPr lang="fa-IR" sz="3600" b="1" dirty="0" smtClean="0">
                <a:cs typeface="Mitra" pitchFamily="2" charset="-78"/>
              </a:rPr>
              <a:t>(</a:t>
            </a:r>
            <a:r>
              <a:rPr lang="en-US" sz="3600" b="1" dirty="0" smtClean="0">
                <a:cs typeface="Mitra" pitchFamily="2" charset="-78"/>
              </a:rPr>
              <a:t>ILI </a:t>
            </a:r>
            <a:r>
              <a:rPr lang="fa-IR" sz="3600" b="1" dirty="0" smtClean="0">
                <a:cs typeface="Mitra" pitchFamily="2" charset="-78"/>
              </a:rPr>
              <a:t> و </a:t>
            </a:r>
            <a:r>
              <a:rPr lang="en-US" sz="3600" b="1" dirty="0" smtClean="0">
                <a:cs typeface="Mitra" pitchFamily="2" charset="-78"/>
              </a:rPr>
              <a:t>SARI</a:t>
            </a:r>
            <a:r>
              <a:rPr lang="fa-IR" sz="3600" b="1" dirty="0" smtClean="0">
                <a:cs typeface="Mitra" pitchFamily="2" charset="-78"/>
              </a:rPr>
              <a:t> )</a:t>
            </a:r>
            <a:endParaRPr lang="en-US" sz="3600" b="1" dirty="0">
              <a:cs typeface="Mitra" pitchFamily="2" charset="-78"/>
            </a:endParaRPr>
          </a:p>
          <a:p>
            <a:pPr algn="r" rtl="1">
              <a:buClr>
                <a:schemeClr val="tx2"/>
              </a:buClr>
              <a:buFont typeface="Wingdings" pitchFamily="2" charset="2"/>
              <a:buChar char="ü"/>
            </a:pPr>
            <a:r>
              <a:rPr lang="ar-SA" sz="3600" b="1" dirty="0">
                <a:cs typeface="Mitra" pitchFamily="2" charset="-78"/>
              </a:rPr>
              <a:t>ساير شرايط ( ازجمله مالاريا </a:t>
            </a:r>
            <a:r>
              <a:rPr lang="ar-SA" sz="3600" b="1" dirty="0" smtClean="0">
                <a:cs typeface="Mitra" pitchFamily="2" charset="-78"/>
              </a:rPr>
              <a:t>)</a:t>
            </a:r>
            <a:endParaRPr lang="fa-IR" sz="3600" b="1" dirty="0" smtClean="0">
              <a:cs typeface="Mitra" pitchFamily="2" charset="-78"/>
            </a:endParaRPr>
          </a:p>
          <a:p>
            <a:pPr algn="r" rtl="1">
              <a:buClr>
                <a:schemeClr val="tx2"/>
              </a:buClr>
              <a:buFont typeface="Wingdings" pitchFamily="2" charset="2"/>
              <a:buChar char="ü"/>
            </a:pPr>
            <a:r>
              <a:rPr lang="fa-IR" sz="3600" b="1" dirty="0" smtClean="0">
                <a:cs typeface="Mitra" pitchFamily="2" charset="-78"/>
              </a:rPr>
              <a:t>زردی</a:t>
            </a:r>
          </a:p>
          <a:p>
            <a:pPr algn="r" rtl="1">
              <a:buClr>
                <a:schemeClr val="tx2"/>
              </a:buClr>
              <a:buFont typeface="Wingdings" pitchFamily="2" charset="2"/>
              <a:buChar char="ü"/>
            </a:pPr>
            <a:endParaRPr lang="en-US" sz="3600" b="1" dirty="0">
              <a:cs typeface="Mitra" pitchFamily="2" charset="-7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304800"/>
            <a:ext cx="8458200" cy="2460625"/>
          </a:xfrm>
        </p:spPr>
        <p:txBody>
          <a:bodyPr/>
          <a:lstStyle/>
          <a:p>
            <a:pPr eaLnBrk="1" hangingPunct="1"/>
            <a:r>
              <a:rPr lang="fa-IR" sz="6000" dirty="0" smtClean="0">
                <a:latin typeface="Arial" pitchFamily="34" charset="0"/>
                <a:cs typeface="B Titr" pitchFamily="2" charset="-78"/>
              </a:rPr>
              <a:t/>
            </a:r>
            <a:br>
              <a:rPr lang="fa-IR" sz="6000" dirty="0" smtClean="0">
                <a:latin typeface="Arial" pitchFamily="34" charset="0"/>
                <a:cs typeface="B Titr" pitchFamily="2" charset="-78"/>
              </a:rPr>
            </a:br>
            <a:r>
              <a:rPr lang="fa-IR" sz="6000" dirty="0" smtClean="0">
                <a:latin typeface="Arial" pitchFamily="34" charset="0"/>
                <a:cs typeface="B Titr" pitchFamily="2" charset="-78"/>
              </a:rPr>
              <a:t>  پاسخ  در بلایا</a:t>
            </a:r>
            <a:br>
              <a:rPr lang="fa-IR" sz="6000" dirty="0" smtClean="0">
                <a:latin typeface="Arial" pitchFamily="34" charset="0"/>
                <a:cs typeface="B Titr" pitchFamily="2" charset="-78"/>
              </a:rPr>
            </a:br>
            <a:r>
              <a:rPr lang="fa-IR" sz="4800" dirty="0" smtClean="0">
                <a:solidFill>
                  <a:srgbClr val="FF0000"/>
                </a:solidFill>
                <a:latin typeface="Arial" pitchFamily="34" charset="0"/>
                <a:cs typeface="B Titr" pitchFamily="2" charset="-78"/>
              </a:rPr>
              <a:t>با رویکرد مدیریت منابع انسانی</a:t>
            </a:r>
            <a:endParaRPr lang="en-US" sz="6000" dirty="0" smtClean="0">
              <a:solidFill>
                <a:srgbClr val="FF0000"/>
              </a:solidFill>
              <a:latin typeface="Arial" pitchFamily="34" charset="0"/>
              <a:cs typeface="B Titr" pitchFamily="2" charset="-78"/>
            </a:endParaRPr>
          </a:p>
        </p:txBody>
      </p:sp>
      <p:sp>
        <p:nvSpPr>
          <p:cNvPr id="2051" name="Subtitle 2"/>
          <p:cNvSpPr>
            <a:spLocks noGrp="1"/>
          </p:cNvSpPr>
          <p:nvPr>
            <p:ph type="subTitle" idx="1"/>
          </p:nvPr>
        </p:nvSpPr>
        <p:spPr/>
        <p:txBody>
          <a:bodyPr/>
          <a:lstStyle/>
          <a:p>
            <a:pPr eaLnBrk="1" hangingPunct="1"/>
            <a:r>
              <a:rPr lang="fa-IR" smtClean="0">
                <a:solidFill>
                  <a:srgbClr val="002060"/>
                </a:solidFill>
                <a:latin typeface="Arial" pitchFamily="34" charset="0"/>
              </a:rPr>
              <a:t>دکتر محمود سروش</a:t>
            </a:r>
          </a:p>
          <a:p>
            <a:pPr eaLnBrk="1" hangingPunct="1"/>
            <a:r>
              <a:rPr lang="fa-IR" smtClean="0">
                <a:solidFill>
                  <a:srgbClr val="002060"/>
                </a:solidFill>
                <a:latin typeface="Arial" pitchFamily="34" charset="0"/>
              </a:rPr>
              <a:t>مرکز مدیریت بیماریهای واگیر</a:t>
            </a:r>
          </a:p>
          <a:p>
            <a:pPr eaLnBrk="1" hangingPunct="1"/>
            <a:r>
              <a:rPr lang="fa-IR" smtClean="0">
                <a:solidFill>
                  <a:srgbClr val="002060"/>
                </a:solidFill>
                <a:latin typeface="Arial" pitchFamily="34" charset="0"/>
              </a:rPr>
              <a:t>وزارت بهداشت درمان و آموزش پزشکی</a:t>
            </a:r>
            <a:endParaRPr lang="en-US" smtClean="0">
              <a:solidFill>
                <a:srgbClr val="00206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228600" y="1524000"/>
            <a:ext cx="8229600" cy="3352800"/>
          </a:xfrm>
        </p:spPr>
        <p:txBody>
          <a:bodyPr/>
          <a:lstStyle/>
          <a:p>
            <a:pPr algn="r"/>
            <a:r>
              <a:rPr lang="fa-IR" sz="4800" b="1" dirty="0">
                <a:solidFill>
                  <a:srgbClr val="DC104A"/>
                </a:solidFill>
              </a:rPr>
              <a:t>در هر شرايط اضطراري</a:t>
            </a:r>
            <a:r>
              <a:rPr lang="fa-IR" sz="4800" b="1" dirty="0"/>
              <a:t>  </a:t>
            </a:r>
            <a:br>
              <a:rPr lang="fa-IR" sz="4800" b="1" dirty="0"/>
            </a:br>
            <a:r>
              <a:rPr lang="fa-IR" sz="4800" b="1" dirty="0"/>
              <a:t> </a:t>
            </a:r>
            <a:r>
              <a:rPr lang="fa-IR" sz="4800" b="1" dirty="0">
                <a:solidFill>
                  <a:srgbClr val="2206F2"/>
                </a:solidFill>
              </a:rPr>
              <a:t>اولين قدم تشكيل تيم هاي ارزيابــي سريع است كه </a:t>
            </a:r>
            <a:r>
              <a:rPr lang="fa-IR" sz="4800" b="1" dirty="0" smtClean="0">
                <a:solidFill>
                  <a:srgbClr val="2206F2"/>
                </a:solidFill>
              </a:rPr>
              <a:t>مهمترين وظیفه </a:t>
            </a:r>
            <a:r>
              <a:rPr lang="fa-IR" sz="4800" b="1" dirty="0">
                <a:solidFill>
                  <a:srgbClr val="2206F2"/>
                </a:solidFill>
              </a:rPr>
              <a:t>آنها ارزيابـــي </a:t>
            </a:r>
            <a:r>
              <a:rPr lang="fa-IR" sz="4800" b="1" dirty="0" smtClean="0">
                <a:solidFill>
                  <a:srgbClr val="2206F2"/>
                </a:solidFill>
              </a:rPr>
              <a:t>سريع بهداشتی است</a:t>
            </a:r>
            <a:r>
              <a:rPr lang="fa-IR" dirty="0" smtClean="0"/>
              <a:t> </a:t>
            </a:r>
            <a:endParaRPr lang="fa-I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fa-IR" b="1" dirty="0" smtClean="0"/>
              <a:t>هدف اصلی در کنترل بلایا: مدیریت منابع انسانی است </a:t>
            </a:r>
            <a:br>
              <a:rPr lang="fa-IR" b="1" dirty="0" smtClean="0"/>
            </a:br>
            <a:r>
              <a:rPr lang="fa-IR" b="1" dirty="0" smtClean="0"/>
              <a:t> </a:t>
            </a:r>
            <a:endParaRPr lang="en-US" dirty="0"/>
          </a:p>
        </p:txBody>
      </p:sp>
      <p:pic>
        <p:nvPicPr>
          <p:cNvPr id="43010" name="Picture 2" descr="C:\Users\omid\Desktop\IDP\5_0a%20Sudan%20has%20DSC_0069%2020%20june%20ii.jpg"/>
          <p:cNvPicPr>
            <a:picLocks noChangeAspect="1" noChangeArrowheads="1"/>
          </p:cNvPicPr>
          <p:nvPr/>
        </p:nvPicPr>
        <p:blipFill>
          <a:blip r:embed="rId2" cstate="print"/>
          <a:srcRect/>
          <a:stretch>
            <a:fillRect/>
          </a:stretch>
        </p:blipFill>
        <p:spPr bwMode="auto">
          <a:xfrm>
            <a:off x="0" y="1828800"/>
            <a:ext cx="9144000" cy="5029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sz="2800" b="1" dirty="0" smtClean="0">
                <a:cs typeface="B Nazanin" pitchFamily="2" charset="-78"/>
              </a:rPr>
              <a:t>در مرحله اولیه</a:t>
            </a:r>
          </a:p>
          <a:p>
            <a:pPr algn="r" rtl="1">
              <a:buNone/>
            </a:pPr>
            <a:r>
              <a:rPr lang="fa-IR" sz="2800" dirty="0" smtClean="0">
                <a:cs typeface="B Nazanin" pitchFamily="2" charset="-78"/>
              </a:rPr>
              <a:t>• </a:t>
            </a:r>
            <a:r>
              <a:rPr lang="fa-IR" sz="2800" b="1" dirty="0" smtClean="0">
                <a:cs typeface="B Nazanin" pitchFamily="2" charset="-78"/>
              </a:rPr>
              <a:t>عدم دسترسی به مدیریت منابع انسانی و تصمیم گیرندگان کلیدي براي تامین منابع انسانی بهداشتی مورد نیاز</a:t>
            </a:r>
          </a:p>
          <a:p>
            <a:pPr algn="r" rtl="1">
              <a:buNone/>
            </a:pPr>
            <a:endParaRPr lang="fa-IR" sz="2800" b="1" dirty="0" smtClean="0">
              <a:cs typeface="B Nazanin" pitchFamily="2" charset="-78"/>
            </a:endParaRPr>
          </a:p>
          <a:p>
            <a:pPr algn="r" rtl="1">
              <a:buNone/>
            </a:pPr>
            <a:r>
              <a:rPr lang="fa-IR" sz="2800" dirty="0" smtClean="0">
                <a:cs typeface="B Nazanin" pitchFamily="2" charset="-78"/>
              </a:rPr>
              <a:t>• </a:t>
            </a:r>
            <a:r>
              <a:rPr lang="fa-IR" sz="2800" b="1" dirty="0" smtClean="0">
                <a:cs typeface="B Nazanin" pitchFamily="2" charset="-78"/>
              </a:rPr>
              <a:t>ترك محل کار و از بین رفتن بخشی از نیروي انسانی</a:t>
            </a:r>
          </a:p>
          <a:p>
            <a:pPr algn="r" rtl="1">
              <a:buNone/>
            </a:pPr>
            <a:endParaRPr lang="fa-IR" sz="2800" b="1" dirty="0" smtClean="0">
              <a:cs typeface="B Nazanin" pitchFamily="2" charset="-78"/>
            </a:endParaRPr>
          </a:p>
          <a:p>
            <a:pPr algn="r" rtl="1">
              <a:buNone/>
            </a:pPr>
            <a:r>
              <a:rPr lang="fa-IR" sz="2800" dirty="0" smtClean="0">
                <a:cs typeface="B Nazanin" pitchFamily="2" charset="-78"/>
              </a:rPr>
              <a:t>• </a:t>
            </a:r>
            <a:r>
              <a:rPr lang="fa-IR" sz="2800" b="1" dirty="0" smtClean="0">
                <a:cs typeface="B Nazanin" pitchFamily="2" charset="-78"/>
              </a:rPr>
              <a:t>عدم برآورد صحیح از نیروي انسانی مورد نیاز</a:t>
            </a:r>
            <a:endParaRPr lang="en-US" sz="2800" dirty="0">
              <a:cs typeface="B Nazanin" pitchFamily="2" charset="-78"/>
            </a:endParaRPr>
          </a:p>
        </p:txBody>
      </p:sp>
      <p:sp>
        <p:nvSpPr>
          <p:cNvPr id="4" name="Title 1"/>
          <p:cNvSpPr>
            <a:spLocks noGrp="1"/>
          </p:cNvSpPr>
          <p:nvPr>
            <p:ph type="title"/>
          </p:nvPr>
        </p:nvSpPr>
        <p:spPr/>
        <p:txBody>
          <a:bodyPr/>
          <a:lstStyle/>
          <a:p>
            <a:pPr rtl="1"/>
            <a:r>
              <a:rPr lang="fa-IR" sz="4000" b="1" dirty="0" smtClean="0"/>
              <a:t>اثرات سوء</a:t>
            </a:r>
            <a:r>
              <a:rPr lang="en-US" sz="4000" b="1" dirty="0" smtClean="0"/>
              <a:t> </a:t>
            </a:r>
            <a:r>
              <a:rPr lang="fa-IR" sz="4000" b="1" dirty="0" smtClean="0"/>
              <a:t>بر منابع انسانی</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b="1" dirty="0" smtClean="0">
                <a:cs typeface="B Nazanin" pitchFamily="2" charset="-78"/>
              </a:rPr>
              <a:t>در مرحله طول کشیده</a:t>
            </a:r>
          </a:p>
          <a:p>
            <a:pPr algn="r" rtl="1">
              <a:buNone/>
            </a:pPr>
            <a:r>
              <a:rPr lang="fa-IR" dirty="0" smtClean="0">
                <a:cs typeface="B Nazanin" pitchFamily="2" charset="-78"/>
              </a:rPr>
              <a:t>• </a:t>
            </a:r>
            <a:r>
              <a:rPr lang="fa-IR" b="1" dirty="0" smtClean="0">
                <a:cs typeface="B Nazanin" pitchFamily="2" charset="-78"/>
              </a:rPr>
              <a:t>فرسایش نیروها</a:t>
            </a:r>
          </a:p>
          <a:p>
            <a:pPr algn="r" rtl="1">
              <a:buNone/>
            </a:pPr>
            <a:r>
              <a:rPr lang="fa-IR" dirty="0" smtClean="0">
                <a:cs typeface="B Nazanin" pitchFamily="2" charset="-78"/>
              </a:rPr>
              <a:t>• </a:t>
            </a:r>
            <a:r>
              <a:rPr lang="fa-IR" b="1" dirty="0" smtClean="0">
                <a:cs typeface="B Nazanin" pitchFamily="2" charset="-78"/>
              </a:rPr>
              <a:t>کاهش ظرفیتهاي بازدهی</a:t>
            </a:r>
          </a:p>
          <a:p>
            <a:pPr algn="r" rtl="1">
              <a:buNone/>
            </a:pPr>
            <a:r>
              <a:rPr lang="fa-IR" dirty="0" smtClean="0">
                <a:cs typeface="B Nazanin" pitchFamily="2" charset="-78"/>
              </a:rPr>
              <a:t>• </a:t>
            </a:r>
            <a:r>
              <a:rPr lang="fa-IR" b="1" dirty="0" smtClean="0">
                <a:cs typeface="B Nazanin" pitchFamily="2" charset="-78"/>
              </a:rPr>
              <a:t>مشکلات عمیق روانی</a:t>
            </a:r>
          </a:p>
          <a:p>
            <a:pPr algn="r" rtl="1">
              <a:buNone/>
            </a:pPr>
            <a:r>
              <a:rPr lang="fa-IR" dirty="0" smtClean="0">
                <a:cs typeface="B Nazanin" pitchFamily="2" charset="-78"/>
              </a:rPr>
              <a:t>• </a:t>
            </a:r>
            <a:r>
              <a:rPr lang="fa-IR" b="1" dirty="0" smtClean="0">
                <a:cs typeface="B Nazanin" pitchFamily="2" charset="-78"/>
              </a:rPr>
              <a:t>تغییر در نیروي کار( مهاجرت ، مرگ ، ترك محل کار)</a:t>
            </a:r>
          </a:p>
          <a:p>
            <a:pPr algn="r" rtl="1">
              <a:buNone/>
            </a:pPr>
            <a:endParaRPr lang="en-US" dirty="0">
              <a:cs typeface="B Nazanin" pitchFamily="2" charset="-78"/>
            </a:endParaRPr>
          </a:p>
        </p:txBody>
      </p:sp>
      <p:sp>
        <p:nvSpPr>
          <p:cNvPr id="4" name="Title 1"/>
          <p:cNvSpPr>
            <a:spLocks noGrp="1"/>
          </p:cNvSpPr>
          <p:nvPr>
            <p:ph type="title"/>
          </p:nvPr>
        </p:nvSpPr>
        <p:spPr/>
        <p:txBody>
          <a:bodyPr/>
          <a:lstStyle/>
          <a:p>
            <a:pPr rtl="1"/>
            <a:r>
              <a:rPr lang="fa-IR" sz="4000" b="1" dirty="0" smtClean="0"/>
              <a:t>اثرات سوء</a:t>
            </a:r>
            <a:r>
              <a:rPr lang="en-US" sz="4000" b="1" dirty="0" smtClean="0"/>
              <a:t> </a:t>
            </a:r>
            <a:r>
              <a:rPr lang="fa-IR" sz="4000" b="1" dirty="0" smtClean="0"/>
              <a:t>بلایا بر منابع انسانی</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sz="2800" b="1" dirty="0" smtClean="0">
                <a:cs typeface="B Nazanin" pitchFamily="2" charset="-78"/>
              </a:rPr>
              <a:t>در مرحله طول کشیده</a:t>
            </a:r>
          </a:p>
          <a:p>
            <a:pPr algn="r" rtl="1">
              <a:buNone/>
            </a:pPr>
            <a:r>
              <a:rPr lang="fa-IR" sz="2800" b="1" dirty="0" smtClean="0">
                <a:cs typeface="B Nazanin" pitchFamily="2" charset="-78"/>
              </a:rPr>
              <a:t>کاهش یا افزایش نیروهای بهداشتی</a:t>
            </a:r>
          </a:p>
          <a:p>
            <a:pPr algn="r" rtl="1">
              <a:buNone/>
            </a:pPr>
            <a:r>
              <a:rPr lang="fa-IR" sz="2800" dirty="0" smtClean="0">
                <a:cs typeface="B Nazanin" pitchFamily="2" charset="-78"/>
              </a:rPr>
              <a:t>• </a:t>
            </a:r>
            <a:r>
              <a:rPr lang="fa-IR" sz="2800" b="1" dirty="0" smtClean="0">
                <a:cs typeface="B Nazanin" pitchFamily="2" charset="-78"/>
              </a:rPr>
              <a:t>کسترش بی رویه و تشدید اشتباهات کارکنان ( بدلیل عدم امنیت)</a:t>
            </a:r>
          </a:p>
          <a:p>
            <a:pPr algn="r" rtl="1">
              <a:buNone/>
            </a:pPr>
            <a:r>
              <a:rPr lang="fa-IR" sz="2800" dirty="0" smtClean="0">
                <a:cs typeface="B Nazanin" pitchFamily="2" charset="-78"/>
              </a:rPr>
              <a:t>• </a:t>
            </a:r>
            <a:r>
              <a:rPr lang="fa-IR" sz="2800" b="1" dirty="0" smtClean="0">
                <a:cs typeface="B Nazanin" pitchFamily="2" charset="-78"/>
              </a:rPr>
              <a:t>سقوط مسایل اخلاقی و افزایش فرصت طلبی</a:t>
            </a:r>
          </a:p>
          <a:p>
            <a:pPr algn="r" rtl="1">
              <a:buNone/>
            </a:pPr>
            <a:r>
              <a:rPr lang="fa-IR" sz="2800" dirty="0" smtClean="0">
                <a:cs typeface="B Nazanin" pitchFamily="2" charset="-78"/>
              </a:rPr>
              <a:t>• </a:t>
            </a:r>
            <a:r>
              <a:rPr lang="fa-IR" sz="2800" b="1" dirty="0" smtClean="0">
                <a:cs typeface="B Nazanin" pitchFamily="2" charset="-78"/>
              </a:rPr>
              <a:t>از نظم خارج شدن فعالیتهای بخش خصوصی</a:t>
            </a:r>
          </a:p>
          <a:p>
            <a:pPr algn="r" rtl="1">
              <a:buNone/>
            </a:pPr>
            <a:r>
              <a:rPr lang="fa-IR" sz="2800" dirty="0" smtClean="0">
                <a:cs typeface="B Nazanin" pitchFamily="2" charset="-78"/>
              </a:rPr>
              <a:t>• </a:t>
            </a:r>
            <a:r>
              <a:rPr lang="fa-IR" sz="2800" b="1" dirty="0" smtClean="0">
                <a:cs typeface="B Nazanin" pitchFamily="2" charset="-78"/>
              </a:rPr>
              <a:t>از بین رفتن مهارتهای فنی</a:t>
            </a:r>
          </a:p>
          <a:p>
            <a:pPr algn="r" rtl="1">
              <a:buNone/>
            </a:pPr>
            <a:endParaRPr lang="en-US" sz="2800" dirty="0">
              <a:cs typeface="B Nazanin" pitchFamily="2" charset="-78"/>
            </a:endParaRPr>
          </a:p>
        </p:txBody>
      </p:sp>
      <p:sp>
        <p:nvSpPr>
          <p:cNvPr id="4" name="Title 1"/>
          <p:cNvSpPr>
            <a:spLocks noGrp="1"/>
          </p:cNvSpPr>
          <p:nvPr>
            <p:ph type="title"/>
          </p:nvPr>
        </p:nvSpPr>
        <p:spPr/>
        <p:txBody>
          <a:bodyPr/>
          <a:lstStyle/>
          <a:p>
            <a:pPr rtl="1"/>
            <a:r>
              <a:rPr lang="fa-IR" sz="4000" b="1" dirty="0" smtClean="0"/>
              <a:t>اثرات سوء</a:t>
            </a:r>
            <a:r>
              <a:rPr lang="en-US" sz="4000" b="1" dirty="0" smtClean="0"/>
              <a:t> </a:t>
            </a:r>
            <a:r>
              <a:rPr lang="fa-IR" sz="4000" b="1" dirty="0" smtClean="0"/>
              <a:t>بلایا بر منابع انسانی</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4000" b="1" dirty="0" smtClean="0"/>
              <a:t>اثرات سوء بلایا بر منابع انسانی</a:t>
            </a:r>
            <a:endParaRPr lang="en-US" sz="4000" dirty="0"/>
          </a:p>
        </p:txBody>
      </p:sp>
      <p:sp>
        <p:nvSpPr>
          <p:cNvPr id="3" name="Content Placeholder 2"/>
          <p:cNvSpPr>
            <a:spLocks noGrp="1"/>
          </p:cNvSpPr>
          <p:nvPr>
            <p:ph idx="1"/>
          </p:nvPr>
        </p:nvSpPr>
        <p:spPr>
          <a:xfrm>
            <a:off x="0" y="1600200"/>
            <a:ext cx="8686800" cy="4525963"/>
          </a:xfrm>
        </p:spPr>
        <p:txBody>
          <a:bodyPr/>
          <a:lstStyle/>
          <a:p>
            <a:pPr algn="r" rtl="1"/>
            <a:r>
              <a:rPr lang="fa-IR" b="1" dirty="0" smtClean="0">
                <a:cs typeface="B Nazanin" pitchFamily="2" charset="-78"/>
              </a:rPr>
              <a:t>بحرانهاي شدید بخصوص مواقعی که خیلی طول کشیده باشند می توانند به منابع انسانی مورد نیاز براي سلامت کشور لطمه وارد آورند. </a:t>
            </a:r>
          </a:p>
          <a:p>
            <a:pPr algn="r" rtl="1"/>
            <a:r>
              <a:rPr lang="fa-IR" b="1" dirty="0" smtClean="0">
                <a:cs typeface="B Nazanin" pitchFamily="2" charset="-78"/>
              </a:rPr>
              <a:t>این لطمه ها مانع ارتقاء کیفیت ارائه خدمات بهداشتی درمانی بعد از خاتمه درگیري می شوند</a:t>
            </a:r>
          </a:p>
          <a:p>
            <a:pPr algn="r" rtl="1"/>
            <a:r>
              <a:rPr lang="fa-IR" b="1" dirty="0" smtClean="0">
                <a:cs typeface="B Nazanin" pitchFamily="2" charset="-78"/>
              </a:rPr>
              <a:t> براي علاج آنها اغلب راهبردهاي دراز مدت و با منابع کافی نیاز میباشد</a:t>
            </a:r>
            <a:endParaRPr lang="en-US" dirty="0">
              <a:cs typeface="B Nazanin"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استراتژیهاي باز سازي نیروي انسانی</a:t>
            </a:r>
            <a:endParaRPr lang="en-US" dirty="0"/>
          </a:p>
        </p:txBody>
      </p:sp>
      <p:sp>
        <p:nvSpPr>
          <p:cNvPr id="3" name="Content Placeholder 2"/>
          <p:cNvSpPr>
            <a:spLocks noGrp="1"/>
          </p:cNvSpPr>
          <p:nvPr>
            <p:ph idx="1"/>
          </p:nvPr>
        </p:nvSpPr>
        <p:spPr>
          <a:xfrm>
            <a:off x="0" y="1600200"/>
            <a:ext cx="8686800" cy="4525963"/>
          </a:xfrm>
        </p:spPr>
        <p:txBody>
          <a:bodyPr/>
          <a:lstStyle/>
          <a:p>
            <a:pPr marL="514350" indent="-514350" algn="r" rtl="1"/>
            <a:r>
              <a:rPr lang="fa-IR" sz="2800" b="1" dirty="0" smtClean="0">
                <a:cs typeface="B Nazanin" pitchFamily="2" charset="-78"/>
              </a:rPr>
              <a:t>اولین اولویت باز سازی نیروی انسانی برای ارائه است </a:t>
            </a:r>
            <a:r>
              <a:rPr lang="en-US" sz="2800" b="1" dirty="0" smtClean="0">
                <a:cs typeface="B Nazanin" pitchFamily="2" charset="-78"/>
              </a:rPr>
              <a:t>PHC </a:t>
            </a:r>
            <a:r>
              <a:rPr lang="fa-IR" sz="2800" b="1" dirty="0" smtClean="0">
                <a:cs typeface="B Nazanin" pitchFamily="2" charset="-78"/>
              </a:rPr>
              <a:t>خدمات</a:t>
            </a:r>
          </a:p>
          <a:p>
            <a:pPr marL="514350" indent="-514350" algn="r" rtl="1"/>
            <a:r>
              <a:rPr lang="fa-IR" sz="2800" b="1" dirty="0" smtClean="0">
                <a:cs typeface="B Nazanin" pitchFamily="2" charset="-78"/>
              </a:rPr>
              <a:t> کمبود نیرو را جدی بگیریم</a:t>
            </a:r>
          </a:p>
          <a:p>
            <a:pPr algn="r" rtl="1"/>
            <a:r>
              <a:rPr lang="fa-IR" sz="2800" b="1" dirty="0" smtClean="0">
                <a:cs typeface="B Nazanin" pitchFamily="2" charset="-78"/>
              </a:rPr>
              <a:t>مهارتهای پایین نیروهای انسانی را بر طرف کنیم</a:t>
            </a:r>
          </a:p>
          <a:p>
            <a:pPr algn="r" rtl="1"/>
            <a:r>
              <a:rPr lang="fa-IR" sz="2800" b="1" dirty="0" smtClean="0">
                <a:cs typeface="B Nazanin" pitchFamily="2" charset="-78"/>
              </a:rPr>
              <a:t>ایجاد انگیزه از مهمترین وظایف مدیریت منابع انسانی است.</a:t>
            </a:r>
            <a:endParaRPr lang="en-US" sz="2800" dirty="0">
              <a:cs typeface="B Nazanin"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استراتژیهاي باز سازي نیروي انسانی- </a:t>
            </a:r>
            <a:r>
              <a:rPr lang="fa-IR" b="1" dirty="0" smtClean="0">
                <a:solidFill>
                  <a:srgbClr val="FF0000"/>
                </a:solidFill>
              </a:rPr>
              <a:t>ادامه</a:t>
            </a:r>
            <a:endParaRPr lang="en-US" dirty="0">
              <a:solidFill>
                <a:srgbClr val="FF0000"/>
              </a:solidFill>
            </a:endParaRPr>
          </a:p>
        </p:txBody>
      </p:sp>
      <p:sp>
        <p:nvSpPr>
          <p:cNvPr id="3" name="Content Placeholder 2"/>
          <p:cNvSpPr>
            <a:spLocks noGrp="1"/>
          </p:cNvSpPr>
          <p:nvPr>
            <p:ph idx="1"/>
          </p:nvPr>
        </p:nvSpPr>
        <p:spPr/>
        <p:txBody>
          <a:bodyPr/>
          <a:lstStyle/>
          <a:p>
            <a:pPr algn="r" rtl="1"/>
            <a:r>
              <a:rPr lang="fa-IR" b="1" dirty="0" smtClean="0">
                <a:cs typeface="B Nazanin" pitchFamily="2" charset="-78"/>
              </a:rPr>
              <a:t> آموزش مداوم کارکنان یک الویت است</a:t>
            </a:r>
          </a:p>
          <a:p>
            <a:pPr algn="r" rtl="1"/>
            <a:r>
              <a:rPr lang="fa-IR" b="1" dirty="0" smtClean="0">
                <a:cs typeface="B Nazanin" pitchFamily="2" charset="-78"/>
              </a:rPr>
              <a:t> پایش انضباط کاري و رعایت مسائل اخلاقی اهمیت بسیار دارد</a:t>
            </a:r>
          </a:p>
          <a:p>
            <a:pPr algn="r" rtl="1"/>
            <a:r>
              <a:rPr lang="fa-IR" sz="3600" b="1" i="1" dirty="0" smtClean="0">
                <a:solidFill>
                  <a:srgbClr val="FF0000"/>
                </a:solidFill>
                <a:cs typeface="B Nazanin" pitchFamily="2" charset="-78"/>
              </a:rPr>
              <a:t> تقویت ظرفیتهاي محلی الویت دارد</a:t>
            </a:r>
          </a:p>
          <a:p>
            <a:pPr algn="r" rtl="1"/>
            <a:r>
              <a:rPr lang="fa-IR" b="1" dirty="0" smtClean="0">
                <a:cs typeface="B Nazanin" pitchFamily="2" charset="-78"/>
              </a:rPr>
              <a:t> به ایجاد انگیزه در کارکنان باید بها داده شود</a:t>
            </a:r>
            <a:endParaRPr lang="en-US" dirty="0">
              <a:cs typeface="B Nazanin"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فراموش نکنیم</a:t>
            </a:r>
            <a:br>
              <a:rPr lang="fa-IR" b="1" dirty="0" smtClean="0"/>
            </a:br>
            <a:endParaRPr lang="en-US" dirty="0"/>
          </a:p>
        </p:txBody>
      </p:sp>
      <p:sp>
        <p:nvSpPr>
          <p:cNvPr id="3" name="Content Placeholder 2"/>
          <p:cNvSpPr>
            <a:spLocks noGrp="1"/>
          </p:cNvSpPr>
          <p:nvPr>
            <p:ph idx="1"/>
          </p:nvPr>
        </p:nvSpPr>
        <p:spPr>
          <a:xfrm>
            <a:off x="0" y="1600200"/>
            <a:ext cx="9144000" cy="4525963"/>
          </a:xfrm>
        </p:spPr>
        <p:txBody>
          <a:bodyPr/>
          <a:lstStyle/>
          <a:p>
            <a:pPr algn="r" rtl="1">
              <a:buNone/>
            </a:pPr>
            <a:r>
              <a:rPr lang="fa-IR" sz="3600" b="1" dirty="0" smtClean="0">
                <a:cs typeface="B Nazanin" pitchFamily="2" charset="-78"/>
              </a:rPr>
              <a:t>موضوعی که در بلایا به  فراموشی سپرده میشود:</a:t>
            </a:r>
          </a:p>
          <a:p>
            <a:pPr algn="r" rtl="1"/>
            <a:endParaRPr lang="fa-IR" sz="3600" b="1" dirty="0" smtClean="0">
              <a:cs typeface="B Nazanin" pitchFamily="2" charset="-78"/>
            </a:endParaRPr>
          </a:p>
          <a:p>
            <a:pPr algn="r" rtl="1"/>
            <a:r>
              <a:rPr lang="fa-IR" sz="3600" b="1" dirty="0" smtClean="0">
                <a:cs typeface="B Nazanin" pitchFamily="2" charset="-78"/>
              </a:rPr>
              <a:t>سلامت و رفاه کارکنان درگیر و خانواده هاي آنهاست</a:t>
            </a:r>
          </a:p>
          <a:p>
            <a:pPr algn="r" rtl="1"/>
            <a:r>
              <a:rPr lang="fa-IR" sz="3600" b="1" dirty="0" smtClean="0">
                <a:cs typeface="B Nazanin" pitchFamily="2" charset="-78"/>
              </a:rPr>
              <a:t>بخصوص سلامت روان و حفظ آرامش آنهاست</a:t>
            </a:r>
            <a:endParaRPr lang="en-US" sz="3600" dirty="0">
              <a:cs typeface="B Nazanin"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8382000" cy="1143000"/>
          </a:xfrm>
        </p:spPr>
        <p:txBody>
          <a:bodyPr/>
          <a:lstStyle/>
          <a:p>
            <a:r>
              <a:rPr lang="ar-SA" sz="4000" b="1" dirty="0">
                <a:solidFill>
                  <a:srgbClr val="FF0000"/>
                </a:solidFill>
                <a:latin typeface="Tahoma" pitchFamily="34" charset="0"/>
                <a:cs typeface="B Roya" pitchFamily="2" charset="-78"/>
              </a:rPr>
              <a:t>مسوليتهاي برنامه هاي مراقبتهاي سلامتي در </a:t>
            </a:r>
            <a:r>
              <a:rPr lang="fa-IR" sz="4000" b="1" dirty="0" smtClean="0">
                <a:solidFill>
                  <a:srgbClr val="FF0000"/>
                </a:solidFill>
                <a:latin typeface="Tahoma" pitchFamily="34" charset="0"/>
                <a:cs typeface="B Roya" pitchFamily="2" charset="-78"/>
              </a:rPr>
              <a:t>بلایا</a:t>
            </a:r>
            <a:endParaRPr lang="en-US" sz="4000" b="1" dirty="0">
              <a:solidFill>
                <a:srgbClr val="FF0000"/>
              </a:solidFill>
              <a:latin typeface="Tahoma" pitchFamily="34" charset="0"/>
              <a:cs typeface="B Roya" pitchFamily="2" charset="-78"/>
            </a:endParaRPr>
          </a:p>
        </p:txBody>
      </p:sp>
      <p:sp>
        <p:nvSpPr>
          <p:cNvPr id="66563" name="Rectangle 3"/>
          <p:cNvSpPr>
            <a:spLocks noGrp="1" noChangeArrowheads="1"/>
          </p:cNvSpPr>
          <p:nvPr>
            <p:ph type="body" idx="1"/>
          </p:nvPr>
        </p:nvSpPr>
        <p:spPr>
          <a:xfrm>
            <a:off x="0" y="1600200"/>
            <a:ext cx="8991600" cy="5257800"/>
          </a:xfrm>
        </p:spPr>
        <p:txBody>
          <a:bodyPr/>
          <a:lstStyle/>
          <a:p>
            <a:pPr algn="r" rtl="1">
              <a:lnSpc>
                <a:spcPct val="90000"/>
              </a:lnSpc>
              <a:buClr>
                <a:schemeClr val="tx2"/>
              </a:buClr>
              <a:buSzPct val="95000"/>
            </a:pPr>
            <a:r>
              <a:rPr lang="ar-SA" sz="3600" dirty="0">
                <a:cs typeface="B Roya" pitchFamily="2" charset="-78"/>
              </a:rPr>
              <a:t>در مراقبتهاي اوليه بهداشتي بايد فرهنگ كاركنان بهداشتي  متناسب با </a:t>
            </a:r>
            <a:r>
              <a:rPr lang="ar-SA" sz="3600" b="1" dirty="0">
                <a:solidFill>
                  <a:srgbClr val="FF0000"/>
                </a:solidFill>
                <a:cs typeface="B Roya" pitchFamily="2" charset="-78"/>
              </a:rPr>
              <a:t>فرهنگ جامعه </a:t>
            </a:r>
            <a:r>
              <a:rPr lang="ar-SA" sz="3600" dirty="0" smtClean="0">
                <a:cs typeface="B Roya" pitchFamily="2" charset="-78"/>
              </a:rPr>
              <a:t>باشد </a:t>
            </a:r>
            <a:r>
              <a:rPr lang="ar-SA" sz="3600" dirty="0">
                <a:cs typeface="B Roya" pitchFamily="2" charset="-78"/>
              </a:rPr>
              <a:t>.</a:t>
            </a:r>
          </a:p>
          <a:p>
            <a:pPr algn="r" rtl="1">
              <a:lnSpc>
                <a:spcPct val="90000"/>
              </a:lnSpc>
              <a:buClr>
                <a:schemeClr val="tx2"/>
              </a:buClr>
              <a:buSzPct val="95000"/>
            </a:pPr>
            <a:r>
              <a:rPr lang="ar-SA" sz="3600" dirty="0">
                <a:cs typeface="B Roya" pitchFamily="2" charset="-78"/>
              </a:rPr>
              <a:t>ارزيابي </a:t>
            </a:r>
            <a:r>
              <a:rPr lang="ar-SA" sz="3600" dirty="0" smtClean="0">
                <a:cs typeface="B Roya" pitchFamily="2" charset="-78"/>
              </a:rPr>
              <a:t>سريع</a:t>
            </a:r>
            <a:r>
              <a:rPr lang="fa-IR" sz="3600" dirty="0" smtClean="0">
                <a:cs typeface="B Roya" pitchFamily="2" charset="-78"/>
              </a:rPr>
              <a:t> ، </a:t>
            </a:r>
            <a:r>
              <a:rPr lang="ar-SA" sz="3600" dirty="0" smtClean="0">
                <a:cs typeface="B Roya" pitchFamily="2" charset="-78"/>
              </a:rPr>
              <a:t>بخش</a:t>
            </a:r>
            <a:r>
              <a:rPr lang="fa-IR" sz="3600" dirty="0" smtClean="0">
                <a:cs typeface="B Roya" pitchFamily="2" charset="-78"/>
              </a:rPr>
              <a:t> مهمی</a:t>
            </a:r>
            <a:r>
              <a:rPr lang="ar-SA" sz="3600" dirty="0" smtClean="0">
                <a:cs typeface="B Roya" pitchFamily="2" charset="-78"/>
              </a:rPr>
              <a:t> </a:t>
            </a:r>
            <a:r>
              <a:rPr lang="ar-SA" sz="3600" dirty="0">
                <a:cs typeface="B Roya" pitchFamily="2" charset="-78"/>
              </a:rPr>
              <a:t>از فرآيند برنامه </a:t>
            </a:r>
            <a:r>
              <a:rPr lang="ar-SA" sz="3600" dirty="0" smtClean="0">
                <a:cs typeface="B Roya" pitchFamily="2" charset="-78"/>
              </a:rPr>
              <a:t>ريزي </a:t>
            </a:r>
            <a:r>
              <a:rPr lang="ar-SA" sz="3600" dirty="0">
                <a:cs typeface="B Roya" pitchFamily="2" charset="-78"/>
              </a:rPr>
              <a:t>و تصميم </a:t>
            </a:r>
            <a:r>
              <a:rPr lang="ar-SA" sz="3600" dirty="0" smtClean="0">
                <a:cs typeface="B Roya" pitchFamily="2" charset="-78"/>
              </a:rPr>
              <a:t>گير</a:t>
            </a:r>
            <a:r>
              <a:rPr lang="fa-IR" sz="3600" dirty="0" smtClean="0">
                <a:cs typeface="B Roya" pitchFamily="2" charset="-78"/>
              </a:rPr>
              <a:t>ی </a:t>
            </a:r>
            <a:r>
              <a:rPr lang="ar-SA" sz="3600" dirty="0" smtClean="0">
                <a:cs typeface="B Roya" pitchFamily="2" charset="-78"/>
              </a:rPr>
              <a:t>مي </a:t>
            </a:r>
            <a:r>
              <a:rPr lang="ar-SA" sz="3600" dirty="0">
                <a:cs typeface="B Roya" pitchFamily="2" charset="-78"/>
              </a:rPr>
              <a:t>باشد.</a:t>
            </a:r>
          </a:p>
          <a:p>
            <a:pPr algn="r" rtl="1">
              <a:lnSpc>
                <a:spcPct val="90000"/>
              </a:lnSpc>
              <a:buClr>
                <a:schemeClr val="tx2"/>
              </a:buClr>
              <a:buSzPct val="95000"/>
            </a:pPr>
            <a:r>
              <a:rPr lang="ar-SA" sz="3600" dirty="0">
                <a:cs typeface="B Roya" pitchFamily="2" charset="-78"/>
              </a:rPr>
              <a:t>برنامه هاي بهداشت عمومي </a:t>
            </a:r>
            <a:r>
              <a:rPr lang="ar-SA" sz="3600" dirty="0" smtClean="0">
                <a:cs typeface="B Roya" pitchFamily="2" charset="-78"/>
              </a:rPr>
              <a:t>و</a:t>
            </a:r>
            <a:r>
              <a:rPr lang="fa-IR" sz="3600" dirty="0" smtClean="0">
                <a:cs typeface="B Roya" pitchFamily="2" charset="-78"/>
              </a:rPr>
              <a:t> مراقبت بیماریهای واگیر</a:t>
            </a:r>
            <a:r>
              <a:rPr lang="ar-SA" sz="3600" dirty="0" smtClean="0">
                <a:cs typeface="B Roya" pitchFamily="2" charset="-78"/>
              </a:rPr>
              <a:t> </a:t>
            </a:r>
            <a:r>
              <a:rPr lang="ar-SA" sz="3600" dirty="0">
                <a:cs typeface="B Roya" pitchFamily="2" charset="-78"/>
              </a:rPr>
              <a:t>براي كنترل بيماريهاي اسهالي و عفونتهاي حاد تنفسي</a:t>
            </a:r>
          </a:p>
          <a:p>
            <a:pPr algn="r" rtl="1">
              <a:lnSpc>
                <a:spcPct val="90000"/>
              </a:lnSpc>
              <a:buClr>
                <a:schemeClr val="tx2"/>
              </a:buClr>
              <a:buSzPct val="95000"/>
            </a:pPr>
            <a:r>
              <a:rPr lang="ar-SA" sz="3600" dirty="0">
                <a:cs typeface="B Roya" pitchFamily="2" charset="-78"/>
              </a:rPr>
              <a:t>برنامه هاي بهبود تغذيه و تجويز </a:t>
            </a:r>
            <a:r>
              <a:rPr lang="en-US" sz="3600" dirty="0">
                <a:cs typeface="B Roya" pitchFamily="2" charset="-78"/>
              </a:rPr>
              <a:t>ORS</a:t>
            </a:r>
            <a:endParaRPr lang="ar-SA" sz="3600" dirty="0">
              <a:cs typeface="B Roya" pitchFamily="2" charset="-78"/>
            </a:endParaRPr>
          </a:p>
          <a:p>
            <a:pPr algn="r" rtl="1">
              <a:lnSpc>
                <a:spcPct val="90000"/>
              </a:lnSpc>
              <a:buClr>
                <a:schemeClr val="tx2"/>
              </a:buClr>
              <a:buSzPct val="95000"/>
            </a:pPr>
            <a:r>
              <a:rPr lang="fa-IR" sz="3600" dirty="0" smtClean="0">
                <a:cs typeface="B Roya" pitchFamily="2" charset="-78"/>
              </a:rPr>
              <a:t>و ...</a:t>
            </a:r>
            <a:endParaRPr lang="ar-SA" sz="3600" dirty="0">
              <a:cs typeface="B Roya" pitchFamily="2" charset="-78"/>
            </a:endParaRPr>
          </a:p>
          <a:p>
            <a:pPr algn="r" rtl="1">
              <a:lnSpc>
                <a:spcPct val="90000"/>
              </a:lnSpc>
              <a:buClr>
                <a:schemeClr val="tx2"/>
              </a:buClr>
              <a:buSzPct val="95000"/>
            </a:pPr>
            <a:endParaRPr lang="en-US" sz="3600" dirty="0">
              <a:cs typeface="B Roya" pitchFamily="2" charset="-7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rmAutofit fontScale="90000"/>
          </a:bodyPr>
          <a:lstStyle/>
          <a:p>
            <a:pPr rtl="1"/>
            <a:r>
              <a:rPr lang="fa-IR" dirty="0" smtClean="0"/>
              <a:t>پیشگیری از وقوع </a:t>
            </a:r>
            <a:r>
              <a:rPr lang="en-US" dirty="0" smtClean="0"/>
              <a:t>DISASTER</a:t>
            </a:r>
            <a:r>
              <a:rPr lang="fa-IR" dirty="0" smtClean="0"/>
              <a:t> ، یک وظیفه است هرچند که سنگین باشد</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124744"/>
            <a:ext cx="9141574" cy="6264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321712F4-C738-4BD8-ACC7-1BC574577ABE}" type="slidenum">
              <a:rPr lang="ar-SA"/>
              <a:pPr>
                <a:defRPr/>
              </a:pPr>
              <a:t>30</a:t>
            </a:fld>
            <a:endParaRPr lang="en-US"/>
          </a:p>
        </p:txBody>
      </p:sp>
      <p:sp>
        <p:nvSpPr>
          <p:cNvPr id="13316" name="Rectangle 4"/>
          <p:cNvSpPr>
            <a:spLocks noGrp="1" noChangeArrowheads="1"/>
          </p:cNvSpPr>
          <p:nvPr>
            <p:ph type="body" idx="1"/>
          </p:nvPr>
        </p:nvSpPr>
        <p:spPr>
          <a:xfrm>
            <a:off x="457200" y="2590800"/>
            <a:ext cx="8153400" cy="3200400"/>
          </a:xfrm>
        </p:spPr>
        <p:txBody>
          <a:bodyPr/>
          <a:lstStyle/>
          <a:p>
            <a:pPr eaLnBrk="1" hangingPunct="1">
              <a:buFontTx/>
              <a:buNone/>
            </a:pPr>
            <a:r>
              <a:rPr lang="en-US" smtClean="0"/>
              <a:t/>
            </a:r>
            <a:br>
              <a:rPr lang="en-US" smtClean="0"/>
            </a:br>
            <a:endParaRPr lang="en-US" smtClean="0"/>
          </a:p>
        </p:txBody>
      </p:sp>
      <p:sp>
        <p:nvSpPr>
          <p:cNvPr id="13317" name="Rectangle 5"/>
          <p:cNvSpPr>
            <a:spLocks noChangeArrowheads="1"/>
          </p:cNvSpPr>
          <p:nvPr/>
        </p:nvSpPr>
        <p:spPr bwMode="auto">
          <a:xfrm>
            <a:off x="533400" y="1676400"/>
            <a:ext cx="7924800" cy="1600200"/>
          </a:xfrm>
          <a:prstGeom prst="rect">
            <a:avLst/>
          </a:prstGeom>
          <a:gradFill rotWithShape="0">
            <a:gsLst>
              <a:gs pos="0">
                <a:srgbClr val="A3DEFF"/>
              </a:gs>
              <a:gs pos="100000">
                <a:srgbClr val="FFFFFF"/>
              </a:gs>
            </a:gsLst>
            <a:path path="shape">
              <a:fillToRect l="50000" t="50000" r="50000" b="50000"/>
            </a:path>
          </a:gradFill>
          <a:ln w="9525">
            <a:solidFill>
              <a:schemeClr val="tx1"/>
            </a:solidFill>
            <a:miter lim="800000"/>
            <a:headEnd/>
            <a:tailEnd/>
          </a:ln>
          <a:effectLst/>
        </p:spPr>
        <p:txBody>
          <a:bodyPr wrap="none" anchor="ctr"/>
          <a:lstStyle/>
          <a:p>
            <a:pPr algn="ctr">
              <a:defRPr/>
            </a:pPr>
            <a:r>
              <a:rPr lang="ar-SA" sz="4800" b="1" dirty="0">
                <a:solidFill>
                  <a:srgbClr val="FF0066"/>
                </a:solidFill>
                <a:latin typeface="Times New Roman" pitchFamily="18" charset="0"/>
                <a:cs typeface="+mj-cs"/>
              </a:rPr>
              <a:t>مهمترين بخش تشكيل تيم مراقبت است</a:t>
            </a:r>
            <a:endParaRPr lang="en-US" sz="4800" b="1" dirty="0">
              <a:solidFill>
                <a:srgbClr val="FF0066"/>
              </a:solidFill>
              <a:latin typeface="Times New Roman" pitchFamily="18" charset="0"/>
              <a:cs typeface="+mj-cs"/>
            </a:endParaRPr>
          </a:p>
        </p:txBody>
      </p:sp>
      <p:sp>
        <p:nvSpPr>
          <p:cNvPr id="139269" name="Rectangle 2"/>
          <p:cNvSpPr>
            <a:spLocks noGrp="1" noChangeArrowheads="1"/>
          </p:cNvSpPr>
          <p:nvPr>
            <p:ph type="title"/>
          </p:nvPr>
        </p:nvSpPr>
        <p:spPr/>
        <p:txBody>
          <a:bodyPr/>
          <a:lstStyle/>
          <a:p>
            <a:pPr rtl="1" eaLnBrk="1" hangingPunct="1"/>
            <a:r>
              <a:rPr lang="ar-SA" b="1" dirty="0" smtClean="0"/>
              <a:t>اصول مبارزه با بيماريهاي واگير در حوادث</a:t>
            </a:r>
            <a:r>
              <a:rPr lang="en-US" b="1" dirty="0" smtClean="0"/>
              <a:t> </a:t>
            </a:r>
            <a:r>
              <a:rPr lang="fa-IR" b="1" dirty="0" smtClean="0"/>
              <a:t> و بلایا</a:t>
            </a:r>
            <a:r>
              <a:rPr lang="ar-SA" b="1" dirty="0" smtClean="0"/>
              <a:t> </a:t>
            </a:r>
            <a:endParaRPr lang="en-US" b="1" dirty="0" smtClean="0"/>
          </a:p>
        </p:txBody>
      </p:sp>
      <p:sp>
        <p:nvSpPr>
          <p:cNvPr id="7" name="Rectangle 5"/>
          <p:cNvSpPr>
            <a:spLocks noChangeArrowheads="1"/>
          </p:cNvSpPr>
          <p:nvPr/>
        </p:nvSpPr>
        <p:spPr bwMode="auto">
          <a:xfrm>
            <a:off x="609600" y="4343400"/>
            <a:ext cx="7924800" cy="1600200"/>
          </a:xfrm>
          <a:prstGeom prst="rect">
            <a:avLst/>
          </a:prstGeom>
          <a:gradFill rotWithShape="0">
            <a:gsLst>
              <a:gs pos="0">
                <a:srgbClr val="A3DEFF"/>
              </a:gs>
              <a:gs pos="100000">
                <a:srgbClr val="FFFFFF"/>
              </a:gs>
            </a:gsLst>
            <a:path path="shape">
              <a:fillToRect l="50000" t="50000" r="50000" b="50000"/>
            </a:path>
          </a:gradFill>
          <a:ln w="9525">
            <a:solidFill>
              <a:schemeClr val="tx1"/>
            </a:solidFill>
            <a:miter lim="800000"/>
            <a:headEnd/>
            <a:tailEnd/>
          </a:ln>
          <a:effectLst/>
        </p:spPr>
        <p:txBody>
          <a:bodyPr wrap="none" anchor="ctr"/>
          <a:lstStyle/>
          <a:p>
            <a:pPr algn="ctr" rtl="1">
              <a:defRPr/>
            </a:pPr>
            <a:r>
              <a:rPr lang="fa-IR" sz="4800" b="1" dirty="0" smtClean="0">
                <a:solidFill>
                  <a:srgbClr val="FF0066"/>
                </a:solidFill>
                <a:latin typeface="Times New Roman" pitchFamily="18" charset="0"/>
                <a:cs typeface="+mj-cs"/>
              </a:rPr>
              <a:t>تیم ارزیاب – تیم واکنش سریع</a:t>
            </a:r>
            <a:endParaRPr lang="en-US" sz="4800" b="1" dirty="0" smtClean="0">
              <a:solidFill>
                <a:srgbClr val="FF0066"/>
              </a:solidFill>
              <a:latin typeface="Times New Roman"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par>
                          <p:cTn id="8" fill="hold">
                            <p:stCondLst>
                              <p:cond delay="500"/>
                            </p:stCondLst>
                            <p:childTnLst>
                              <p:par>
                                <p:cTn id="9" presetID="11" presetClass="entr" presetSubtype="0" fill="hold" grpId="0" nodeType="afterEffect">
                                  <p:stCondLst>
                                    <p:cond delay="1000"/>
                                  </p:stCondLst>
                                  <p:childTnLst>
                                    <p:set>
                                      <p:cBhvr>
                                        <p:cTn id="10" dur="75">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advAuto="1000"/>
      <p:bldP spid="13317" grpId="0" animBg="1" autoUpdateAnimBg="0"/>
      <p:bldP spid="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09600" y="381000"/>
            <a:ext cx="7848600" cy="5791200"/>
          </a:xfrm>
        </p:spPr>
        <p:txBody>
          <a:bodyPr>
            <a:normAutofit fontScale="90000"/>
          </a:bodyPr>
          <a:lstStyle/>
          <a:p>
            <a:pPr algn="r" rtl="1"/>
            <a:r>
              <a:rPr lang="ar-SA" sz="4000" b="1" dirty="0" smtClean="0">
                <a:solidFill>
                  <a:srgbClr val="D10B9D"/>
                </a:solidFill>
                <a:cs typeface="B Lotus" pitchFamily="2" charset="-78"/>
              </a:rPr>
              <a:t>تيم هاي ارزياب متشكل از:</a:t>
            </a:r>
            <a:br>
              <a:rPr lang="ar-SA" sz="4000" b="1" dirty="0" smtClean="0">
                <a:solidFill>
                  <a:srgbClr val="D10B9D"/>
                </a:solidFill>
                <a:cs typeface="B Lotus" pitchFamily="2" charset="-78"/>
              </a:rPr>
            </a:br>
            <a:r>
              <a:rPr lang="ar-SA" sz="3200" b="1" dirty="0" smtClean="0">
                <a:cs typeface="B Lotus" pitchFamily="2" charset="-78"/>
              </a:rPr>
              <a:t>1.</a:t>
            </a:r>
            <a:r>
              <a:rPr lang="ar-SA" sz="3200" dirty="0" smtClean="0">
                <a:cs typeface="B Lotus" pitchFamily="2" charset="-78"/>
              </a:rPr>
              <a:t> كارشناس مركز مديريت</a:t>
            </a:r>
            <a:r>
              <a:rPr lang="fa-IR" sz="3200" dirty="0" smtClean="0">
                <a:cs typeface="B Lotus" pitchFamily="2" charset="-78"/>
              </a:rPr>
              <a:t> بیماریها و</a:t>
            </a:r>
            <a:r>
              <a:rPr lang="fa-IR" sz="3200" b="1" dirty="0" smtClean="0">
                <a:cs typeface="B Lotus" pitchFamily="2" charset="-78"/>
              </a:rPr>
              <a:t> اپیدمیولوژیست  </a:t>
            </a:r>
            <a:r>
              <a:rPr lang="ar-SA" sz="3200" dirty="0" smtClean="0">
                <a:cs typeface="B Lotus" pitchFamily="2" charset="-78"/>
              </a:rPr>
              <a:t/>
            </a:r>
            <a:br>
              <a:rPr lang="ar-SA" sz="3200" dirty="0" smtClean="0">
                <a:cs typeface="B Lotus" pitchFamily="2" charset="-78"/>
              </a:rPr>
            </a:br>
            <a:r>
              <a:rPr lang="ar-SA" sz="3200" dirty="0" smtClean="0">
                <a:cs typeface="B Lotus" pitchFamily="2" charset="-78"/>
              </a:rPr>
              <a:t>2.كارشناس مركز سلامت محيط و كار</a:t>
            </a:r>
            <a:br>
              <a:rPr lang="ar-SA" sz="3200" dirty="0" smtClean="0">
                <a:cs typeface="B Lotus" pitchFamily="2" charset="-78"/>
              </a:rPr>
            </a:br>
            <a:r>
              <a:rPr lang="ar-SA" sz="3200" dirty="0" smtClean="0">
                <a:cs typeface="B Lotus" pitchFamily="2" charset="-78"/>
              </a:rPr>
              <a:t>3.كارشناس اورژانس از محل استان حادثه يا در صورت وسيع بودن حادثه از كشور</a:t>
            </a:r>
            <a:br>
              <a:rPr lang="ar-SA" sz="3200" dirty="0" smtClean="0">
                <a:cs typeface="B Lotus" pitchFamily="2" charset="-78"/>
              </a:rPr>
            </a:br>
            <a:r>
              <a:rPr lang="ar-SA" sz="3200" dirty="0" smtClean="0">
                <a:cs typeface="B Lotus" pitchFamily="2" charset="-78"/>
              </a:rPr>
              <a:t>4.كارشناس تغذيه </a:t>
            </a:r>
            <a:r>
              <a:rPr lang="fa-IR" sz="3200" dirty="0" smtClean="0">
                <a:cs typeface="B Lotus" pitchFamily="2" charset="-78"/>
              </a:rPr>
              <a:t>– آموزش بهداشت </a:t>
            </a:r>
            <a:r>
              <a:rPr lang="ar-SA" sz="3200" dirty="0" smtClean="0">
                <a:cs typeface="B Lotus" pitchFamily="2" charset="-78"/>
              </a:rPr>
              <a:t/>
            </a:r>
            <a:br>
              <a:rPr lang="ar-SA" sz="3200" dirty="0" smtClean="0">
                <a:cs typeface="B Lotus" pitchFamily="2" charset="-78"/>
              </a:rPr>
            </a:br>
            <a:r>
              <a:rPr lang="ar-SA" sz="3200" dirty="0" smtClean="0">
                <a:cs typeface="B Lotus" pitchFamily="2" charset="-78"/>
              </a:rPr>
              <a:t>5.</a:t>
            </a:r>
            <a:r>
              <a:rPr lang="fa-IR" sz="3200" dirty="0" smtClean="0">
                <a:cs typeface="B Lotus" pitchFamily="2" charset="-78"/>
              </a:rPr>
              <a:t>نماینده تدارکات / پشتیبانی</a:t>
            </a:r>
            <a:br>
              <a:rPr lang="fa-IR" sz="3200" dirty="0" smtClean="0">
                <a:cs typeface="B Lotus" pitchFamily="2" charset="-78"/>
              </a:rPr>
            </a:br>
            <a:r>
              <a:rPr lang="fa-IR" sz="3200" dirty="0" smtClean="0">
                <a:cs typeface="B Lotus" pitchFamily="2" charset="-78"/>
              </a:rPr>
              <a:t>توجه : </a:t>
            </a:r>
            <a:br>
              <a:rPr lang="fa-IR" sz="3200" dirty="0" smtClean="0">
                <a:cs typeface="B Lotus" pitchFamily="2" charset="-78"/>
              </a:rPr>
            </a:br>
            <a:r>
              <a:rPr lang="fa-IR" sz="3200" dirty="0" smtClean="0">
                <a:cs typeface="B Lotus" pitchFamily="2" charset="-78"/>
              </a:rPr>
              <a:t>– پرسنل آزمایشگاه – متخصصین بالینی یا سم شناسی  در صورت لزوم</a:t>
            </a:r>
            <a:br>
              <a:rPr lang="fa-IR" sz="3200" dirty="0" smtClean="0">
                <a:cs typeface="B Lotus" pitchFamily="2" charset="-78"/>
              </a:rPr>
            </a:br>
            <a:r>
              <a:rPr lang="fa-IR" sz="3200" dirty="0" smtClean="0">
                <a:cs typeface="B Lotus" pitchFamily="2" charset="-78"/>
              </a:rPr>
              <a:t>و بر حسب شرایط ....</a:t>
            </a:r>
            <a:r>
              <a:rPr lang="arn-CL" altLang="ar-SA" sz="3200" dirty="0" smtClean="0">
                <a:cs typeface="B Lotus" pitchFamily="2" charset="-78"/>
              </a:rPr>
              <a:t/>
            </a:r>
            <a:br>
              <a:rPr lang="arn-CL" altLang="ar-SA" sz="3200" dirty="0" smtClean="0">
                <a:cs typeface="B Lotus" pitchFamily="2" charset="-78"/>
              </a:rPr>
            </a:br>
            <a:r>
              <a:rPr lang="ar-SA" sz="3200" dirty="0" smtClean="0">
                <a:cs typeface="B Lotus" pitchFamily="2" charset="-78"/>
              </a:rPr>
              <a:t> </a:t>
            </a:r>
            <a:r>
              <a:rPr lang="fa-IR" sz="3200" dirty="0" smtClean="0">
                <a:cs typeface="B Lotus" pitchFamily="2" charset="-78"/>
              </a:rPr>
              <a:t/>
            </a:r>
            <a:br>
              <a:rPr lang="fa-IR" sz="3200" dirty="0" smtClean="0">
                <a:cs typeface="B Lotus" pitchFamily="2" charset="-78"/>
              </a:rPr>
            </a:br>
            <a:endParaRPr lang="ar-SA" sz="5400" dirty="0" smtClean="0">
              <a:cs typeface="B Lotus"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743200" y="0"/>
            <a:ext cx="3962400" cy="1600200"/>
          </a:xfrm>
          <a:prstGeom prst="ellipse">
            <a:avLst/>
          </a:prstGeom>
          <a:solidFill>
            <a:schemeClr val="bg1"/>
          </a:solid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315" name="Title 1"/>
          <p:cNvSpPr>
            <a:spLocks noGrp="1"/>
          </p:cNvSpPr>
          <p:nvPr>
            <p:ph type="title"/>
          </p:nvPr>
        </p:nvSpPr>
        <p:spPr>
          <a:xfrm>
            <a:off x="2438400" y="0"/>
            <a:ext cx="4419600" cy="1752600"/>
          </a:xfrm>
        </p:spPr>
        <p:txBody>
          <a:bodyPr/>
          <a:lstStyle/>
          <a:p>
            <a:pPr eaLnBrk="1" hangingPunct="1"/>
            <a:r>
              <a:rPr lang="fa-IR" b="1" dirty="0" smtClean="0"/>
              <a:t>اعضای اصلی تیم مراقبت بهداشتی </a:t>
            </a:r>
          </a:p>
        </p:txBody>
      </p:sp>
      <p:graphicFrame>
        <p:nvGraphicFramePr>
          <p:cNvPr id="4" name="Content Placeholder 3"/>
          <p:cNvGraphicFramePr>
            <a:graphicFrameLocks noGrp="1"/>
          </p:cNvGraphicFramePr>
          <p:nvPr>
            <p:ph idx="1"/>
          </p:nvPr>
        </p:nvGraphicFramePr>
        <p:xfrm>
          <a:off x="0" y="228600"/>
          <a:ext cx="9144000" cy="609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p:cNvCxnSpPr/>
          <p:nvPr/>
        </p:nvCxnSpPr>
        <p:spPr>
          <a:xfrm rot="5400000" flipH="1" flipV="1">
            <a:off x="7504113" y="3314700"/>
            <a:ext cx="1906588" cy="158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990600" y="2438400"/>
            <a:ext cx="74676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rot="5400000" flipH="1" flipV="1">
            <a:off x="419894" y="3085306"/>
            <a:ext cx="1295400" cy="15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fa-IR" dirty="0" smtClean="0">
                <a:latin typeface="Arial" pitchFamily="34" charset="0"/>
                <a:cs typeface="Arial" pitchFamily="34" charset="0"/>
              </a:rPr>
              <a:t>ارزیابی سریع اولیه </a:t>
            </a:r>
          </a:p>
        </p:txBody>
      </p:sp>
      <p:sp>
        <p:nvSpPr>
          <p:cNvPr id="3" name="Content Placeholder 2"/>
          <p:cNvSpPr>
            <a:spLocks noGrp="1"/>
          </p:cNvSpPr>
          <p:nvPr>
            <p:ph idx="1"/>
          </p:nvPr>
        </p:nvSpPr>
        <p:spPr/>
        <p:txBody>
          <a:bodyPr rtlCol="0">
            <a:normAutofit lnSpcReduction="10000"/>
          </a:bodyPr>
          <a:lstStyle/>
          <a:p>
            <a:pPr algn="just" rtl="1" eaLnBrk="1" fontAlgn="auto" hangingPunct="1">
              <a:spcAft>
                <a:spcPts val="0"/>
              </a:spcAft>
              <a:defRPr/>
            </a:pPr>
            <a:r>
              <a:rPr lang="ar-SA" sz="4000" dirty="0" smtClean="0">
                <a:solidFill>
                  <a:srgbClr val="002060"/>
                </a:solidFill>
                <a:latin typeface="Arial" pitchFamily="34" charset="0"/>
              </a:rPr>
              <a:t>در چنين مواقعي لازم است </a:t>
            </a:r>
            <a:r>
              <a:rPr lang="fa-IR" sz="4000" dirty="0" smtClean="0">
                <a:solidFill>
                  <a:srgbClr val="002060"/>
                </a:solidFill>
                <a:latin typeface="Arial" pitchFamily="34" charset="0"/>
              </a:rPr>
              <a:t>امور زیر</a:t>
            </a:r>
            <a:r>
              <a:rPr lang="ar-SA" sz="4000" dirty="0" smtClean="0">
                <a:solidFill>
                  <a:srgbClr val="002060"/>
                </a:solidFill>
                <a:latin typeface="Arial" pitchFamily="34" charset="0"/>
              </a:rPr>
              <a:t>بسرعت</a:t>
            </a:r>
            <a:r>
              <a:rPr lang="fa-IR" sz="4000" dirty="0" smtClean="0">
                <a:solidFill>
                  <a:srgbClr val="002060"/>
                </a:solidFill>
                <a:latin typeface="Arial" pitchFamily="34" charset="0"/>
              </a:rPr>
              <a:t> ا</a:t>
            </a:r>
            <a:r>
              <a:rPr lang="ar-SA" sz="4000" dirty="0" smtClean="0">
                <a:solidFill>
                  <a:srgbClr val="002060"/>
                </a:solidFill>
                <a:latin typeface="Arial" pitchFamily="34" charset="0"/>
              </a:rPr>
              <a:t>نجام </a:t>
            </a:r>
            <a:r>
              <a:rPr lang="fa-IR" sz="4000" dirty="0" smtClean="0">
                <a:solidFill>
                  <a:srgbClr val="002060"/>
                </a:solidFill>
                <a:latin typeface="Arial" pitchFamily="34" charset="0"/>
              </a:rPr>
              <a:t>گیرد:</a:t>
            </a:r>
          </a:p>
          <a:p>
            <a:pPr lvl="1" algn="r" rtl="1" eaLnBrk="1" fontAlgn="auto" hangingPunct="1">
              <a:spcAft>
                <a:spcPts val="0"/>
              </a:spcAft>
              <a:buFont typeface="Arial" pitchFamily="34" charset="0"/>
              <a:buNone/>
              <a:defRPr/>
            </a:pPr>
            <a:endParaRPr lang="fa-IR" dirty="0" smtClean="0">
              <a:solidFill>
                <a:srgbClr val="002060"/>
              </a:solidFill>
              <a:latin typeface="Arial" pitchFamily="34" charset="0"/>
            </a:endParaRPr>
          </a:p>
          <a:p>
            <a:pPr lvl="1" algn="r" rtl="1" eaLnBrk="1" fontAlgn="auto" hangingPunct="1">
              <a:spcAft>
                <a:spcPts val="0"/>
              </a:spcAft>
              <a:defRPr/>
            </a:pPr>
            <a:r>
              <a:rPr lang="ar-SA" dirty="0" smtClean="0">
                <a:solidFill>
                  <a:srgbClr val="002060"/>
                </a:solidFill>
                <a:latin typeface="Arial" pitchFamily="34" charset="0"/>
              </a:rPr>
              <a:t>تعريف دقيقي از وضعيت جديد</a:t>
            </a:r>
            <a:endParaRPr lang="fa-IR" dirty="0" smtClean="0">
              <a:solidFill>
                <a:srgbClr val="002060"/>
              </a:solidFill>
              <a:latin typeface="Arial" pitchFamily="34" charset="0"/>
            </a:endParaRPr>
          </a:p>
          <a:p>
            <a:pPr lvl="1" algn="r" rtl="1" eaLnBrk="1" fontAlgn="auto" hangingPunct="1">
              <a:spcAft>
                <a:spcPts val="0"/>
              </a:spcAft>
              <a:defRPr/>
            </a:pPr>
            <a:r>
              <a:rPr lang="ar-SA" dirty="0" smtClean="0">
                <a:solidFill>
                  <a:srgbClr val="002060"/>
                </a:solidFill>
                <a:latin typeface="Arial" pitchFamily="34" charset="0"/>
              </a:rPr>
              <a:t>منابع انساني موجود</a:t>
            </a:r>
            <a:r>
              <a:rPr lang="fa-IR" dirty="0" smtClean="0">
                <a:solidFill>
                  <a:srgbClr val="002060"/>
                </a:solidFill>
                <a:latin typeface="Arial" pitchFamily="34" charset="0"/>
              </a:rPr>
              <a:t> </a:t>
            </a:r>
            <a:r>
              <a:rPr lang="ar-SA" dirty="0" smtClean="0">
                <a:solidFill>
                  <a:srgbClr val="002060"/>
                </a:solidFill>
                <a:latin typeface="Arial" pitchFamily="34" charset="0"/>
              </a:rPr>
              <a:t>كه وظيفه اصلي ارائه خدمت به مردم را بعهده دار</a:t>
            </a:r>
            <a:r>
              <a:rPr lang="fa-IR" dirty="0" smtClean="0">
                <a:solidFill>
                  <a:srgbClr val="002060"/>
                </a:solidFill>
                <a:latin typeface="Arial" pitchFamily="34" charset="0"/>
              </a:rPr>
              <a:t>ن</a:t>
            </a:r>
            <a:r>
              <a:rPr lang="ar-SA" dirty="0" smtClean="0">
                <a:solidFill>
                  <a:srgbClr val="002060"/>
                </a:solidFill>
                <a:latin typeface="Arial" pitchFamily="34" charset="0"/>
              </a:rPr>
              <a:t>د</a:t>
            </a:r>
            <a:endParaRPr lang="fa-IR" dirty="0" smtClean="0">
              <a:solidFill>
                <a:srgbClr val="002060"/>
              </a:solidFill>
              <a:latin typeface="Arial" pitchFamily="34" charset="0"/>
            </a:endParaRPr>
          </a:p>
          <a:p>
            <a:pPr lvl="1" algn="r" rtl="1" eaLnBrk="1" fontAlgn="auto" hangingPunct="1">
              <a:spcAft>
                <a:spcPts val="0"/>
              </a:spcAft>
              <a:defRPr/>
            </a:pPr>
            <a:r>
              <a:rPr lang="ar-SA" dirty="0" smtClean="0">
                <a:solidFill>
                  <a:srgbClr val="002060"/>
                </a:solidFill>
                <a:latin typeface="Arial" pitchFamily="34" charset="0"/>
              </a:rPr>
              <a:t>حد و مرز</a:t>
            </a:r>
            <a:r>
              <a:rPr lang="fa-IR" dirty="0" smtClean="0">
                <a:solidFill>
                  <a:srgbClr val="002060"/>
                </a:solidFill>
                <a:latin typeface="Arial" pitchFamily="34" charset="0"/>
              </a:rPr>
              <a:t>آن</a:t>
            </a:r>
            <a:r>
              <a:rPr lang="ar-SA" dirty="0" smtClean="0">
                <a:solidFill>
                  <a:srgbClr val="002060"/>
                </a:solidFill>
                <a:latin typeface="Arial" pitchFamily="34" charset="0"/>
              </a:rPr>
              <a:t>ها</a:t>
            </a:r>
            <a:endParaRPr lang="fa-IR" dirty="0" smtClean="0">
              <a:solidFill>
                <a:srgbClr val="002060"/>
              </a:solidFill>
              <a:latin typeface="Arial" pitchFamily="34" charset="0"/>
            </a:endParaRPr>
          </a:p>
          <a:p>
            <a:pPr lvl="1" algn="r" rtl="1" eaLnBrk="1" fontAlgn="auto" hangingPunct="1">
              <a:spcAft>
                <a:spcPts val="0"/>
              </a:spcAft>
              <a:defRPr/>
            </a:pPr>
            <a:r>
              <a:rPr lang="ar-SA" dirty="0" smtClean="0">
                <a:solidFill>
                  <a:srgbClr val="002060"/>
                </a:solidFill>
                <a:latin typeface="Arial" pitchFamily="34" charset="0"/>
              </a:rPr>
              <a:t>ارتباط آنها با بخش دولتي</a:t>
            </a:r>
            <a:endParaRPr lang="en-US" dirty="0" smtClean="0">
              <a:solidFill>
                <a:srgbClr val="002060"/>
              </a:solidFill>
              <a:latin typeface="Arial" pitchFamily="34" charset="0"/>
              <a:cs typeface="Arial" pitchFamily="34" charset="0"/>
            </a:endParaRPr>
          </a:p>
          <a:p>
            <a:pPr algn="r" eaLnBrk="1" fontAlgn="auto" hangingPunct="1">
              <a:spcAft>
                <a:spcPts val="0"/>
              </a:spcAft>
              <a:buFont typeface="Arial" pitchFamily="34" charset="0"/>
              <a:buNone/>
              <a:defRPr/>
            </a:pPr>
            <a:r>
              <a:rPr lang="ar-SA" dirty="0" smtClean="0">
                <a:latin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C91E885C-BC11-40C7-A3EB-2F760E03F6F5}" type="slidenum">
              <a:rPr lang="ar-SA"/>
              <a:pPr>
                <a:defRPr/>
              </a:pPr>
              <a:t>34</a:t>
            </a:fld>
            <a:endParaRPr lang="en-US"/>
          </a:p>
        </p:txBody>
      </p:sp>
      <p:sp>
        <p:nvSpPr>
          <p:cNvPr id="142339" name="Rectangle 2"/>
          <p:cNvSpPr>
            <a:spLocks noGrp="1" noChangeArrowheads="1"/>
          </p:cNvSpPr>
          <p:nvPr>
            <p:ph type="title"/>
          </p:nvPr>
        </p:nvSpPr>
        <p:spPr>
          <a:xfrm>
            <a:off x="152400" y="228600"/>
            <a:ext cx="8763000" cy="1143000"/>
          </a:xfrm>
        </p:spPr>
        <p:txBody>
          <a:bodyPr/>
          <a:lstStyle/>
          <a:p>
            <a:pPr rtl="1" eaLnBrk="1" hangingPunct="1"/>
            <a:r>
              <a:rPr lang="ar-SA" b="1" dirty="0" smtClean="0"/>
              <a:t>وظايف</a:t>
            </a:r>
            <a:r>
              <a:rPr lang="fa-IR" b="1" dirty="0" smtClean="0"/>
              <a:t> </a:t>
            </a:r>
            <a:r>
              <a:rPr lang="ar-SA" b="1" dirty="0" smtClean="0"/>
              <a:t>تيم</a:t>
            </a:r>
            <a:r>
              <a:rPr lang="fa-IR" b="1" dirty="0" smtClean="0"/>
              <a:t> واکنش سریع</a:t>
            </a:r>
            <a:r>
              <a:rPr lang="ar-SA" b="1" dirty="0" smtClean="0"/>
              <a:t> </a:t>
            </a:r>
            <a:r>
              <a:rPr lang="fa-IR" b="1" dirty="0" smtClean="0"/>
              <a:t>:</a:t>
            </a:r>
            <a:r>
              <a:rPr lang="ar-SA" b="1" dirty="0" smtClean="0"/>
              <a:t> </a:t>
            </a:r>
            <a:endParaRPr lang="en-US" b="1" dirty="0" smtClean="0"/>
          </a:p>
        </p:txBody>
      </p:sp>
      <p:sp>
        <p:nvSpPr>
          <p:cNvPr id="17411" name="Rectangle 3"/>
          <p:cNvSpPr>
            <a:spLocks noGrp="1" noChangeArrowheads="1"/>
          </p:cNvSpPr>
          <p:nvPr>
            <p:ph type="body" idx="1"/>
          </p:nvPr>
        </p:nvSpPr>
        <p:spPr>
          <a:xfrm>
            <a:off x="228600" y="1752600"/>
            <a:ext cx="8915400" cy="5105400"/>
          </a:xfrm>
        </p:spPr>
        <p:txBody>
          <a:bodyPr/>
          <a:lstStyle/>
          <a:p>
            <a:pPr algn="r" rtl="1" eaLnBrk="1" hangingPunct="1">
              <a:defRPr/>
            </a:pPr>
            <a:r>
              <a:rPr lang="ar-SA" sz="2800" b="1" dirty="0">
                <a:cs typeface="+mj-cs"/>
              </a:rPr>
              <a:t>گزارش به موقع بيماريها</a:t>
            </a:r>
          </a:p>
          <a:p>
            <a:pPr algn="r" rtl="1" eaLnBrk="1" hangingPunct="1">
              <a:defRPr/>
            </a:pPr>
            <a:r>
              <a:rPr lang="ar-SA" sz="2800" b="1" dirty="0">
                <a:cs typeface="+mj-cs"/>
              </a:rPr>
              <a:t>تجزيه و تحليل آمار مربوط به بيماريها</a:t>
            </a:r>
          </a:p>
          <a:p>
            <a:pPr algn="r" rtl="1" eaLnBrk="1" hangingPunct="1">
              <a:defRPr/>
            </a:pPr>
            <a:r>
              <a:rPr lang="ar-SA" sz="2800" b="1" dirty="0">
                <a:cs typeface="+mj-cs"/>
              </a:rPr>
              <a:t>برقراري خدمات آزمايشگاهي مناسب با توجه به امكانات موجود</a:t>
            </a:r>
          </a:p>
          <a:p>
            <a:pPr algn="r" rtl="1" eaLnBrk="1" hangingPunct="1">
              <a:defRPr/>
            </a:pPr>
            <a:r>
              <a:rPr lang="ar-SA" sz="2800" b="1" dirty="0">
                <a:cs typeface="+mj-cs"/>
              </a:rPr>
              <a:t>انجام برنامه هاي واكسيناسيون و ايمن سازي</a:t>
            </a:r>
          </a:p>
          <a:p>
            <a:pPr algn="r" rtl="1" eaLnBrk="1" hangingPunct="1">
              <a:defRPr/>
            </a:pPr>
            <a:r>
              <a:rPr lang="ar-SA" sz="2800" b="1" dirty="0">
                <a:cs typeface="+mj-cs"/>
              </a:rPr>
              <a:t>تامين و ذخيره واكسن و داروهاي لازم و حفظ زنجيره سرماي واكسن</a:t>
            </a:r>
          </a:p>
          <a:p>
            <a:pPr algn="r" rtl="1" eaLnBrk="1" hangingPunct="1">
              <a:defRPr/>
            </a:pPr>
            <a:r>
              <a:rPr lang="ar-SA" sz="2800" b="1" dirty="0">
                <a:cs typeface="+mj-cs"/>
              </a:rPr>
              <a:t>هماهنگي </a:t>
            </a:r>
            <a:r>
              <a:rPr lang="ar-SA" sz="2800" b="1" dirty="0" smtClean="0">
                <a:cs typeface="+mj-cs"/>
              </a:rPr>
              <a:t>با</a:t>
            </a:r>
            <a:r>
              <a:rPr lang="fa-IR" sz="2800" b="1" dirty="0" smtClean="0">
                <a:cs typeface="+mj-cs"/>
              </a:rPr>
              <a:t> همکاران</a:t>
            </a:r>
            <a:r>
              <a:rPr lang="ar-SA" sz="2800" b="1" dirty="0" smtClean="0">
                <a:cs typeface="+mj-cs"/>
              </a:rPr>
              <a:t> بهداشت </a:t>
            </a:r>
            <a:r>
              <a:rPr lang="ar-SA" sz="2800" b="1" dirty="0">
                <a:cs typeface="+mj-cs"/>
              </a:rPr>
              <a:t>محيط در رابطه با </a:t>
            </a:r>
            <a:r>
              <a:rPr lang="ar-SA" sz="2800" b="1" dirty="0">
                <a:solidFill>
                  <a:srgbClr val="FF0000"/>
                </a:solidFill>
                <a:cs typeface="+mj-cs"/>
              </a:rPr>
              <a:t>كنترل آب آشاميدني, دفع  فضولات , كنترل حشرات, كنترل مواد غذايي و مصرف سموم و …..</a:t>
            </a:r>
          </a:p>
          <a:p>
            <a:pPr algn="r" rtl="1" eaLnBrk="1" hangingPunct="1">
              <a:defRPr/>
            </a:pPr>
            <a:r>
              <a:rPr lang="fa-IR" sz="2800" b="1" dirty="0" smtClean="0">
                <a:cs typeface="+mj-cs"/>
              </a:rPr>
              <a:t>حضور </a:t>
            </a:r>
            <a:r>
              <a:rPr lang="ar-SA" sz="2800" b="1" dirty="0" smtClean="0">
                <a:cs typeface="+mj-cs"/>
              </a:rPr>
              <a:t>تيم </a:t>
            </a:r>
            <a:r>
              <a:rPr lang="ar-SA" sz="2800" b="1" dirty="0">
                <a:cs typeface="+mj-cs"/>
              </a:rPr>
              <a:t>آموزش بهداشت </a:t>
            </a:r>
            <a:r>
              <a:rPr lang="fa-IR" sz="2800" b="1" dirty="0" smtClean="0">
                <a:cs typeface="+mj-cs"/>
              </a:rPr>
              <a:t>جهت </a:t>
            </a:r>
            <a:r>
              <a:rPr lang="ar-SA" sz="2800" b="1" dirty="0" smtClean="0">
                <a:cs typeface="+mj-cs"/>
              </a:rPr>
              <a:t>ر</a:t>
            </a:r>
            <a:r>
              <a:rPr lang="fa-IR" sz="2800" b="1" dirty="0" smtClean="0">
                <a:cs typeface="+mj-cs"/>
              </a:rPr>
              <a:t>ع</a:t>
            </a:r>
            <a:r>
              <a:rPr lang="ar-SA" sz="2800" b="1" dirty="0" smtClean="0">
                <a:cs typeface="+mj-cs"/>
              </a:rPr>
              <a:t>ايت </a:t>
            </a:r>
            <a:r>
              <a:rPr lang="ar-SA" sz="2800" b="1" dirty="0">
                <a:cs typeface="+mj-cs"/>
              </a:rPr>
              <a:t>بهداشت فردي </a:t>
            </a:r>
          </a:p>
          <a:p>
            <a:pPr algn="r" rtl="1" eaLnBrk="1" hangingPunct="1">
              <a:defRPr/>
            </a:pPr>
            <a:endParaRPr lang="en-US" sz="2800" b="1"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p:cTn id="12"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p:cTn id="17"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411">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4500"/>
                            </p:stCondLst>
                            <p:childTnLst>
                              <p:par>
                                <p:cTn id="20" presetID="23" presetClass="entr" presetSubtype="16" fill="hold" grpId="0" nodeType="afterEffect">
                                  <p:stCondLst>
                                    <p:cond delay="1000"/>
                                  </p:stCondLst>
                                  <p:childTnLst>
                                    <p:set>
                                      <p:cBhvr>
                                        <p:cTn id="21" dur="1" fill="hold">
                                          <p:stCondLst>
                                            <p:cond delay="0"/>
                                          </p:stCondLst>
                                        </p:cTn>
                                        <p:tgtEl>
                                          <p:spTgt spid="17411">
                                            <p:txEl>
                                              <p:pRg st="3" end="3"/>
                                            </p:txEl>
                                          </p:spTgt>
                                        </p:tgtEl>
                                        <p:attrNameLst>
                                          <p:attrName>style.visibility</p:attrName>
                                        </p:attrNameLst>
                                      </p:cBhvr>
                                      <p:to>
                                        <p:strVal val="visible"/>
                                      </p:to>
                                    </p:set>
                                    <p:anim calcmode="lin" valueType="num">
                                      <p:cBhvr>
                                        <p:cTn id="22"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411">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6000"/>
                            </p:stCondLst>
                            <p:childTnLst>
                              <p:par>
                                <p:cTn id="25" presetID="23" presetClass="entr" presetSubtype="16" fill="hold" grpId="0" nodeType="afterEffect">
                                  <p:stCondLst>
                                    <p:cond delay="1000"/>
                                  </p:stCondLst>
                                  <p:childTnLst>
                                    <p:set>
                                      <p:cBhvr>
                                        <p:cTn id="26" dur="1" fill="hold">
                                          <p:stCondLst>
                                            <p:cond delay="0"/>
                                          </p:stCondLst>
                                        </p:cTn>
                                        <p:tgtEl>
                                          <p:spTgt spid="17411">
                                            <p:txEl>
                                              <p:pRg st="4" end="4"/>
                                            </p:txEl>
                                          </p:spTgt>
                                        </p:tgtEl>
                                        <p:attrNameLst>
                                          <p:attrName>style.visibility</p:attrName>
                                        </p:attrNameLst>
                                      </p:cBhvr>
                                      <p:to>
                                        <p:strVal val="visible"/>
                                      </p:to>
                                    </p:set>
                                    <p:anim calcmode="lin" valueType="num">
                                      <p:cBhvr>
                                        <p:cTn id="27"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411">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7500"/>
                            </p:stCondLst>
                            <p:childTnLst>
                              <p:par>
                                <p:cTn id="30" presetID="23" presetClass="entr" presetSubtype="16" fill="hold" grpId="0" nodeType="afterEffect">
                                  <p:stCondLst>
                                    <p:cond delay="1000"/>
                                  </p:stCondLst>
                                  <p:childTnLst>
                                    <p:set>
                                      <p:cBhvr>
                                        <p:cTn id="31" dur="1" fill="hold">
                                          <p:stCondLst>
                                            <p:cond delay="0"/>
                                          </p:stCondLst>
                                        </p:cTn>
                                        <p:tgtEl>
                                          <p:spTgt spid="17411">
                                            <p:txEl>
                                              <p:pRg st="5" end="5"/>
                                            </p:txEl>
                                          </p:spTgt>
                                        </p:tgtEl>
                                        <p:attrNameLst>
                                          <p:attrName>style.visibility</p:attrName>
                                        </p:attrNameLst>
                                      </p:cBhvr>
                                      <p:to>
                                        <p:strVal val="visible"/>
                                      </p:to>
                                    </p:set>
                                    <p:anim calcmode="lin" valueType="num">
                                      <p:cBhvr>
                                        <p:cTn id="32"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411">
                                            <p:txEl>
                                              <p:pRg st="5" end="5"/>
                                            </p:txEl>
                                          </p:spTgt>
                                        </p:tgtEl>
                                        <p:attrNameLst>
                                          <p:attrName>ppt_h</p:attrName>
                                        </p:attrNameLst>
                                      </p:cBhvr>
                                      <p:tavLst>
                                        <p:tav tm="0">
                                          <p:val>
                                            <p:fltVal val="0"/>
                                          </p:val>
                                        </p:tav>
                                        <p:tav tm="100000">
                                          <p:val>
                                            <p:strVal val="#ppt_h"/>
                                          </p:val>
                                        </p:tav>
                                      </p:tavLst>
                                    </p:anim>
                                  </p:childTnLst>
                                </p:cTn>
                              </p:par>
                            </p:childTnLst>
                          </p:cTn>
                        </p:par>
                        <p:par>
                          <p:cTn id="34" fill="hold">
                            <p:stCondLst>
                              <p:cond delay="9000"/>
                            </p:stCondLst>
                            <p:childTnLst>
                              <p:par>
                                <p:cTn id="35" presetID="23" presetClass="entr" presetSubtype="16" fill="hold" grpId="0" nodeType="afterEffect">
                                  <p:stCondLst>
                                    <p:cond delay="1000"/>
                                  </p:stCondLst>
                                  <p:childTnLst>
                                    <p:set>
                                      <p:cBhvr>
                                        <p:cTn id="36" dur="1" fill="hold">
                                          <p:stCondLst>
                                            <p:cond delay="0"/>
                                          </p:stCondLst>
                                        </p:cTn>
                                        <p:tgtEl>
                                          <p:spTgt spid="17411">
                                            <p:txEl>
                                              <p:pRg st="6" end="6"/>
                                            </p:txEl>
                                          </p:spTgt>
                                        </p:tgtEl>
                                        <p:attrNameLst>
                                          <p:attrName>style.visibility</p:attrName>
                                        </p:attrNameLst>
                                      </p:cBhvr>
                                      <p:to>
                                        <p:strVal val="visible"/>
                                      </p:to>
                                    </p:set>
                                    <p:anim calcmode="lin" valueType="num">
                                      <p:cBhvr>
                                        <p:cTn id="37" dur="5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41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p:cNvSpPr>
            <a:spLocks noGrp="1"/>
          </p:cNvSpPr>
          <p:nvPr>
            <p:ph sz="quarter" idx="4294967295"/>
          </p:nvPr>
        </p:nvSpPr>
        <p:spPr>
          <a:xfrm>
            <a:off x="457200" y="1905000"/>
            <a:ext cx="8229600" cy="4221163"/>
          </a:xfrm>
        </p:spPr>
        <p:txBody>
          <a:bodyPr/>
          <a:lstStyle/>
          <a:p>
            <a:pPr marL="273050" indent="-273050" algn="r" rtl="1" eaLnBrk="1" hangingPunct="1"/>
            <a:r>
              <a:rPr lang="fa-IR" sz="3000" b="1" i="1" dirty="0" smtClean="0">
                <a:cs typeface="Times New Roman" pitchFamily="18" charset="0"/>
              </a:rPr>
              <a:t>علم کافی</a:t>
            </a:r>
          </a:p>
          <a:p>
            <a:pPr marL="273050" indent="-273050" algn="r" rtl="1" eaLnBrk="1" hangingPunct="1"/>
            <a:r>
              <a:rPr lang="fa-IR" sz="3000" b="1" dirty="0" smtClean="0">
                <a:cs typeface="Times New Roman" pitchFamily="18" charset="0"/>
              </a:rPr>
              <a:t>تجربه بالا</a:t>
            </a:r>
          </a:p>
          <a:p>
            <a:pPr marL="273050" indent="-273050" algn="r" rtl="1" eaLnBrk="1" hangingPunct="1"/>
            <a:r>
              <a:rPr lang="fa-IR" sz="3000" b="1" dirty="0" smtClean="0">
                <a:cs typeface="Times New Roman" pitchFamily="18" charset="0"/>
              </a:rPr>
              <a:t>توان روحی زیاد</a:t>
            </a:r>
          </a:p>
          <a:p>
            <a:pPr marL="273050" indent="-273050" algn="r" rtl="1" eaLnBrk="1" hangingPunct="1"/>
            <a:r>
              <a:rPr lang="fa-IR" sz="3000" b="1" dirty="0" smtClean="0">
                <a:solidFill>
                  <a:srgbClr val="FF0000"/>
                </a:solidFill>
                <a:cs typeface="Times New Roman" pitchFamily="18" charset="0"/>
              </a:rPr>
              <a:t>صبر و حوصله زیاد</a:t>
            </a:r>
          </a:p>
          <a:p>
            <a:pPr marL="273050" indent="-273050" algn="r" rtl="1" eaLnBrk="1" hangingPunct="1"/>
            <a:r>
              <a:rPr lang="fa-IR" sz="3000" b="1" dirty="0" smtClean="0">
                <a:solidFill>
                  <a:srgbClr val="0070C0"/>
                </a:solidFill>
                <a:cs typeface="Times New Roman" pitchFamily="18" charset="0"/>
              </a:rPr>
              <a:t>و مدیریت توانمند که بتواند مشارکت همه مردم ،مسئولین و همکاران را جلب نماید</a:t>
            </a:r>
          </a:p>
          <a:p>
            <a:pPr marL="273050" indent="-273050" algn="r" rtl="1" eaLnBrk="1" hangingPunct="1">
              <a:buFont typeface="Wingdings" pitchFamily="2" charset="2"/>
              <a:buNone/>
            </a:pPr>
            <a:endParaRPr lang="en-US" sz="3000" b="1" dirty="0" smtClean="0"/>
          </a:p>
        </p:txBody>
      </p:sp>
      <p:sp>
        <p:nvSpPr>
          <p:cNvPr id="5" name="Title 1"/>
          <p:cNvSpPr txBox="1">
            <a:spLocks/>
          </p:cNvSpPr>
          <p:nvPr/>
        </p:nvSpPr>
        <p:spPr>
          <a:xfrm>
            <a:off x="395288" y="133350"/>
            <a:ext cx="8229600" cy="857250"/>
          </a:xfrm>
          <a:prstGeom prst="rect">
            <a:avLst/>
          </a:prstGeom>
        </p:spPr>
        <p:txBody>
          <a:bodyPr/>
          <a:lstStyle/>
          <a:p>
            <a:pPr algn="ctr">
              <a:defRPr/>
            </a:pPr>
            <a:r>
              <a:rPr lang="fa-IR" sz="3600" dirty="0">
                <a:cs typeface="B Nazanin" pitchFamily="2" charset="-78"/>
              </a:rPr>
              <a:t>در این شرایط برای پیشگیری و کنترل بیماریها نیاز به:</a:t>
            </a:r>
          </a:p>
          <a:p>
            <a:pPr algn="ctr">
              <a:defRPr/>
            </a:pPr>
            <a:endParaRPr lang="fa-IR" sz="3600" dirty="0">
              <a:solidFill>
                <a:srgbClr val="FF0000"/>
              </a:solidFill>
              <a:ea typeface="+mj-ea"/>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1600200"/>
            <a:ext cx="8229600" cy="4648200"/>
          </a:xfrm>
        </p:spPr>
        <p:txBody>
          <a:bodyPr/>
          <a:lstStyle/>
          <a:p>
            <a:pPr algn="just" rtl="1" eaLnBrk="1" hangingPunct="1"/>
            <a:r>
              <a:rPr lang="ar-SA" sz="3600" b="1" dirty="0" smtClean="0">
                <a:solidFill>
                  <a:srgbClr val="002060"/>
                </a:solidFill>
                <a:latin typeface="Arial" pitchFamily="34" charset="0"/>
              </a:rPr>
              <a:t>اكثر كاركنان بهداشتي كه از يك شرايط ب</a:t>
            </a:r>
            <a:r>
              <a:rPr lang="fa-IR" sz="3600" b="1" dirty="0" smtClean="0">
                <a:solidFill>
                  <a:srgbClr val="002060"/>
                </a:solidFill>
                <a:latin typeface="Arial" pitchFamily="34" charset="0"/>
              </a:rPr>
              <a:t>لایا</a:t>
            </a:r>
            <a:r>
              <a:rPr lang="ar-SA" sz="3600" b="1" dirty="0" smtClean="0">
                <a:solidFill>
                  <a:srgbClr val="002060"/>
                </a:solidFill>
                <a:latin typeface="Arial" pitchFamily="34" charset="0"/>
              </a:rPr>
              <a:t> جان سالم بــــــه در مي برند نياز به </a:t>
            </a:r>
            <a:r>
              <a:rPr lang="fa-IR" sz="3600" b="1" dirty="0" smtClean="0">
                <a:solidFill>
                  <a:srgbClr val="002060"/>
                </a:solidFill>
                <a:latin typeface="Arial" pitchFamily="34" charset="0"/>
              </a:rPr>
              <a:t>آموزش مجدد </a:t>
            </a:r>
            <a:r>
              <a:rPr lang="ar-SA" sz="3600" b="1" dirty="0" smtClean="0">
                <a:solidFill>
                  <a:srgbClr val="002060"/>
                </a:solidFill>
                <a:latin typeface="Arial" pitchFamily="34" charset="0"/>
              </a:rPr>
              <a:t>با قوت بيشتر و مداوم تر داشته و لازم است مهارت هاي آن با توجه به شرايط افزايش يابد</a:t>
            </a:r>
            <a:endParaRPr lang="en-US" sz="4000" dirty="0" smtClean="0">
              <a:solidFill>
                <a:srgbClr val="002060"/>
              </a:solidFill>
              <a:latin typeface="Arial" pitchFamily="34" charset="0"/>
              <a:cs typeface="Arial" pitchFamily="34" charset="0"/>
            </a:endParaRPr>
          </a:p>
          <a:p>
            <a:pPr algn="just" rtl="1" eaLnBrk="1" hangingPunct="1"/>
            <a:endParaRPr lang="en-US" dirty="0" smtClean="0">
              <a:solidFill>
                <a:srgbClr val="0070C0"/>
              </a:solidFill>
              <a:latin typeface="Arial" pitchFamily="34" charset="0"/>
              <a:cs typeface="Arial" pitchFamily="34" charset="0"/>
            </a:endParaRPr>
          </a:p>
          <a:p>
            <a:pPr algn="r" rtl="1"/>
            <a:endParaRPr lang="en-US" dirty="0" smtClean="0">
              <a:latin typeface="Arial" pitchFamily="34" charset="0"/>
              <a:cs typeface="Arial" pitchFamily="34" charset="0"/>
            </a:endParaRPr>
          </a:p>
        </p:txBody>
      </p:sp>
      <p:sp>
        <p:nvSpPr>
          <p:cNvPr id="5" name="Title 1"/>
          <p:cNvSpPr>
            <a:spLocks noGrp="1"/>
          </p:cNvSpPr>
          <p:nvPr>
            <p:ph type="title"/>
          </p:nvPr>
        </p:nvSpPr>
        <p:spPr/>
        <p:txBody>
          <a:bodyPr/>
          <a:lstStyle/>
          <a:p>
            <a:pPr rtl="1" eaLnBrk="1" hangingPunct="1"/>
            <a:r>
              <a:rPr lang="fa-IR" sz="3600" b="1" dirty="0" smtClean="0">
                <a:latin typeface="Arial" pitchFamily="34" charset="0"/>
                <a:cs typeface="Arial" pitchFamily="34" charset="0"/>
              </a:rPr>
              <a:t>اثرات بحران بر پرسنل بهداشتی(تجربیات حاصله)</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1600200"/>
            <a:ext cx="8229600" cy="4724400"/>
          </a:xfrm>
        </p:spPr>
        <p:txBody>
          <a:bodyPr/>
          <a:lstStyle/>
          <a:p>
            <a:pPr algn="just" rtl="1" eaLnBrk="1" hangingPunct="1"/>
            <a:r>
              <a:rPr lang="ar-SA" dirty="0" smtClean="0">
                <a:solidFill>
                  <a:srgbClr val="002060"/>
                </a:solidFill>
                <a:latin typeface="Arial" pitchFamily="34" charset="0"/>
              </a:rPr>
              <a:t>نيروهايي كه </a:t>
            </a:r>
            <a:r>
              <a:rPr lang="fa-IR" dirty="0" smtClean="0">
                <a:solidFill>
                  <a:srgbClr val="002060"/>
                </a:solidFill>
                <a:latin typeface="Arial" pitchFamily="34" charset="0"/>
              </a:rPr>
              <a:t>درصدد کمک </a:t>
            </a:r>
            <a:r>
              <a:rPr lang="ar-SA" dirty="0" smtClean="0">
                <a:solidFill>
                  <a:srgbClr val="002060"/>
                </a:solidFill>
                <a:latin typeface="Arial" pitchFamily="34" charset="0"/>
              </a:rPr>
              <a:t>به آسيب ديدگان </a:t>
            </a:r>
            <a:r>
              <a:rPr lang="fa-IR" dirty="0" smtClean="0">
                <a:solidFill>
                  <a:srgbClr val="002060"/>
                </a:solidFill>
                <a:latin typeface="Arial" pitchFamily="34" charset="0"/>
              </a:rPr>
              <a:t>هستند</a:t>
            </a:r>
            <a:r>
              <a:rPr lang="ar-SA" dirty="0" smtClean="0">
                <a:solidFill>
                  <a:srgbClr val="002060"/>
                </a:solidFill>
                <a:latin typeface="Arial" pitchFamily="34" charset="0"/>
              </a:rPr>
              <a:t> </a:t>
            </a:r>
            <a:r>
              <a:rPr lang="fa-IR" dirty="0" smtClean="0">
                <a:solidFill>
                  <a:srgbClr val="002060"/>
                </a:solidFill>
                <a:latin typeface="Arial" pitchFamily="34" charset="0"/>
              </a:rPr>
              <a:t>لازم است مدیریت شوند زیرا ثابت شده است که </a:t>
            </a:r>
            <a:r>
              <a:rPr lang="ar-SA" dirty="0" smtClean="0">
                <a:solidFill>
                  <a:srgbClr val="002060"/>
                </a:solidFill>
                <a:latin typeface="Arial" pitchFamily="34" charset="0"/>
              </a:rPr>
              <a:t>بجاي آنكه </a:t>
            </a:r>
            <a:r>
              <a:rPr lang="fa-IR" dirty="0" smtClean="0">
                <a:solidFill>
                  <a:srgbClr val="002060"/>
                </a:solidFill>
                <a:latin typeface="Arial" pitchFamily="34" charset="0"/>
              </a:rPr>
              <a:t>بار اصلی فعالیتها را </a:t>
            </a:r>
            <a:r>
              <a:rPr lang="ar-SA" dirty="0" smtClean="0">
                <a:solidFill>
                  <a:srgbClr val="002060"/>
                </a:solidFill>
                <a:latin typeface="Arial" pitchFamily="34" charset="0"/>
              </a:rPr>
              <a:t>ب</a:t>
            </a:r>
            <a:r>
              <a:rPr lang="fa-IR" dirty="0" smtClean="0">
                <a:solidFill>
                  <a:srgbClr val="002060"/>
                </a:solidFill>
                <a:latin typeface="Arial" pitchFamily="34" charset="0"/>
              </a:rPr>
              <a:t>ر</a:t>
            </a:r>
            <a:r>
              <a:rPr lang="ar-SA" dirty="0" smtClean="0">
                <a:solidFill>
                  <a:srgbClr val="002060"/>
                </a:solidFill>
                <a:latin typeface="Arial" pitchFamily="34" charset="0"/>
              </a:rPr>
              <a:t> بهبود </a:t>
            </a:r>
            <a:r>
              <a:rPr lang="ar-SA" b="1" dirty="0" smtClean="0">
                <a:solidFill>
                  <a:srgbClr val="0070C0"/>
                </a:solidFill>
                <a:latin typeface="Arial" pitchFamily="34" charset="0"/>
              </a:rPr>
              <a:t>شرايط </a:t>
            </a:r>
            <a:r>
              <a:rPr lang="fa-IR" b="1" dirty="0" smtClean="0">
                <a:solidFill>
                  <a:srgbClr val="0070C0"/>
                </a:solidFill>
                <a:latin typeface="Arial" pitchFamily="34" charset="0"/>
              </a:rPr>
              <a:t>سیستم بهداشتی </a:t>
            </a:r>
            <a:r>
              <a:rPr lang="fa-IR" dirty="0" smtClean="0">
                <a:solidFill>
                  <a:srgbClr val="002060"/>
                </a:solidFill>
                <a:latin typeface="Arial" pitchFamily="34" charset="0"/>
              </a:rPr>
              <a:t>درمانی خصوصاً با</a:t>
            </a:r>
            <a:r>
              <a:rPr lang="ar-SA" dirty="0" smtClean="0">
                <a:solidFill>
                  <a:srgbClr val="002060"/>
                </a:solidFill>
                <a:latin typeface="Arial" pitchFamily="34" charset="0"/>
              </a:rPr>
              <a:t> تعليم منابع انساني </a:t>
            </a:r>
            <a:r>
              <a:rPr lang="fa-IR" dirty="0" smtClean="0">
                <a:solidFill>
                  <a:srgbClr val="002060"/>
                </a:solidFill>
                <a:latin typeface="Arial" pitchFamily="34" charset="0"/>
              </a:rPr>
              <a:t>متمرکز کنند </a:t>
            </a:r>
            <a:r>
              <a:rPr lang="ar-SA" dirty="0" smtClean="0">
                <a:solidFill>
                  <a:srgbClr val="002060"/>
                </a:solidFill>
                <a:latin typeface="Arial" pitchFamily="34" charset="0"/>
              </a:rPr>
              <a:t>بيشتر به فكر بازسازي </a:t>
            </a:r>
            <a:r>
              <a:rPr lang="ar-SA" dirty="0" smtClean="0">
                <a:solidFill>
                  <a:srgbClr val="FF0000"/>
                </a:solidFill>
                <a:latin typeface="Arial" pitchFamily="34" charset="0"/>
              </a:rPr>
              <a:t>ساختمانها</a:t>
            </a:r>
            <a:r>
              <a:rPr lang="ar-SA" dirty="0" smtClean="0">
                <a:solidFill>
                  <a:srgbClr val="002060"/>
                </a:solidFill>
                <a:latin typeface="Arial" pitchFamily="34" charset="0"/>
              </a:rPr>
              <a:t> و </a:t>
            </a:r>
            <a:r>
              <a:rPr lang="ar-SA" b="1" dirty="0" smtClean="0">
                <a:solidFill>
                  <a:srgbClr val="FF0000"/>
                </a:solidFill>
                <a:latin typeface="Arial" pitchFamily="34" charset="0"/>
              </a:rPr>
              <a:t>منابع فيزيكي </a:t>
            </a:r>
            <a:r>
              <a:rPr lang="fa-IR" b="1" dirty="0" smtClean="0">
                <a:solidFill>
                  <a:srgbClr val="FF0000"/>
                </a:solidFill>
                <a:latin typeface="Arial" pitchFamily="34" charset="0"/>
              </a:rPr>
              <a:t>باشند، گرچه سرپناه و فضای امن جهت ارایه خدمات بهداشتی درمانی اولیه و .... یک ضرورت است.</a:t>
            </a:r>
            <a:r>
              <a:rPr lang="ar-SA" dirty="0" smtClean="0">
                <a:solidFill>
                  <a:srgbClr val="002060"/>
                </a:solidFill>
                <a:latin typeface="Arial" pitchFamily="34" charset="0"/>
              </a:rPr>
              <a:t> </a:t>
            </a:r>
            <a:endParaRPr lang="fa-IR" dirty="0" smtClean="0">
              <a:solidFill>
                <a:srgbClr val="002060"/>
              </a:solidFill>
              <a:latin typeface="Arial" pitchFamily="34" charset="0"/>
            </a:endParaRPr>
          </a:p>
          <a:p>
            <a:pPr algn="just" rtl="1" eaLnBrk="1" hangingPunct="1">
              <a:buFont typeface="Arial" pitchFamily="34" charset="0"/>
              <a:buNone/>
            </a:pPr>
            <a:endParaRPr lang="fa-IR" dirty="0" smtClean="0">
              <a:solidFill>
                <a:srgbClr val="002060"/>
              </a:solidFill>
              <a:latin typeface="Arial" pitchFamily="34" charset="0"/>
            </a:endParaRPr>
          </a:p>
          <a:p>
            <a:pPr algn="just" rtl="1" eaLnBrk="1" hangingPunct="1">
              <a:buFont typeface="Arial" pitchFamily="34" charset="0"/>
              <a:buNone/>
            </a:pPr>
            <a:endParaRPr lang="en-US" dirty="0" smtClean="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a:blip cstate="print"/>
          <a:srcRect/>
          <a:stretch>
            <a:fillRect/>
          </a:stretch>
        </p:blipFill>
        <p:spPr bwMode="auto">
          <a:xfrm>
            <a:off x="4495800" y="3352800"/>
            <a:ext cx="152400" cy="152400"/>
          </a:xfrm>
          <a:prstGeom prst="rect">
            <a:avLst/>
          </a:prstGeom>
          <a:noFill/>
          <a:ln w="9525">
            <a:noFill/>
            <a:miter lim="800000"/>
            <a:headEnd/>
            <a:tailEnd/>
          </a:ln>
        </p:spPr>
      </p:pic>
      <p:sp>
        <p:nvSpPr>
          <p:cNvPr id="5" name="Title 1"/>
          <p:cNvSpPr>
            <a:spLocks noGrp="1"/>
          </p:cNvSpPr>
          <p:nvPr>
            <p:ph type="title"/>
          </p:nvPr>
        </p:nvSpPr>
        <p:spPr>
          <a:xfrm>
            <a:off x="457200" y="304800"/>
            <a:ext cx="8229600" cy="1143000"/>
          </a:xfrm>
        </p:spPr>
        <p:txBody>
          <a:bodyPr/>
          <a:lstStyle/>
          <a:p>
            <a:pPr rtl="1" eaLnBrk="1" hangingPunct="1"/>
            <a:r>
              <a:rPr lang="fa-IR" sz="3600" b="1" dirty="0" smtClean="0">
                <a:latin typeface="Arial" pitchFamily="34" charset="0"/>
                <a:cs typeface="Arial" pitchFamily="34" charset="0"/>
              </a:rPr>
              <a:t>اثرات بحران بر پرسنل بهداشتی(تجربیات حاصله)</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143000"/>
          </a:xfrm>
        </p:spPr>
        <p:txBody>
          <a:bodyPr/>
          <a:lstStyle/>
          <a:p>
            <a:pPr rtl="1" eaLnBrk="1" hangingPunct="1"/>
            <a:r>
              <a:rPr lang="fa-IR" sz="3600" b="1" dirty="0" smtClean="0">
                <a:latin typeface="Arial" pitchFamily="34" charset="0"/>
                <a:cs typeface="Arial" pitchFamily="34" charset="0"/>
              </a:rPr>
              <a:t>اثرات بحران بر پرسنل بهداشتی(تجربیات حاصله)</a:t>
            </a:r>
            <a:endParaRPr lang="en-US" sz="3600" dirty="0" smtClean="0">
              <a:latin typeface="Arial" pitchFamily="34" charset="0"/>
              <a:cs typeface="Arial" pitchFamily="34" charset="0"/>
            </a:endParaRPr>
          </a:p>
        </p:txBody>
      </p:sp>
      <p:sp>
        <p:nvSpPr>
          <p:cNvPr id="14339" name="Content Placeholder 2"/>
          <p:cNvSpPr>
            <a:spLocks noGrp="1"/>
          </p:cNvSpPr>
          <p:nvPr>
            <p:ph idx="1"/>
          </p:nvPr>
        </p:nvSpPr>
        <p:spPr>
          <a:xfrm>
            <a:off x="457200" y="1874838"/>
            <a:ext cx="8229600" cy="4525962"/>
          </a:xfrm>
        </p:spPr>
        <p:txBody>
          <a:bodyPr/>
          <a:lstStyle/>
          <a:p>
            <a:pPr algn="just" rtl="1" eaLnBrk="1" hangingPunct="1"/>
            <a:r>
              <a:rPr lang="ar-SA" b="1" dirty="0" smtClean="0">
                <a:solidFill>
                  <a:srgbClr val="002060"/>
                </a:solidFill>
                <a:latin typeface="Arial" pitchFamily="34" charset="0"/>
              </a:rPr>
              <a:t>به اين </a:t>
            </a:r>
            <a:r>
              <a:rPr lang="fa-IR" b="1" dirty="0" smtClean="0">
                <a:solidFill>
                  <a:srgbClr val="002060"/>
                </a:solidFill>
                <a:latin typeface="Arial" pitchFamily="34" charset="0"/>
              </a:rPr>
              <a:t>نوع </a:t>
            </a:r>
            <a:r>
              <a:rPr lang="ar-SA" b="1" dirty="0" smtClean="0">
                <a:solidFill>
                  <a:srgbClr val="002060"/>
                </a:solidFill>
                <a:latin typeface="Arial" pitchFamily="34" charset="0"/>
              </a:rPr>
              <a:t>پرسنل </a:t>
            </a:r>
            <a:r>
              <a:rPr lang="en-US" b="1" dirty="0" smtClean="0">
                <a:solidFill>
                  <a:srgbClr val="002060"/>
                </a:solidFill>
                <a:latin typeface="Arial" pitchFamily="34" charset="0"/>
                <a:cs typeface="Arial" pitchFamily="34" charset="0"/>
              </a:rPr>
              <a:t>Ghost health worker</a:t>
            </a:r>
            <a:r>
              <a:rPr lang="ar-SA" b="1" dirty="0" smtClean="0">
                <a:solidFill>
                  <a:srgbClr val="002060"/>
                </a:solidFill>
                <a:latin typeface="Arial" pitchFamily="34" charset="0"/>
              </a:rPr>
              <a:t> مي گويند يعني حضور فيزيكي دارند ولي كارهاي خود را انجام نمي دهند و روح آنها جاي ديگري است</a:t>
            </a:r>
            <a:r>
              <a:rPr lang="fa-IR" b="1" dirty="0" smtClean="0">
                <a:solidFill>
                  <a:srgbClr val="002060"/>
                </a:solidFill>
                <a:latin typeface="Arial" pitchFamily="34" charset="0"/>
              </a:rPr>
              <a:t> و </a:t>
            </a:r>
            <a:r>
              <a:rPr lang="fa-IR" b="1" dirty="0" smtClean="0">
                <a:solidFill>
                  <a:srgbClr val="FF0000"/>
                </a:solidFill>
                <a:latin typeface="Arial" pitchFamily="34" charset="0"/>
              </a:rPr>
              <a:t>بهت زده </a:t>
            </a:r>
            <a:r>
              <a:rPr lang="fa-IR" b="1" dirty="0" smtClean="0">
                <a:solidFill>
                  <a:srgbClr val="002060"/>
                </a:solidFill>
                <a:latin typeface="Arial" pitchFamily="34" charset="0"/>
              </a:rPr>
              <a:t>هستند.</a:t>
            </a:r>
          </a:p>
          <a:p>
            <a:pPr algn="just" rtl="1" eaLnBrk="1" hangingPunct="1"/>
            <a:endParaRPr lang="fa-IR" b="1" dirty="0" smtClean="0">
              <a:solidFill>
                <a:srgbClr val="002060"/>
              </a:solidFill>
              <a:latin typeface="Arial" pitchFamily="34" charset="0"/>
            </a:endParaRPr>
          </a:p>
          <a:p>
            <a:pPr algn="just" rtl="1" eaLnBrk="1" hangingPunct="1"/>
            <a:r>
              <a:rPr lang="ar-SA" b="1" dirty="0" smtClean="0">
                <a:solidFill>
                  <a:srgbClr val="002060"/>
                </a:solidFill>
                <a:latin typeface="Arial" pitchFamily="34" charset="0"/>
              </a:rPr>
              <a:t>اگر مديريت صحيحي وجود نداشته باشد روز به روز </a:t>
            </a:r>
            <a:r>
              <a:rPr lang="fa-IR" b="1" dirty="0" smtClean="0">
                <a:solidFill>
                  <a:srgbClr val="002060"/>
                </a:solidFill>
                <a:latin typeface="Arial" pitchFamily="34" charset="0"/>
              </a:rPr>
              <a:t>بر </a:t>
            </a:r>
            <a:r>
              <a:rPr lang="ar-SA" b="1" dirty="0" smtClean="0">
                <a:solidFill>
                  <a:srgbClr val="002060"/>
                </a:solidFill>
                <a:latin typeface="Arial" pitchFamily="34" charset="0"/>
              </a:rPr>
              <a:t>تعداد آنها </a:t>
            </a:r>
            <a:r>
              <a:rPr lang="fa-IR" b="1" dirty="0" smtClean="0">
                <a:solidFill>
                  <a:srgbClr val="002060"/>
                </a:solidFill>
                <a:latin typeface="Arial" pitchFamily="34" charset="0"/>
              </a:rPr>
              <a:t>افزوده</a:t>
            </a:r>
            <a:r>
              <a:rPr lang="ar-SA" b="1" dirty="0" smtClean="0">
                <a:solidFill>
                  <a:srgbClr val="002060"/>
                </a:solidFill>
                <a:latin typeface="Arial" pitchFamily="34" charset="0"/>
              </a:rPr>
              <a:t> مي شود</a:t>
            </a:r>
            <a:r>
              <a:rPr lang="fa-IR" b="1" dirty="0" smtClean="0">
                <a:solidFill>
                  <a:srgbClr val="002060"/>
                </a:solidFill>
                <a:latin typeface="Arial" pitchFamily="34" charset="0"/>
              </a:rPr>
              <a:t> و در صورت مراقبت بهداشت روان می توانند بتدریج به فعالیت برگردند.</a:t>
            </a:r>
            <a:endParaRPr lang="en-US" b="1" dirty="0" smtClean="0">
              <a:solidFill>
                <a:srgbClr val="002060"/>
              </a:solidFill>
              <a:latin typeface="Arial" pitchFamily="34" charset="0"/>
              <a:cs typeface="Arial" pitchFamily="34" charset="0"/>
            </a:endParaRPr>
          </a:p>
          <a:p>
            <a:pPr algn="just" rtl="1" eaLnBrk="1" hangingPunct="1"/>
            <a:endParaRPr lang="en-US"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600200"/>
            <a:ext cx="8229600" cy="4953000"/>
          </a:xfrm>
        </p:spPr>
        <p:txBody>
          <a:bodyPr/>
          <a:lstStyle/>
          <a:p>
            <a:pPr algn="just" rtl="1" eaLnBrk="1" hangingPunct="1">
              <a:buNone/>
            </a:pPr>
            <a:r>
              <a:rPr lang="fa-IR" b="1" dirty="0" smtClean="0">
                <a:solidFill>
                  <a:srgbClr val="002060"/>
                </a:solidFill>
                <a:latin typeface="Arial" pitchFamily="34" charset="0"/>
              </a:rPr>
              <a:t> دشواری </a:t>
            </a:r>
            <a:r>
              <a:rPr lang="ar-SA" b="1" dirty="0" smtClean="0">
                <a:solidFill>
                  <a:srgbClr val="002060"/>
                </a:solidFill>
                <a:latin typeface="Arial" pitchFamily="34" charset="0"/>
              </a:rPr>
              <a:t>تماس</a:t>
            </a:r>
            <a:r>
              <a:rPr lang="en-US" b="1" dirty="0" smtClean="0">
                <a:solidFill>
                  <a:srgbClr val="002060"/>
                </a:solidFill>
                <a:latin typeface="Arial" pitchFamily="34" charset="0"/>
              </a:rPr>
              <a:t> </a:t>
            </a:r>
            <a:r>
              <a:rPr lang="fa-IR" b="1" dirty="0" smtClean="0">
                <a:solidFill>
                  <a:srgbClr val="002060"/>
                </a:solidFill>
                <a:latin typeface="Arial" pitchFamily="34" charset="0"/>
              </a:rPr>
              <a:t>و ارتباط ستاد </a:t>
            </a:r>
            <a:r>
              <a:rPr lang="ar-SA" b="1" dirty="0" smtClean="0">
                <a:solidFill>
                  <a:srgbClr val="002060"/>
                </a:solidFill>
                <a:latin typeface="Arial" pitchFamily="34" charset="0"/>
              </a:rPr>
              <a:t>با كاركنان محيطي </a:t>
            </a:r>
            <a:r>
              <a:rPr lang="fa-IR" b="1" dirty="0" smtClean="0">
                <a:solidFill>
                  <a:srgbClr val="002060"/>
                </a:solidFill>
                <a:latin typeface="Arial" pitchFamily="34" charset="0"/>
              </a:rPr>
              <a:t>مستقر در </a:t>
            </a:r>
            <a:r>
              <a:rPr lang="ar-SA" b="1" dirty="0" smtClean="0">
                <a:solidFill>
                  <a:srgbClr val="002060"/>
                </a:solidFill>
                <a:latin typeface="Arial" pitchFamily="34" charset="0"/>
              </a:rPr>
              <a:t>مناطق </a:t>
            </a:r>
            <a:r>
              <a:rPr lang="fa-IR" b="1" dirty="0" smtClean="0">
                <a:solidFill>
                  <a:srgbClr val="002060"/>
                </a:solidFill>
                <a:latin typeface="Arial" pitchFamily="34" charset="0"/>
              </a:rPr>
              <a:t>بحران </a:t>
            </a:r>
          </a:p>
          <a:p>
            <a:pPr algn="just" rtl="1" eaLnBrk="1" hangingPunct="1"/>
            <a:endParaRPr lang="fa-IR" b="1" dirty="0" smtClean="0">
              <a:solidFill>
                <a:srgbClr val="002060"/>
              </a:solidFill>
              <a:latin typeface="Arial" pitchFamily="34" charset="0"/>
            </a:endParaRPr>
          </a:p>
          <a:p>
            <a:pPr algn="just" rtl="1" eaLnBrk="1" hangingPunct="1"/>
            <a:r>
              <a:rPr lang="fa-IR" b="1" dirty="0" smtClean="0">
                <a:solidFill>
                  <a:srgbClr val="002060"/>
                </a:solidFill>
                <a:latin typeface="Arial" pitchFamily="34" charset="0"/>
              </a:rPr>
              <a:t>مهاجرت کارکنان بهداشتی </a:t>
            </a:r>
            <a:r>
              <a:rPr lang="ar-SA" b="1" dirty="0" smtClean="0">
                <a:solidFill>
                  <a:srgbClr val="002060"/>
                </a:solidFill>
                <a:latin typeface="Arial" pitchFamily="34" charset="0"/>
              </a:rPr>
              <a:t>و اقامت در </a:t>
            </a:r>
            <a:r>
              <a:rPr lang="ar-SA" b="1" dirty="0" smtClean="0">
                <a:solidFill>
                  <a:srgbClr val="FF0000"/>
                </a:solidFill>
                <a:latin typeface="Arial" pitchFamily="34" charset="0"/>
              </a:rPr>
              <a:t>مناطق امن</a:t>
            </a:r>
            <a:r>
              <a:rPr lang="fa-IR" b="1" dirty="0" smtClean="0">
                <a:solidFill>
                  <a:srgbClr val="FF0000"/>
                </a:solidFill>
                <a:latin typeface="Arial" pitchFamily="34" charset="0"/>
              </a:rPr>
              <a:t> تر</a:t>
            </a:r>
            <a:r>
              <a:rPr lang="fa-IR" b="1" dirty="0" smtClean="0">
                <a:solidFill>
                  <a:srgbClr val="002060"/>
                </a:solidFill>
                <a:latin typeface="Arial" pitchFamily="34" charset="0"/>
              </a:rPr>
              <a:t> </a:t>
            </a:r>
            <a:r>
              <a:rPr lang="ar-SA" b="1" dirty="0" smtClean="0">
                <a:solidFill>
                  <a:srgbClr val="002060"/>
                </a:solidFill>
                <a:latin typeface="Arial" pitchFamily="34" charset="0"/>
              </a:rPr>
              <a:t>در كنار خانواده</a:t>
            </a:r>
            <a:endParaRPr lang="fa-IR" b="1" dirty="0" smtClean="0">
              <a:solidFill>
                <a:srgbClr val="002060"/>
              </a:solidFill>
              <a:latin typeface="Arial" pitchFamily="34" charset="0"/>
            </a:endParaRPr>
          </a:p>
          <a:p>
            <a:pPr algn="just" rtl="1" eaLnBrk="1" hangingPunct="1">
              <a:buFont typeface="Arial" pitchFamily="34" charset="0"/>
              <a:buNone/>
            </a:pPr>
            <a:endParaRPr lang="fa-IR" b="1" dirty="0" smtClean="0">
              <a:solidFill>
                <a:srgbClr val="002060"/>
              </a:solidFill>
              <a:latin typeface="Arial" pitchFamily="34" charset="0"/>
            </a:endParaRPr>
          </a:p>
        </p:txBody>
      </p:sp>
      <p:sp>
        <p:nvSpPr>
          <p:cNvPr id="4" name="Title 1"/>
          <p:cNvSpPr txBox="1">
            <a:spLocks/>
          </p:cNvSpPr>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اثرات بحران بر پرسنل بهداشتی(تجربیات حاصله)</a:t>
            </a:r>
            <a:endParaRPr kumimoji="0" lang="en-US" sz="3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Low" rtl="1"/>
            <a:r>
              <a:rPr lang="fa-IR" dirty="0" smtClean="0"/>
              <a:t>خاطرات</a:t>
            </a:r>
            <a:r>
              <a:rPr lang="en-US" dirty="0" smtClean="0"/>
              <a:t> </a:t>
            </a:r>
            <a:r>
              <a:rPr lang="fa-IR" dirty="0" smtClean="0"/>
              <a:t>تلخ مربوط به زلزله های چند دهه اخیر و سیلها می باشد. </a:t>
            </a:r>
          </a:p>
          <a:p>
            <a:pPr algn="justLow" rtl="1"/>
            <a:r>
              <a:rPr lang="fa-IR" dirty="0" smtClean="0"/>
              <a:t>که اسفبار ترین آنها زلزله بم و رودبار و منجیل می باشد.</a:t>
            </a:r>
          </a:p>
          <a:p>
            <a:pPr algn="justLow" rtl="1"/>
            <a:r>
              <a:rPr lang="fa-IR" dirty="0" smtClean="0"/>
              <a:t>اما در بعضی کشورها به سطحی از آمادگی و توانمندی ( تاب آوری ) رسیده اند که با کمترین خسارات مالی و جانی و بهداشتی از کنار بلایای طبیعی بمراتب قوی تر از زلزله های ایران می گذرند.</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rtlCol="0">
            <a:normAutofit/>
          </a:bodyPr>
          <a:lstStyle/>
          <a:p>
            <a:pPr algn="just" rtl="1" eaLnBrk="1" fontAlgn="auto" hangingPunct="1">
              <a:spcAft>
                <a:spcPts val="0"/>
              </a:spcAft>
              <a:defRPr/>
            </a:pPr>
            <a:r>
              <a:rPr lang="ar-SA" sz="2800" b="1" dirty="0" smtClean="0">
                <a:solidFill>
                  <a:srgbClr val="002060"/>
                </a:solidFill>
                <a:latin typeface="Arial" pitchFamily="34" charset="0"/>
              </a:rPr>
              <a:t>آسيب پذيرتر </a:t>
            </a:r>
            <a:r>
              <a:rPr lang="fa-IR" sz="2800" b="1" dirty="0" smtClean="0">
                <a:solidFill>
                  <a:srgbClr val="002060"/>
                </a:solidFill>
                <a:latin typeface="Arial" pitchFamily="34" charset="0"/>
              </a:rPr>
              <a:t>بودن </a:t>
            </a:r>
            <a:r>
              <a:rPr lang="ar-SA" sz="2800" b="1" dirty="0" smtClean="0">
                <a:solidFill>
                  <a:srgbClr val="002060"/>
                </a:solidFill>
                <a:latin typeface="Arial" pitchFamily="34" charset="0"/>
              </a:rPr>
              <a:t>پرسنل بهداشتي </a:t>
            </a:r>
            <a:r>
              <a:rPr lang="fa-IR" sz="2800" b="1" dirty="0" smtClean="0">
                <a:solidFill>
                  <a:srgbClr val="002060"/>
                </a:solidFill>
                <a:latin typeface="Arial" pitchFamily="34" charset="0"/>
              </a:rPr>
              <a:t>و بهورزان </a:t>
            </a:r>
            <a:r>
              <a:rPr lang="ar-SA" sz="2800" b="1" dirty="0" smtClean="0">
                <a:solidFill>
                  <a:srgbClr val="002060"/>
                </a:solidFill>
                <a:latin typeface="Arial" pitchFamily="34" charset="0"/>
              </a:rPr>
              <a:t>خط مقدم </a:t>
            </a:r>
            <a:r>
              <a:rPr lang="fa-IR" sz="2800" b="1" dirty="0" smtClean="0">
                <a:solidFill>
                  <a:srgbClr val="002060"/>
                </a:solidFill>
                <a:latin typeface="Arial" pitchFamily="34" charset="0"/>
              </a:rPr>
              <a:t>فعال</a:t>
            </a:r>
            <a:r>
              <a:rPr lang="ar-SA" sz="2800" b="1" dirty="0" smtClean="0">
                <a:solidFill>
                  <a:srgbClr val="002060"/>
                </a:solidFill>
                <a:latin typeface="Arial" pitchFamily="34" charset="0"/>
              </a:rPr>
              <a:t> در مناطق روستايي </a:t>
            </a:r>
            <a:r>
              <a:rPr lang="fa-IR" sz="2800" b="1" dirty="0" smtClean="0">
                <a:solidFill>
                  <a:srgbClr val="002060"/>
                </a:solidFill>
                <a:latin typeface="Arial" pitchFamily="34" charset="0"/>
              </a:rPr>
              <a:t>نسبت به </a:t>
            </a:r>
            <a:r>
              <a:rPr lang="ar-SA" sz="2800" b="1" dirty="0" smtClean="0">
                <a:solidFill>
                  <a:srgbClr val="002060"/>
                </a:solidFill>
                <a:latin typeface="Arial" pitchFamily="34" charset="0"/>
              </a:rPr>
              <a:t>كاركنان </a:t>
            </a:r>
            <a:r>
              <a:rPr lang="fa-IR" sz="2800" b="1" dirty="0" smtClean="0">
                <a:solidFill>
                  <a:srgbClr val="002060"/>
                </a:solidFill>
                <a:latin typeface="Arial" pitchFamily="34" charset="0"/>
              </a:rPr>
              <a:t>فعال </a:t>
            </a:r>
            <a:r>
              <a:rPr lang="ar-SA" sz="2800" b="1" dirty="0" smtClean="0">
                <a:solidFill>
                  <a:srgbClr val="002060"/>
                </a:solidFill>
                <a:latin typeface="Arial" pitchFamily="34" charset="0"/>
              </a:rPr>
              <a:t>در شهر و بيمارستان</a:t>
            </a:r>
            <a:r>
              <a:rPr lang="fa-IR" sz="2800" b="1" dirty="0" smtClean="0">
                <a:solidFill>
                  <a:srgbClr val="002060"/>
                </a:solidFill>
                <a:latin typeface="Arial" pitchFamily="34" charset="0"/>
              </a:rPr>
              <a:t> و نزدیک تر به امکانات و کمکهای ارسالی و محل بازدید مسئولین </a:t>
            </a:r>
          </a:p>
          <a:p>
            <a:pPr algn="just" rtl="1" eaLnBrk="1" fontAlgn="auto" hangingPunct="1">
              <a:spcAft>
                <a:spcPts val="0"/>
              </a:spcAft>
              <a:buFont typeface="Arial" pitchFamily="34" charset="0"/>
              <a:buNone/>
              <a:defRPr/>
            </a:pPr>
            <a:endParaRPr lang="fa-IR" sz="2800" b="1" dirty="0" smtClean="0">
              <a:solidFill>
                <a:srgbClr val="002060"/>
              </a:solidFill>
              <a:latin typeface="Arial" pitchFamily="34" charset="0"/>
            </a:endParaRPr>
          </a:p>
          <a:p>
            <a:pPr algn="just" rtl="1" eaLnBrk="1" fontAlgn="auto" hangingPunct="1">
              <a:spcAft>
                <a:spcPts val="0"/>
              </a:spcAft>
              <a:defRPr/>
            </a:pPr>
            <a:r>
              <a:rPr lang="fa-IR" sz="2800" b="1" dirty="0" smtClean="0">
                <a:solidFill>
                  <a:srgbClr val="002060"/>
                </a:solidFill>
                <a:latin typeface="Arial" pitchFamily="34" charset="0"/>
              </a:rPr>
              <a:t>غیر قابل محاسبه بودن </a:t>
            </a:r>
            <a:r>
              <a:rPr lang="ar-SA" sz="2800" b="1" dirty="0" smtClean="0">
                <a:solidFill>
                  <a:srgbClr val="002060"/>
                </a:solidFill>
                <a:latin typeface="Arial" pitchFamily="34" charset="0"/>
              </a:rPr>
              <a:t>تعداد </a:t>
            </a:r>
            <a:r>
              <a:rPr lang="fa-IR" sz="2800" b="1" dirty="0" smtClean="0">
                <a:solidFill>
                  <a:srgbClr val="002060"/>
                </a:solidFill>
                <a:latin typeface="Arial" pitchFamily="34" charset="0"/>
              </a:rPr>
              <a:t>دقیق </a:t>
            </a:r>
            <a:r>
              <a:rPr lang="ar-SA" sz="2800" b="1" dirty="0" smtClean="0">
                <a:solidFill>
                  <a:srgbClr val="002060"/>
                </a:solidFill>
                <a:latin typeface="Arial" pitchFamily="34" charset="0"/>
              </a:rPr>
              <a:t>كاركنان بهداشتي </a:t>
            </a:r>
            <a:r>
              <a:rPr lang="fa-IR" sz="2800" b="1" dirty="0" smtClean="0">
                <a:solidFill>
                  <a:srgbClr val="002060"/>
                </a:solidFill>
                <a:latin typeface="Arial" pitchFamily="34" charset="0"/>
              </a:rPr>
              <a:t>مستقر در منطقه</a:t>
            </a:r>
          </a:p>
          <a:p>
            <a:pPr algn="just" rtl="1" eaLnBrk="1" fontAlgn="auto" hangingPunct="1">
              <a:spcAft>
                <a:spcPts val="0"/>
              </a:spcAft>
              <a:defRPr/>
            </a:pPr>
            <a:endParaRPr lang="fa-IR" sz="2800" b="1" dirty="0" smtClean="0">
              <a:solidFill>
                <a:srgbClr val="002060"/>
              </a:solidFill>
              <a:latin typeface="Arial" pitchFamily="34" charset="0"/>
            </a:endParaRPr>
          </a:p>
          <a:p>
            <a:pPr algn="just" rtl="1" eaLnBrk="1" fontAlgn="auto" hangingPunct="1">
              <a:spcAft>
                <a:spcPts val="0"/>
              </a:spcAft>
              <a:defRPr/>
            </a:pPr>
            <a:r>
              <a:rPr lang="fa-IR" sz="2800" b="1" dirty="0" smtClean="0">
                <a:solidFill>
                  <a:srgbClr val="002060"/>
                </a:solidFill>
                <a:latin typeface="Arial" pitchFamily="34" charset="0"/>
              </a:rPr>
              <a:t>دشواری </a:t>
            </a:r>
            <a:r>
              <a:rPr lang="ar-SA" sz="2800" b="1" dirty="0" smtClean="0">
                <a:solidFill>
                  <a:srgbClr val="002060"/>
                </a:solidFill>
                <a:latin typeface="Arial" pitchFamily="34" charset="0"/>
              </a:rPr>
              <a:t>هر گونه نظام ثبت و كنترل</a:t>
            </a:r>
            <a:r>
              <a:rPr lang="fa-IR" sz="2800" b="1" dirty="0" smtClean="0">
                <a:solidFill>
                  <a:srgbClr val="002060"/>
                </a:solidFill>
                <a:latin typeface="Arial" pitchFamily="34" charset="0"/>
              </a:rPr>
              <a:t> بیماریها بدلیل </a:t>
            </a:r>
            <a:r>
              <a:rPr lang="ar-SA" sz="2800" b="1" dirty="0" smtClean="0">
                <a:solidFill>
                  <a:srgbClr val="002060"/>
                </a:solidFill>
                <a:latin typeface="Arial" pitchFamily="34" charset="0"/>
              </a:rPr>
              <a:t>شرايط نا امني و</a:t>
            </a:r>
            <a:r>
              <a:rPr lang="fa-IR" sz="2800" b="1" dirty="0" smtClean="0">
                <a:solidFill>
                  <a:srgbClr val="002060"/>
                </a:solidFill>
                <a:latin typeface="Arial" pitchFamily="34" charset="0"/>
              </a:rPr>
              <a:t> </a:t>
            </a:r>
            <a:r>
              <a:rPr lang="ar-SA" sz="2800" b="1" dirty="0" smtClean="0">
                <a:solidFill>
                  <a:srgbClr val="002060"/>
                </a:solidFill>
                <a:latin typeface="Arial" pitchFamily="34" charset="0"/>
              </a:rPr>
              <a:t>بي ثباتي</a:t>
            </a:r>
            <a:r>
              <a:rPr lang="fa-IR" sz="2800" b="1" dirty="0" smtClean="0">
                <a:solidFill>
                  <a:srgbClr val="002060"/>
                </a:solidFill>
                <a:latin typeface="Arial" pitchFamily="34" charset="0"/>
              </a:rPr>
              <a:t> منطقه بلایا نسبت به شرایط روتین تا زمان ایجاد امنیت و استقرار نظام </a:t>
            </a:r>
            <a:r>
              <a:rPr lang="en-US" sz="2800" b="1" dirty="0" smtClean="0">
                <a:solidFill>
                  <a:srgbClr val="002060"/>
                </a:solidFill>
                <a:latin typeface="Arial" pitchFamily="34" charset="0"/>
              </a:rPr>
              <a:t>PHC </a:t>
            </a:r>
            <a:r>
              <a:rPr lang="fa-IR" sz="2800" b="1" dirty="0" smtClean="0">
                <a:solidFill>
                  <a:srgbClr val="002060"/>
                </a:solidFill>
                <a:latin typeface="Arial" pitchFamily="34" charset="0"/>
              </a:rPr>
              <a:t>در بلایا</a:t>
            </a:r>
          </a:p>
          <a:p>
            <a:pPr algn="just" rtl="1" eaLnBrk="1" fontAlgn="auto" hangingPunct="1">
              <a:spcAft>
                <a:spcPts val="0"/>
              </a:spcAft>
              <a:buFont typeface="Arial" pitchFamily="34" charset="0"/>
              <a:buNone/>
              <a:defRPr/>
            </a:pPr>
            <a:endParaRPr lang="fa-IR" sz="2800" b="1" dirty="0" smtClean="0">
              <a:solidFill>
                <a:srgbClr val="0070C0"/>
              </a:solidFill>
              <a:latin typeface="Arial" pitchFamily="34" charset="0"/>
            </a:endParaRPr>
          </a:p>
          <a:p>
            <a:pPr algn="just" rtl="1" eaLnBrk="1" fontAlgn="auto" hangingPunct="1">
              <a:spcAft>
                <a:spcPts val="0"/>
              </a:spcAft>
              <a:buFont typeface="Arial" pitchFamily="34" charset="0"/>
              <a:buNone/>
              <a:defRPr/>
            </a:pPr>
            <a:endParaRPr lang="fa-IR" sz="2800" b="1" dirty="0" smtClean="0">
              <a:solidFill>
                <a:srgbClr val="0070C0"/>
              </a:solidFill>
              <a:latin typeface="Arial" pitchFamily="34" charset="0"/>
            </a:endParaRPr>
          </a:p>
          <a:p>
            <a:pPr algn="just" rtl="1" eaLnBrk="1" fontAlgn="auto" hangingPunct="1">
              <a:spcAft>
                <a:spcPts val="0"/>
              </a:spcAft>
              <a:buFont typeface="Arial" pitchFamily="34" charset="0"/>
              <a:buNone/>
              <a:defRPr/>
            </a:pPr>
            <a:endParaRPr lang="fa-IR" sz="2800" b="1" dirty="0" smtClean="0">
              <a:solidFill>
                <a:srgbClr val="0070C0"/>
              </a:solidFill>
              <a:latin typeface="Arial" pitchFamily="34" charset="0"/>
            </a:endParaRPr>
          </a:p>
          <a:p>
            <a:pPr algn="just" rtl="1" eaLnBrk="1" fontAlgn="auto" hangingPunct="1">
              <a:spcAft>
                <a:spcPts val="0"/>
              </a:spcAft>
              <a:defRPr/>
            </a:pPr>
            <a:endParaRPr lang="fa-IR" sz="2400" b="1" dirty="0" smtClean="0">
              <a:solidFill>
                <a:srgbClr val="0070C0"/>
              </a:solidFill>
              <a:latin typeface="Arial" pitchFamily="34" charset="0"/>
            </a:endParaRPr>
          </a:p>
        </p:txBody>
      </p:sp>
      <p:sp>
        <p:nvSpPr>
          <p:cNvPr id="5" name="Title 1"/>
          <p:cNvSpPr>
            <a:spLocks noGrp="1"/>
          </p:cNvSpPr>
          <p:nvPr>
            <p:ph type="title"/>
          </p:nvPr>
        </p:nvSpPr>
        <p:spPr/>
        <p:txBody>
          <a:bodyPr/>
          <a:lstStyle/>
          <a:p>
            <a:pPr rtl="1" eaLnBrk="1" hangingPunct="1"/>
            <a:r>
              <a:rPr lang="fa-IR" sz="3600" b="1" dirty="0" smtClean="0">
                <a:latin typeface="Arial" pitchFamily="34" charset="0"/>
                <a:cs typeface="Arial" pitchFamily="34" charset="0"/>
              </a:rPr>
              <a:t>اثرات بحران بر پرسنل بهداشتی(تجربیات حاصله)</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152400"/>
            <a:ext cx="8458200" cy="1477963"/>
          </a:xfrm>
        </p:spPr>
        <p:txBody>
          <a:bodyPr/>
          <a:lstStyle/>
          <a:p>
            <a:pPr rtl="1" eaLnBrk="1" hangingPunct="1"/>
            <a:r>
              <a:rPr lang="ar-SA" b="1" i="1" dirty="0" smtClean="0">
                <a:latin typeface="Arial" pitchFamily="34" charset="0"/>
                <a:cs typeface="Arial" pitchFamily="34" charset="0"/>
              </a:rPr>
              <a:t>استراتژي هاي </a:t>
            </a:r>
            <a:r>
              <a:rPr lang="fa-IR" b="1" i="1" dirty="0" smtClean="0">
                <a:latin typeface="Arial" pitchFamily="34" charset="0"/>
                <a:cs typeface="Arial" pitchFamily="34" charset="0"/>
              </a:rPr>
              <a:t>سودمند در </a:t>
            </a:r>
            <a:r>
              <a:rPr lang="ar-SA" b="1" i="1" dirty="0" smtClean="0">
                <a:latin typeface="Arial" pitchFamily="34" charset="0"/>
                <a:cs typeface="Arial" pitchFamily="34" charset="0"/>
              </a:rPr>
              <a:t>بازسازي نيروها </a:t>
            </a:r>
            <a:r>
              <a:rPr lang="fa-IR" b="1" i="1" dirty="0" smtClean="0">
                <a:latin typeface="Arial" pitchFamily="34" charset="0"/>
                <a:cs typeface="Arial" pitchFamily="34" charset="0"/>
              </a:rPr>
              <a:t>چیست؟</a:t>
            </a:r>
            <a:endParaRPr lang="en-US" dirty="0" smtClean="0">
              <a:latin typeface="Arial" pitchFamily="34" charset="0"/>
              <a:cs typeface="Arial" pitchFamily="34" charset="0"/>
            </a:endParaRPr>
          </a:p>
        </p:txBody>
      </p:sp>
      <p:sp>
        <p:nvSpPr>
          <p:cNvPr id="25603" name="Content Placeholder 2"/>
          <p:cNvSpPr>
            <a:spLocks noGrp="1"/>
          </p:cNvSpPr>
          <p:nvPr>
            <p:ph idx="1"/>
          </p:nvPr>
        </p:nvSpPr>
        <p:spPr>
          <a:xfrm>
            <a:off x="457200" y="1676400"/>
            <a:ext cx="8229600" cy="5181600"/>
          </a:xfrm>
        </p:spPr>
        <p:txBody>
          <a:bodyPr/>
          <a:lstStyle/>
          <a:p>
            <a:pPr algn="just" rtl="1" eaLnBrk="1" hangingPunct="1"/>
            <a:r>
              <a:rPr lang="ar-SA" b="1" dirty="0" smtClean="0">
                <a:solidFill>
                  <a:srgbClr val="002060"/>
                </a:solidFill>
                <a:latin typeface="Arial" pitchFamily="34" charset="0"/>
              </a:rPr>
              <a:t>جزء اصلي استراتژي بازسازي </a:t>
            </a:r>
            <a:r>
              <a:rPr lang="fa-IR" b="1" dirty="0" smtClean="0">
                <a:solidFill>
                  <a:srgbClr val="002060"/>
                </a:solidFill>
                <a:latin typeface="Arial" pitchFamily="34" charset="0"/>
              </a:rPr>
              <a:t> :</a:t>
            </a:r>
          </a:p>
          <a:p>
            <a:pPr algn="just" rtl="1" eaLnBrk="1" hangingPunct="1"/>
            <a:r>
              <a:rPr lang="fa-IR" b="1" dirty="0" smtClean="0">
                <a:solidFill>
                  <a:srgbClr val="002060"/>
                </a:solidFill>
                <a:latin typeface="Arial" pitchFamily="34" charset="0"/>
              </a:rPr>
              <a:t>توجه به بهداشت روان پرسنل و انجام یک ارزیابی از دیدگاه روانشناختی و طبقه بندی میزان آمادگی جهت ارایه خدمت</a:t>
            </a:r>
          </a:p>
          <a:p>
            <a:pPr algn="just" rtl="1" eaLnBrk="1" hangingPunct="1"/>
            <a:r>
              <a:rPr lang="fa-IR" b="1" dirty="0" smtClean="0">
                <a:solidFill>
                  <a:srgbClr val="002060"/>
                </a:solidFill>
                <a:latin typeface="Arial" pitchFamily="34" charset="0"/>
              </a:rPr>
              <a:t> </a:t>
            </a:r>
            <a:r>
              <a:rPr lang="ar-SA" b="1" dirty="0" smtClean="0">
                <a:solidFill>
                  <a:srgbClr val="002060"/>
                </a:solidFill>
                <a:latin typeface="Arial" pitchFamily="34" charset="0"/>
              </a:rPr>
              <a:t>آموزش مناسب قبل از ورود به خدمت</a:t>
            </a:r>
            <a:r>
              <a:rPr lang="fa-IR" b="1" dirty="0" smtClean="0">
                <a:solidFill>
                  <a:srgbClr val="002060"/>
                </a:solidFill>
                <a:latin typeface="Arial" pitchFamily="34" charset="0"/>
              </a:rPr>
              <a:t> با استفاده </a:t>
            </a:r>
            <a:r>
              <a:rPr lang="en-US" b="1" dirty="0" smtClean="0">
                <a:solidFill>
                  <a:srgbClr val="002060"/>
                </a:solidFill>
                <a:latin typeface="Arial" pitchFamily="34" charset="0"/>
              </a:rPr>
              <a:t>EOP</a:t>
            </a:r>
            <a:endParaRPr lang="fa-IR" b="1" dirty="0" smtClean="0">
              <a:solidFill>
                <a:srgbClr val="002060"/>
              </a:solidFill>
              <a:latin typeface="Arial" pitchFamily="34" charset="0"/>
            </a:endParaRPr>
          </a:p>
          <a:p>
            <a:pPr algn="just" rtl="1" eaLnBrk="1" hangingPunct="1"/>
            <a:endParaRPr lang="fa-IR" b="1" dirty="0" smtClean="0">
              <a:solidFill>
                <a:srgbClr val="002060"/>
              </a:solidFill>
              <a:latin typeface="Arial" pitchFamily="34" charset="0"/>
            </a:endParaRPr>
          </a:p>
          <a:p>
            <a:pPr algn="just" rtl="1" eaLnBrk="1" hangingPunct="1"/>
            <a:endParaRPr lang="fa-IR" b="1" dirty="0" smtClean="0">
              <a:solidFill>
                <a:srgbClr val="002060"/>
              </a:solidFill>
              <a:latin typeface="Arial" pitchFamily="34" charset="0"/>
            </a:endParaRPr>
          </a:p>
          <a:p>
            <a:pPr algn="just" rtl="1" eaLnBrk="1" hangingPunct="1"/>
            <a:endParaRPr lang="fa-IR" b="1" dirty="0" smtClean="0">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28600"/>
            <a:ext cx="8534400" cy="1143000"/>
          </a:xfrm>
        </p:spPr>
        <p:txBody>
          <a:bodyPr/>
          <a:lstStyle/>
          <a:p>
            <a:pPr rtl="1" eaLnBrk="1" hangingPunct="1"/>
            <a:r>
              <a:rPr lang="ar-SA" b="1" i="1" dirty="0" smtClean="0">
                <a:latin typeface="Arial" pitchFamily="34" charset="0"/>
                <a:cs typeface="Arial" pitchFamily="34" charset="0"/>
              </a:rPr>
              <a:t>استراتژي هاي </a:t>
            </a:r>
            <a:r>
              <a:rPr lang="fa-IR" b="1" i="1" dirty="0" smtClean="0">
                <a:latin typeface="Arial" pitchFamily="34" charset="0"/>
                <a:cs typeface="Arial" pitchFamily="34" charset="0"/>
              </a:rPr>
              <a:t>سودمند در </a:t>
            </a:r>
            <a:r>
              <a:rPr lang="ar-SA" b="1" i="1" dirty="0" smtClean="0">
                <a:latin typeface="Arial" pitchFamily="34" charset="0"/>
                <a:cs typeface="Arial" pitchFamily="34" charset="0"/>
              </a:rPr>
              <a:t>بازسازي</a:t>
            </a:r>
            <a:r>
              <a:rPr lang="fa-IR" b="1" i="1" dirty="0" smtClean="0">
                <a:latin typeface="Arial" pitchFamily="34" charset="0"/>
                <a:cs typeface="Arial" pitchFamily="34" charset="0"/>
              </a:rPr>
              <a:t> نیروها چیست؟</a:t>
            </a:r>
            <a:endParaRPr lang="en-US" dirty="0" smtClean="0">
              <a:latin typeface="Arial" pitchFamily="34" charset="0"/>
              <a:cs typeface="Arial" pitchFamily="34" charset="0"/>
            </a:endParaRPr>
          </a:p>
        </p:txBody>
      </p:sp>
      <p:sp>
        <p:nvSpPr>
          <p:cNvPr id="26627" name="Content Placeholder 2"/>
          <p:cNvSpPr>
            <a:spLocks noGrp="1"/>
          </p:cNvSpPr>
          <p:nvPr>
            <p:ph idx="1"/>
          </p:nvPr>
        </p:nvSpPr>
        <p:spPr>
          <a:xfrm>
            <a:off x="457200" y="1600200"/>
            <a:ext cx="8229600" cy="5059363"/>
          </a:xfrm>
        </p:spPr>
        <p:txBody>
          <a:bodyPr/>
          <a:lstStyle/>
          <a:p>
            <a:pPr algn="just" rtl="1" eaLnBrk="1" hangingPunct="1"/>
            <a:r>
              <a:rPr lang="fa-IR" sz="3600" b="1" dirty="0" smtClean="0">
                <a:solidFill>
                  <a:srgbClr val="002060"/>
                </a:solidFill>
                <a:latin typeface="Arial" pitchFamily="34" charset="0"/>
              </a:rPr>
              <a:t>سرعت </a:t>
            </a:r>
            <a:r>
              <a:rPr lang="ar-SA" sz="3600" b="1" dirty="0" smtClean="0">
                <a:solidFill>
                  <a:srgbClr val="002060"/>
                </a:solidFill>
                <a:latin typeface="Arial" pitchFamily="34" charset="0"/>
              </a:rPr>
              <a:t>بازسازي</a:t>
            </a:r>
            <a:r>
              <a:rPr lang="fa-IR" sz="3600" b="1" dirty="0" smtClean="0">
                <a:solidFill>
                  <a:srgbClr val="002060"/>
                </a:solidFill>
                <a:latin typeface="Arial" pitchFamily="34" charset="0"/>
              </a:rPr>
              <a:t> و </a:t>
            </a:r>
            <a:r>
              <a:rPr lang="ar-SA" sz="3600" b="1" dirty="0" smtClean="0">
                <a:solidFill>
                  <a:srgbClr val="002060"/>
                </a:solidFill>
                <a:latin typeface="Arial" pitchFamily="34" charset="0"/>
              </a:rPr>
              <a:t>بازتواني نيروهاي بهداشتي معمولاً آهسته تر از بازســــــازي زيرساخت هاي فيزيكي</a:t>
            </a:r>
            <a:r>
              <a:rPr lang="fa-IR" sz="3600" b="1" dirty="0" smtClean="0">
                <a:solidFill>
                  <a:srgbClr val="002060"/>
                </a:solidFill>
                <a:latin typeface="Arial" pitchFamily="34" charset="0"/>
              </a:rPr>
              <a:t> است</a:t>
            </a:r>
          </a:p>
          <a:p>
            <a:pPr algn="just" rtl="1" eaLnBrk="1" hangingPunct="1"/>
            <a:endParaRPr lang="fa-IR" sz="3600" b="1" dirty="0" smtClean="0">
              <a:solidFill>
                <a:srgbClr val="002060"/>
              </a:solidFill>
              <a:latin typeface="Arial" pitchFamily="34" charset="0"/>
            </a:endParaRPr>
          </a:p>
          <a:p>
            <a:pPr algn="just" rtl="1" eaLnBrk="1" hangingPunct="1"/>
            <a:r>
              <a:rPr lang="ar-SA" sz="3600" b="1" dirty="0" smtClean="0">
                <a:solidFill>
                  <a:srgbClr val="002060"/>
                </a:solidFill>
                <a:latin typeface="Arial" pitchFamily="34" charset="0"/>
              </a:rPr>
              <a:t>نتايج </a:t>
            </a:r>
            <a:r>
              <a:rPr lang="fa-IR" sz="3600" b="1" dirty="0" smtClean="0">
                <a:solidFill>
                  <a:srgbClr val="002060"/>
                </a:solidFill>
                <a:latin typeface="Arial" pitchFamily="34" charset="0"/>
              </a:rPr>
              <a:t>بازسازی نیروها ، </a:t>
            </a:r>
            <a:r>
              <a:rPr lang="ar-SA" sz="3600" b="1" dirty="0" smtClean="0">
                <a:solidFill>
                  <a:srgbClr val="002060"/>
                </a:solidFill>
                <a:latin typeface="Arial" pitchFamily="34" charset="0"/>
              </a:rPr>
              <a:t>سالها پس از </a:t>
            </a:r>
            <a:r>
              <a:rPr lang="fa-IR" sz="3600" b="1" dirty="0" smtClean="0">
                <a:solidFill>
                  <a:srgbClr val="002060"/>
                </a:solidFill>
                <a:latin typeface="Arial" pitchFamily="34" charset="0"/>
              </a:rPr>
              <a:t>اقدامات ظرفیت سازی</a:t>
            </a:r>
            <a:r>
              <a:rPr lang="ar-SA" sz="3600" b="1" dirty="0" smtClean="0">
                <a:solidFill>
                  <a:srgbClr val="002060"/>
                </a:solidFill>
                <a:latin typeface="Arial" pitchFamily="34" charset="0"/>
              </a:rPr>
              <a:t> ملموس خواهد بود. </a:t>
            </a:r>
            <a:endParaRPr lang="en-US" sz="3600" b="1" dirty="0" smtClean="0">
              <a:solidFill>
                <a:srgbClr val="002060"/>
              </a:solidFill>
              <a:latin typeface="Arial" pitchFamily="34" charset="0"/>
              <a:cs typeface="Arial" pitchFamily="34" charset="0"/>
            </a:endParaRPr>
          </a:p>
          <a:p>
            <a:pPr algn="just" rtl="1" eaLnBrk="1" hangingPunct="1"/>
            <a:endParaRPr lang="fa-IR" sz="3600" b="1" dirty="0" smtClean="0">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249362"/>
          </a:xfrm>
        </p:spPr>
        <p:txBody>
          <a:bodyPr/>
          <a:lstStyle/>
          <a:p>
            <a:pPr rtl="1" eaLnBrk="1" hangingPunct="1"/>
            <a:r>
              <a:rPr lang="ar-SA" b="1" i="1" dirty="0" smtClean="0">
                <a:solidFill>
                  <a:srgbClr val="FF0000"/>
                </a:solidFill>
                <a:latin typeface="Arial" pitchFamily="34" charset="0"/>
                <a:cs typeface="Arial" pitchFamily="34" charset="0"/>
              </a:rPr>
              <a:t>درس هاي بسيار مهم </a:t>
            </a:r>
            <a:r>
              <a:rPr lang="fa-IR" b="1" i="1" dirty="0" smtClean="0">
                <a:solidFill>
                  <a:srgbClr val="FF0000"/>
                </a:solidFill>
                <a:latin typeface="Arial" pitchFamily="34" charset="0"/>
                <a:cs typeface="Arial" pitchFamily="34" charset="0"/>
              </a:rPr>
              <a:t>برگرفته از </a:t>
            </a:r>
            <a:r>
              <a:rPr lang="ar-SA" b="1" i="1" dirty="0" smtClean="0">
                <a:solidFill>
                  <a:srgbClr val="FF0000"/>
                </a:solidFill>
                <a:latin typeface="Arial" pitchFamily="34" charset="0"/>
                <a:cs typeface="Arial" pitchFamily="34" charset="0"/>
              </a:rPr>
              <a:t>ب</a:t>
            </a:r>
            <a:r>
              <a:rPr lang="fa-IR" b="1" i="1" dirty="0" smtClean="0">
                <a:solidFill>
                  <a:srgbClr val="FF0000"/>
                </a:solidFill>
                <a:latin typeface="Arial" pitchFamily="34" charset="0"/>
                <a:cs typeface="Arial" pitchFamily="34" charset="0"/>
              </a:rPr>
              <a:t>لای</a:t>
            </a:r>
            <a:r>
              <a:rPr lang="ar-SA" b="1" i="1" dirty="0" smtClean="0">
                <a:solidFill>
                  <a:srgbClr val="FF0000"/>
                </a:solidFill>
                <a:latin typeface="Arial" pitchFamily="34" charset="0"/>
                <a:cs typeface="Arial" pitchFamily="34" charset="0"/>
              </a:rPr>
              <a:t>اي پيشين</a:t>
            </a:r>
            <a:endParaRPr lang="en-US" dirty="0" smtClean="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rtlCol="0">
            <a:normAutofit fontScale="70000" lnSpcReduction="20000"/>
          </a:bodyPr>
          <a:lstStyle/>
          <a:p>
            <a:pPr rtl="1" eaLnBrk="1" fontAlgn="auto" hangingPunct="1">
              <a:spcAft>
                <a:spcPts val="0"/>
              </a:spcAft>
              <a:buFont typeface="Arial" charset="0"/>
              <a:buNone/>
              <a:defRPr/>
            </a:pPr>
            <a:r>
              <a:rPr lang="ar-SA" b="1" i="1" u="sng" dirty="0" smtClean="0">
                <a:latin typeface="Arial" pitchFamily="34" charset="0"/>
              </a:rPr>
              <a:t> </a:t>
            </a:r>
            <a:endParaRPr lang="en-US" b="1" i="1" dirty="0" smtClean="0">
              <a:latin typeface="Arial" pitchFamily="34" charset="0"/>
              <a:cs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آغازهر چه </a:t>
            </a:r>
            <a:r>
              <a:rPr lang="fa-IR" sz="3400" b="1" dirty="0" smtClean="0">
                <a:solidFill>
                  <a:srgbClr val="002060"/>
                </a:solidFill>
                <a:latin typeface="Arial" pitchFamily="34" charset="0"/>
              </a:rPr>
              <a:t>سریع تر</a:t>
            </a:r>
            <a:r>
              <a:rPr lang="ar-SA" sz="3400" b="1" dirty="0" smtClean="0">
                <a:solidFill>
                  <a:srgbClr val="002060"/>
                </a:solidFill>
                <a:latin typeface="Arial" pitchFamily="34" charset="0"/>
              </a:rPr>
              <a:t> برنامه بازسازي منابع انساني</a:t>
            </a:r>
            <a:endParaRPr lang="fa-IR" sz="3400" b="1" dirty="0" smtClean="0">
              <a:solidFill>
                <a:srgbClr val="002060"/>
              </a:solidFill>
              <a:latin typeface="Arial" pitchFamily="34" charset="0"/>
            </a:endParaRPr>
          </a:p>
          <a:p>
            <a:pPr algn="just" rtl="1" eaLnBrk="1" fontAlgn="auto" hangingPunct="1">
              <a:spcAft>
                <a:spcPts val="0"/>
              </a:spcAft>
              <a:buFont typeface="Arial" pitchFamily="34" charset="0"/>
              <a:buNone/>
              <a:defRPr/>
            </a:pPr>
            <a:endParaRPr lang="fa-IR" sz="3400" b="1" dirty="0" smtClean="0">
              <a:solidFill>
                <a:srgbClr val="002060"/>
              </a:solidFill>
              <a:latin typeface="Arial" pitchFamily="34" charset="0"/>
            </a:endParaRPr>
          </a:p>
          <a:p>
            <a:pPr algn="just" rtl="1" eaLnBrk="1" fontAlgn="auto" hangingPunct="1">
              <a:spcAft>
                <a:spcPts val="0"/>
              </a:spcAft>
              <a:defRPr/>
            </a:pPr>
            <a:r>
              <a:rPr lang="fa-IR" sz="3400" b="1" dirty="0" smtClean="0">
                <a:solidFill>
                  <a:srgbClr val="002060"/>
                </a:solidFill>
                <a:latin typeface="Arial" pitchFamily="34" charset="0"/>
              </a:rPr>
              <a:t>آغاز بازسازی ترجیحاً از</a:t>
            </a:r>
            <a:r>
              <a:rPr lang="ar-SA" sz="3400" b="1" dirty="0" smtClean="0">
                <a:solidFill>
                  <a:srgbClr val="002060"/>
                </a:solidFill>
                <a:latin typeface="Arial" pitchFamily="34" charset="0"/>
              </a:rPr>
              <a:t> همان ابتداي شرايط بحراني </a:t>
            </a:r>
            <a:r>
              <a:rPr lang="fa-IR" sz="3400" b="1" dirty="0" smtClean="0">
                <a:solidFill>
                  <a:srgbClr val="002060"/>
                </a:solidFill>
                <a:latin typeface="Arial" pitchFamily="34" charset="0"/>
              </a:rPr>
              <a:t>بدون اتلاف </a:t>
            </a:r>
            <a:r>
              <a:rPr lang="ar-SA" sz="3400" b="1" dirty="0" smtClean="0">
                <a:solidFill>
                  <a:srgbClr val="002060"/>
                </a:solidFill>
                <a:latin typeface="Arial" pitchFamily="34" charset="0"/>
              </a:rPr>
              <a:t>فرصت ها</a:t>
            </a:r>
            <a:endParaRPr lang="en-US" sz="3400" b="1" dirty="0" smtClean="0">
              <a:solidFill>
                <a:srgbClr val="002060"/>
              </a:solidFill>
              <a:latin typeface="Arial" pitchFamily="34" charset="0"/>
              <a:cs typeface="Arial" pitchFamily="34" charset="0"/>
            </a:endParaRPr>
          </a:p>
          <a:p>
            <a:pPr algn="just" rtl="1" eaLnBrk="1" fontAlgn="auto" hangingPunct="1">
              <a:spcAft>
                <a:spcPts val="0"/>
              </a:spcAft>
              <a:buFont typeface="Arial" pitchFamily="34" charset="0"/>
              <a:buNone/>
              <a:defRPr/>
            </a:pPr>
            <a:endParaRPr lang="fa-IR" sz="3400" b="1" dirty="0" smtClean="0">
              <a:solidFill>
                <a:srgbClr val="002060"/>
              </a:solidFill>
              <a:latin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سرمايه گذاري</a:t>
            </a:r>
            <a:r>
              <a:rPr lang="fa-IR" sz="3400" b="1" dirty="0" smtClean="0">
                <a:solidFill>
                  <a:srgbClr val="002060"/>
                </a:solidFill>
                <a:latin typeface="Arial" pitchFamily="34" charset="0"/>
              </a:rPr>
              <a:t> </a:t>
            </a:r>
            <a:r>
              <a:rPr lang="ar-SA" sz="3400" b="1" dirty="0" smtClean="0">
                <a:solidFill>
                  <a:srgbClr val="002060"/>
                </a:solidFill>
                <a:latin typeface="Arial" pitchFamily="34" charset="0"/>
              </a:rPr>
              <a:t>كافي بر روي برنامه توسعه منابع انساني </a:t>
            </a:r>
            <a:endParaRPr lang="fa-IR" sz="3400" b="1" dirty="0" smtClean="0">
              <a:solidFill>
                <a:srgbClr val="002060"/>
              </a:solidFill>
              <a:latin typeface="Arial" pitchFamily="34" charset="0"/>
            </a:endParaRPr>
          </a:p>
          <a:p>
            <a:pPr algn="just" rtl="1" eaLnBrk="1" fontAlgn="auto" hangingPunct="1">
              <a:spcAft>
                <a:spcPts val="0"/>
              </a:spcAft>
              <a:buFont typeface="Arial" pitchFamily="34" charset="0"/>
              <a:buNone/>
              <a:defRPr/>
            </a:pPr>
            <a:endParaRPr lang="fa-IR" sz="3400" b="1" dirty="0" smtClean="0">
              <a:solidFill>
                <a:srgbClr val="002060"/>
              </a:solidFill>
              <a:latin typeface="Arial" pitchFamily="34" charset="0"/>
            </a:endParaRPr>
          </a:p>
          <a:p>
            <a:pPr algn="just" rtl="1" eaLnBrk="1" fontAlgn="auto" hangingPunct="1">
              <a:spcAft>
                <a:spcPts val="0"/>
              </a:spcAft>
              <a:defRPr/>
            </a:pPr>
            <a:r>
              <a:rPr lang="fa-IR" sz="3400" b="1" dirty="0" smtClean="0">
                <a:solidFill>
                  <a:srgbClr val="002060"/>
                </a:solidFill>
                <a:latin typeface="Arial" pitchFamily="34" charset="0"/>
              </a:rPr>
              <a:t>تکامل </a:t>
            </a:r>
            <a:r>
              <a:rPr lang="ar-SA" sz="3400" b="1" dirty="0" smtClean="0">
                <a:solidFill>
                  <a:srgbClr val="002060"/>
                </a:solidFill>
                <a:latin typeface="Arial" pitchFamily="34" charset="0"/>
              </a:rPr>
              <a:t>اين برنامه به آهستگي و در دراز مدت </a:t>
            </a:r>
            <a:r>
              <a:rPr lang="fa-IR" sz="3400" b="1" dirty="0" smtClean="0">
                <a:solidFill>
                  <a:srgbClr val="002060"/>
                </a:solidFill>
                <a:latin typeface="Arial" pitchFamily="34" charset="0"/>
              </a:rPr>
              <a:t>میسر است </a:t>
            </a:r>
          </a:p>
          <a:p>
            <a:pPr algn="just" rtl="1" eaLnBrk="1" fontAlgn="auto" hangingPunct="1">
              <a:spcAft>
                <a:spcPts val="0"/>
              </a:spcAft>
              <a:buFont typeface="Arial" pitchFamily="34" charset="0"/>
              <a:buNone/>
              <a:defRPr/>
            </a:pPr>
            <a:endParaRPr lang="fa-IR" sz="3400" b="1" dirty="0" smtClean="0">
              <a:solidFill>
                <a:srgbClr val="002060"/>
              </a:solidFill>
              <a:latin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تأمين منابع آن نياز به كوشش شديد دارد </a:t>
            </a:r>
            <a:endParaRPr lang="fa-IR" sz="3400" b="1" dirty="0" smtClean="0">
              <a:solidFill>
                <a:srgbClr val="002060"/>
              </a:solidFill>
              <a:latin typeface="Arial" pitchFamily="34" charset="0"/>
            </a:endParaRPr>
          </a:p>
          <a:p>
            <a:pPr algn="just" rtl="1" eaLnBrk="1" fontAlgn="auto" hangingPunct="1">
              <a:spcAft>
                <a:spcPts val="0"/>
              </a:spcAft>
              <a:defRPr/>
            </a:pPr>
            <a:endParaRPr lang="fa-IR" sz="3400" b="1" dirty="0" smtClean="0">
              <a:solidFill>
                <a:srgbClr val="00B050"/>
              </a:solidFill>
              <a:latin typeface="Arial" pitchFamily="34" charset="0"/>
            </a:endParaRPr>
          </a:p>
          <a:p>
            <a:pPr algn="just" rtl="1" eaLnBrk="1" fontAlgn="auto" hangingPunct="1">
              <a:spcAft>
                <a:spcPts val="0"/>
              </a:spcAft>
              <a:defRPr/>
            </a:pPr>
            <a:r>
              <a:rPr lang="fa-IR" sz="3400" b="1" dirty="0" smtClean="0">
                <a:solidFill>
                  <a:srgbClr val="FF0000"/>
                </a:solidFill>
                <a:latin typeface="Arial" pitchFamily="34" charset="0"/>
              </a:rPr>
              <a:t>جبران </a:t>
            </a:r>
            <a:r>
              <a:rPr lang="ar-SA" sz="3400" b="1" dirty="0" smtClean="0">
                <a:solidFill>
                  <a:srgbClr val="FF0000"/>
                </a:solidFill>
                <a:latin typeface="Arial" pitchFamily="34" charset="0"/>
              </a:rPr>
              <a:t>از هم گسيختگي هاي شديد و طولاني مدت </a:t>
            </a:r>
            <a:r>
              <a:rPr lang="fa-IR" sz="3400" b="1" dirty="0" smtClean="0">
                <a:solidFill>
                  <a:srgbClr val="FF0000"/>
                </a:solidFill>
                <a:latin typeface="Arial" pitchFamily="34" charset="0"/>
              </a:rPr>
              <a:t>نیازمند </a:t>
            </a:r>
            <a:r>
              <a:rPr lang="ar-SA" sz="3400" b="1" dirty="0" smtClean="0">
                <a:solidFill>
                  <a:srgbClr val="FF0000"/>
                </a:solidFill>
                <a:latin typeface="Arial" pitchFamily="34" charset="0"/>
              </a:rPr>
              <a:t>اقدامات اصلاحي قوي و قاطع دارد كه تنها وقتي امكان</a:t>
            </a:r>
            <a:r>
              <a:rPr lang="fa-IR" sz="3400" b="1" dirty="0" smtClean="0">
                <a:solidFill>
                  <a:srgbClr val="FF0000"/>
                </a:solidFill>
                <a:latin typeface="Arial" pitchFamily="34" charset="0"/>
              </a:rPr>
              <a:t> </a:t>
            </a:r>
            <a:r>
              <a:rPr lang="ar-SA" sz="3400" b="1" dirty="0" smtClean="0">
                <a:solidFill>
                  <a:srgbClr val="FF0000"/>
                </a:solidFill>
                <a:latin typeface="Arial" pitchFamily="34" charset="0"/>
              </a:rPr>
              <a:t>پذير </a:t>
            </a:r>
            <a:r>
              <a:rPr lang="fa-IR" sz="3400" b="1" dirty="0" smtClean="0">
                <a:solidFill>
                  <a:srgbClr val="FF0000"/>
                </a:solidFill>
                <a:latin typeface="Arial" pitchFamily="34" charset="0"/>
              </a:rPr>
              <a:t>است </a:t>
            </a:r>
            <a:r>
              <a:rPr lang="ar-SA" sz="3400" b="1" dirty="0" smtClean="0">
                <a:solidFill>
                  <a:srgbClr val="FF0000"/>
                </a:solidFill>
                <a:latin typeface="Arial" pitchFamily="34" charset="0"/>
              </a:rPr>
              <a:t>كه منابع كافي در اختيار باشد</a:t>
            </a:r>
            <a:endParaRPr lang="en-US" sz="3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534400" cy="5257800"/>
          </a:xfrm>
        </p:spPr>
        <p:txBody>
          <a:bodyPr rtlCol="0">
            <a:normAutofit/>
          </a:bodyPr>
          <a:lstStyle/>
          <a:p>
            <a:pPr algn="just" rtl="1" eaLnBrk="1" fontAlgn="auto" hangingPunct="1">
              <a:spcAft>
                <a:spcPts val="0"/>
              </a:spcAft>
              <a:defRPr/>
            </a:pPr>
            <a:r>
              <a:rPr lang="ar-SA" sz="3400" b="1" dirty="0" smtClean="0">
                <a:solidFill>
                  <a:srgbClr val="002060"/>
                </a:solidFill>
                <a:latin typeface="Arial" pitchFamily="34" charset="0"/>
              </a:rPr>
              <a:t>اقداماتي </a:t>
            </a:r>
            <a:r>
              <a:rPr lang="fa-IR" sz="3400" b="1" dirty="0" smtClean="0">
                <a:solidFill>
                  <a:srgbClr val="002060"/>
                </a:solidFill>
                <a:latin typeface="Arial" pitchFamily="34" charset="0"/>
              </a:rPr>
              <a:t>با </a:t>
            </a:r>
            <a:r>
              <a:rPr lang="ar-SA" sz="3400" b="1" dirty="0" smtClean="0">
                <a:solidFill>
                  <a:srgbClr val="002060"/>
                </a:solidFill>
                <a:latin typeface="Arial" pitchFamily="34" charset="0"/>
              </a:rPr>
              <a:t>احتمال شكست يا حداقل </a:t>
            </a:r>
            <a:r>
              <a:rPr lang="fa-IR" sz="3400" b="1" dirty="0" smtClean="0">
                <a:solidFill>
                  <a:srgbClr val="002060"/>
                </a:solidFill>
                <a:latin typeface="Arial" pitchFamily="34" charset="0"/>
              </a:rPr>
              <a:t>موفقیت </a:t>
            </a:r>
            <a:r>
              <a:rPr lang="ar-SA" sz="3400" b="1" dirty="0" smtClean="0">
                <a:solidFill>
                  <a:srgbClr val="002060"/>
                </a:solidFill>
                <a:latin typeface="Arial" pitchFamily="34" charset="0"/>
              </a:rPr>
              <a:t>مورد ترديد حتماً </a:t>
            </a:r>
            <a:r>
              <a:rPr lang="fa-IR" sz="3400" b="1" dirty="0" smtClean="0">
                <a:solidFill>
                  <a:srgbClr val="002060"/>
                </a:solidFill>
                <a:latin typeface="Arial" pitchFamily="34" charset="0"/>
              </a:rPr>
              <a:t>تلاش شما برای جلب</a:t>
            </a:r>
            <a:r>
              <a:rPr lang="ar-SA" sz="3400" b="1" dirty="0" smtClean="0">
                <a:solidFill>
                  <a:srgbClr val="002060"/>
                </a:solidFill>
                <a:latin typeface="Arial" pitchFamily="34" charset="0"/>
              </a:rPr>
              <a:t> حمايت قوي سياسي </a:t>
            </a:r>
            <a:r>
              <a:rPr lang="fa-IR" sz="3400" b="1" dirty="0" smtClean="0">
                <a:solidFill>
                  <a:srgbClr val="002060"/>
                </a:solidFill>
                <a:latin typeface="Arial" pitchFamily="34" charset="0"/>
              </a:rPr>
              <a:t>را نیازمند است</a:t>
            </a:r>
          </a:p>
          <a:p>
            <a:pPr algn="just" rtl="1" eaLnBrk="1" fontAlgn="auto" hangingPunct="1">
              <a:spcAft>
                <a:spcPts val="0"/>
              </a:spcAft>
              <a:defRPr/>
            </a:pPr>
            <a:endParaRPr lang="fa-IR" sz="3400" b="1" dirty="0" smtClean="0">
              <a:solidFill>
                <a:srgbClr val="002060"/>
              </a:solidFill>
              <a:latin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اقدامات بازسازي نيروي كار از جمله آنهاست</a:t>
            </a:r>
            <a:endParaRPr lang="fa-IR" sz="3400" b="1" dirty="0" smtClean="0">
              <a:solidFill>
                <a:srgbClr val="002060"/>
              </a:solidFill>
              <a:latin typeface="Arial" pitchFamily="34" charset="0"/>
            </a:endParaRPr>
          </a:p>
          <a:p>
            <a:pPr algn="just" rtl="1" eaLnBrk="1" fontAlgn="auto" hangingPunct="1">
              <a:spcAft>
                <a:spcPts val="0"/>
              </a:spcAft>
              <a:defRPr/>
            </a:pPr>
            <a:endParaRPr lang="fa-IR" sz="3400" b="1" dirty="0" smtClean="0">
              <a:solidFill>
                <a:srgbClr val="002060"/>
              </a:solidFill>
              <a:latin typeface="Arial" pitchFamily="34" charset="0"/>
            </a:endParaRPr>
          </a:p>
          <a:p>
            <a:pPr algn="just" rtl="1" eaLnBrk="1" fontAlgn="auto" hangingPunct="1">
              <a:spcAft>
                <a:spcPts val="0"/>
              </a:spcAft>
              <a:defRPr/>
            </a:pPr>
            <a:r>
              <a:rPr lang="ar-SA" sz="3400" b="1" dirty="0" smtClean="0">
                <a:solidFill>
                  <a:srgbClr val="FF0000"/>
                </a:solidFill>
                <a:latin typeface="Arial" pitchFamily="34" charset="0"/>
              </a:rPr>
              <a:t>آرمان مشترك  </a:t>
            </a:r>
            <a:r>
              <a:rPr lang="ar-SA" sz="3400" b="1" dirty="0" smtClean="0">
                <a:solidFill>
                  <a:srgbClr val="002060"/>
                </a:solidFill>
                <a:latin typeface="Arial" pitchFamily="34" charset="0"/>
              </a:rPr>
              <a:t>بين </a:t>
            </a:r>
            <a:r>
              <a:rPr lang="fa-IR" sz="3400" b="1" dirty="0" smtClean="0">
                <a:solidFill>
                  <a:srgbClr val="002060"/>
                </a:solidFill>
                <a:latin typeface="Arial" pitchFamily="34" charset="0"/>
              </a:rPr>
              <a:t>سیاستگزاران </a:t>
            </a:r>
            <a:r>
              <a:rPr lang="ar-SA" sz="3400" b="1" dirty="0" smtClean="0">
                <a:solidFill>
                  <a:srgbClr val="002060"/>
                </a:solidFill>
                <a:latin typeface="Arial" pitchFamily="34" charset="0"/>
              </a:rPr>
              <a:t>تأثيرگذار در مجموعه حكومت و سازمانهاي اهداء كننده كمك شانس</a:t>
            </a:r>
            <a:r>
              <a:rPr lang="fa-IR" sz="3400" b="1" dirty="0" smtClean="0">
                <a:solidFill>
                  <a:srgbClr val="002060"/>
                </a:solidFill>
                <a:latin typeface="Arial" pitchFamily="34" charset="0"/>
              </a:rPr>
              <a:t> </a:t>
            </a:r>
            <a:r>
              <a:rPr lang="ar-SA" sz="3400" b="1" dirty="0" smtClean="0">
                <a:solidFill>
                  <a:srgbClr val="002060"/>
                </a:solidFill>
                <a:latin typeface="Arial" pitchFamily="34" charset="0"/>
              </a:rPr>
              <a:t>موفقيت </a:t>
            </a:r>
            <a:r>
              <a:rPr lang="fa-IR" sz="3400" b="1" dirty="0" smtClean="0">
                <a:solidFill>
                  <a:srgbClr val="002060"/>
                </a:solidFill>
                <a:latin typeface="Arial" pitchFamily="34" charset="0"/>
              </a:rPr>
              <a:t>را افزایش میدهد</a:t>
            </a:r>
            <a:endParaRPr lang="en-US" sz="3400" b="1" dirty="0" smtClean="0">
              <a:solidFill>
                <a:srgbClr val="002060"/>
              </a:solidFill>
              <a:latin typeface="Arial" pitchFamily="34" charset="0"/>
              <a:cs typeface="Arial" pitchFamily="34" charset="0"/>
            </a:endParaRPr>
          </a:p>
          <a:p>
            <a:pPr algn="just" rtl="1" eaLnBrk="1" fontAlgn="auto" hangingPunct="1">
              <a:spcAft>
                <a:spcPts val="0"/>
              </a:spcAft>
              <a:defRPr/>
            </a:pPr>
            <a:endParaRPr lang="fa-IR" sz="3400" b="1" dirty="0" smtClean="0">
              <a:solidFill>
                <a:srgbClr val="002060"/>
              </a:solidFill>
              <a:latin typeface="Arial" pitchFamily="34" charset="0"/>
            </a:endParaRPr>
          </a:p>
          <a:p>
            <a:pPr algn="just" rtl="1" eaLnBrk="1" fontAlgn="auto" hangingPunct="1">
              <a:spcAft>
                <a:spcPts val="0"/>
              </a:spcAft>
              <a:defRPr/>
            </a:pPr>
            <a:endParaRPr lang="fa-IR" sz="3400" b="1" dirty="0" smtClean="0">
              <a:solidFill>
                <a:srgbClr val="002060"/>
              </a:solidFill>
              <a:latin typeface="Arial" pitchFamily="34" charset="0"/>
            </a:endParaRPr>
          </a:p>
          <a:p>
            <a:pPr algn="r" eaLnBrk="1" fontAlgn="auto" hangingPunct="1">
              <a:spcAft>
                <a:spcPts val="0"/>
              </a:spcAft>
              <a:defRPr/>
            </a:pPr>
            <a:endParaRPr lang="en-US" dirty="0">
              <a:latin typeface="Arial" pitchFamily="34" charset="0"/>
              <a:cs typeface="Arial" pitchFamily="34" charset="0"/>
            </a:endParaRPr>
          </a:p>
        </p:txBody>
      </p:sp>
      <p:sp>
        <p:nvSpPr>
          <p:cNvPr id="5" name="Title 1"/>
          <p:cNvSpPr>
            <a:spLocks noGrp="1"/>
          </p:cNvSpPr>
          <p:nvPr>
            <p:ph type="title"/>
          </p:nvPr>
        </p:nvSpPr>
        <p:spPr/>
        <p:txBody>
          <a:bodyPr/>
          <a:lstStyle/>
          <a:p>
            <a:pPr rtl="1" eaLnBrk="1" hangingPunct="1"/>
            <a:r>
              <a:rPr lang="ar-SA" b="1" i="1" dirty="0" smtClean="0">
                <a:solidFill>
                  <a:srgbClr val="FF0000"/>
                </a:solidFill>
                <a:latin typeface="Arial" pitchFamily="34" charset="0"/>
                <a:cs typeface="Arial" pitchFamily="34" charset="0"/>
              </a:rPr>
              <a:t>درس هاي بسيار مهم </a:t>
            </a:r>
            <a:r>
              <a:rPr lang="fa-IR" b="1" i="1" dirty="0" smtClean="0">
                <a:solidFill>
                  <a:srgbClr val="FF0000"/>
                </a:solidFill>
                <a:latin typeface="Arial" pitchFamily="34" charset="0"/>
                <a:cs typeface="Arial" pitchFamily="34" charset="0"/>
              </a:rPr>
              <a:t>برگرفته از </a:t>
            </a:r>
            <a:r>
              <a:rPr lang="ar-SA" b="1" i="1" dirty="0" smtClean="0">
                <a:solidFill>
                  <a:srgbClr val="FF0000"/>
                </a:solidFill>
                <a:latin typeface="Arial" pitchFamily="34" charset="0"/>
                <a:cs typeface="Arial" pitchFamily="34" charset="0"/>
              </a:rPr>
              <a:t>ب</a:t>
            </a:r>
            <a:r>
              <a:rPr lang="fa-IR" b="1" i="1" dirty="0" smtClean="0">
                <a:solidFill>
                  <a:srgbClr val="FF0000"/>
                </a:solidFill>
                <a:latin typeface="Arial" pitchFamily="34" charset="0"/>
                <a:cs typeface="Arial" pitchFamily="34" charset="0"/>
              </a:rPr>
              <a:t>لای</a:t>
            </a:r>
            <a:r>
              <a:rPr lang="ar-SA" b="1" i="1" dirty="0" smtClean="0">
                <a:solidFill>
                  <a:srgbClr val="FF0000"/>
                </a:solidFill>
                <a:latin typeface="Arial" pitchFamily="34" charset="0"/>
                <a:cs typeface="Arial" pitchFamily="34" charset="0"/>
              </a:rPr>
              <a:t>اي پيشين</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874838"/>
            <a:ext cx="8229600" cy="4525962"/>
          </a:xfrm>
        </p:spPr>
        <p:txBody>
          <a:bodyPr/>
          <a:lstStyle/>
          <a:p>
            <a:pPr algn="just" rtl="1" eaLnBrk="1" hangingPunct="1"/>
            <a:r>
              <a:rPr lang="ar-SA" sz="2600" b="1" smtClean="0">
                <a:solidFill>
                  <a:srgbClr val="002060"/>
                </a:solidFill>
                <a:latin typeface="Arial" pitchFamily="34" charset="0"/>
              </a:rPr>
              <a:t>دعوت از آموزش دهندگان لايق از بيرون يكي از اقدامات بسيار مهم ، دشوار و حساسي است كه بايستي </a:t>
            </a:r>
            <a:r>
              <a:rPr lang="fa-IR" sz="2600" b="1" smtClean="0">
                <a:solidFill>
                  <a:srgbClr val="002060"/>
                </a:solidFill>
                <a:latin typeface="Arial" pitchFamily="34" charset="0"/>
              </a:rPr>
              <a:t>انجام</a:t>
            </a:r>
            <a:r>
              <a:rPr lang="ar-SA" sz="2600" b="1" smtClean="0">
                <a:solidFill>
                  <a:srgbClr val="002060"/>
                </a:solidFill>
                <a:latin typeface="Arial" pitchFamily="34" charset="0"/>
              </a:rPr>
              <a:t> شود و در برابر آن مقاومت زيادي وجود دارد</a:t>
            </a:r>
            <a:endParaRPr lang="fa-IR" sz="2600" b="1" smtClean="0">
              <a:solidFill>
                <a:srgbClr val="002060"/>
              </a:solidFill>
              <a:latin typeface="Arial" pitchFamily="34" charset="0"/>
            </a:endParaRPr>
          </a:p>
          <a:p>
            <a:pPr algn="just" rtl="1" eaLnBrk="1" hangingPunct="1">
              <a:buFont typeface="Arial" pitchFamily="34" charset="0"/>
              <a:buNone/>
            </a:pPr>
            <a:endParaRPr lang="en-US" sz="2600" b="1" smtClean="0">
              <a:solidFill>
                <a:srgbClr val="0070C0"/>
              </a:solidFill>
              <a:latin typeface="Arial" pitchFamily="34" charset="0"/>
              <a:cs typeface="Arial" pitchFamily="34" charset="0"/>
            </a:endParaRPr>
          </a:p>
          <a:p>
            <a:pPr algn="just" rtl="1" eaLnBrk="1" hangingPunct="1"/>
            <a:r>
              <a:rPr lang="ar-SA" sz="2600" b="1" smtClean="0">
                <a:solidFill>
                  <a:srgbClr val="C00000"/>
                </a:solidFill>
                <a:latin typeface="Arial" pitchFamily="34" charset="0"/>
              </a:rPr>
              <a:t>تقويت ظرفيت هاي </a:t>
            </a:r>
            <a:r>
              <a:rPr lang="fa-IR" sz="2600" b="1" smtClean="0">
                <a:solidFill>
                  <a:srgbClr val="C00000"/>
                </a:solidFill>
                <a:latin typeface="Arial" pitchFamily="34" charset="0"/>
              </a:rPr>
              <a:t>نیروی انسانی بومی</a:t>
            </a:r>
            <a:r>
              <a:rPr lang="ar-SA" sz="2600" b="1" smtClean="0">
                <a:solidFill>
                  <a:srgbClr val="C00000"/>
                </a:solidFill>
                <a:latin typeface="Arial" pitchFamily="34" charset="0"/>
              </a:rPr>
              <a:t> در شرايط اضطراري</a:t>
            </a:r>
            <a:endParaRPr lang="en-US" sz="2600" b="1" smtClean="0">
              <a:solidFill>
                <a:srgbClr val="C00000"/>
              </a:solidFill>
              <a:latin typeface="Arial" pitchFamily="34" charset="0"/>
              <a:cs typeface="Arial" pitchFamily="34" charset="0"/>
            </a:endParaRPr>
          </a:p>
          <a:p>
            <a:pPr algn="just" rtl="1" eaLnBrk="1" hangingPunct="1">
              <a:buFont typeface="Arial" pitchFamily="34" charset="0"/>
              <a:buNone/>
            </a:pPr>
            <a:endParaRPr lang="fa-IR" sz="2600" b="1" smtClean="0">
              <a:solidFill>
                <a:srgbClr val="0070C0"/>
              </a:solidFill>
              <a:latin typeface="Arial" pitchFamily="34" charset="0"/>
            </a:endParaRPr>
          </a:p>
          <a:p>
            <a:pPr algn="just" rtl="1" eaLnBrk="1" hangingPunct="1"/>
            <a:r>
              <a:rPr lang="ar-SA" sz="2600" b="1" smtClean="0">
                <a:solidFill>
                  <a:srgbClr val="002060"/>
                </a:solidFill>
                <a:latin typeface="Arial" pitchFamily="34" charset="0"/>
              </a:rPr>
              <a:t>زمان آن فرارسيده تا </a:t>
            </a:r>
            <a:r>
              <a:rPr lang="fa-IR" sz="2600" b="1" smtClean="0">
                <a:solidFill>
                  <a:srgbClr val="002060"/>
                </a:solidFill>
                <a:latin typeface="Arial" pitchFamily="34" charset="0"/>
              </a:rPr>
              <a:t>باور</a:t>
            </a:r>
            <a:r>
              <a:rPr lang="ar-SA" sz="2600" b="1" smtClean="0">
                <a:solidFill>
                  <a:srgbClr val="002060"/>
                </a:solidFill>
                <a:latin typeface="Arial" pitchFamily="34" charset="0"/>
              </a:rPr>
              <a:t> نفرت انگيز اما </a:t>
            </a:r>
            <a:r>
              <a:rPr lang="fa-IR" sz="2600" b="1" smtClean="0">
                <a:solidFill>
                  <a:srgbClr val="002060"/>
                </a:solidFill>
                <a:latin typeface="Arial" pitchFamily="34" charset="0"/>
              </a:rPr>
              <a:t>به غلط </a:t>
            </a:r>
            <a:r>
              <a:rPr lang="ar-SA" sz="2600" b="1" smtClean="0">
                <a:solidFill>
                  <a:srgbClr val="002060"/>
                </a:solidFill>
                <a:latin typeface="Arial" pitchFamily="34" charset="0"/>
              </a:rPr>
              <a:t>پذيرفته شده زير را بشكنيم</a:t>
            </a:r>
            <a:r>
              <a:rPr lang="fa-IR" sz="2600" b="1" smtClean="0">
                <a:solidFill>
                  <a:srgbClr val="002060"/>
                </a:solidFill>
                <a:latin typeface="Arial" pitchFamily="34" charset="0"/>
              </a:rPr>
              <a:t> </a:t>
            </a:r>
            <a:r>
              <a:rPr lang="ar-SA" sz="2600" b="1" smtClean="0">
                <a:solidFill>
                  <a:srgbClr val="002060"/>
                </a:solidFill>
                <a:latin typeface="Arial" pitchFamily="34" charset="0"/>
              </a:rPr>
              <a:t>كه معتقد است: يك عده بايد از بيرون </a:t>
            </a:r>
            <a:r>
              <a:rPr lang="fa-IR" sz="2600" b="1" smtClean="0">
                <a:solidFill>
                  <a:srgbClr val="002060"/>
                </a:solidFill>
                <a:latin typeface="Arial" pitchFamily="34" charset="0"/>
              </a:rPr>
              <a:t>و بکمک </a:t>
            </a:r>
            <a:r>
              <a:rPr lang="ar-SA" sz="2600" b="1" smtClean="0">
                <a:solidFill>
                  <a:srgbClr val="002060"/>
                </a:solidFill>
                <a:latin typeface="Arial" pitchFamily="34" charset="0"/>
              </a:rPr>
              <a:t>شاخص هاي بيروني</a:t>
            </a:r>
            <a:r>
              <a:rPr lang="fa-IR" sz="2600" b="1" smtClean="0">
                <a:solidFill>
                  <a:srgbClr val="002060"/>
                </a:solidFill>
                <a:latin typeface="Arial" pitchFamily="34" charset="0"/>
              </a:rPr>
              <a:t>،</a:t>
            </a:r>
            <a:r>
              <a:rPr lang="ar-SA" sz="2600" b="1" smtClean="0">
                <a:solidFill>
                  <a:srgbClr val="002060"/>
                </a:solidFill>
                <a:latin typeface="Arial" pitchFamily="34" charset="0"/>
              </a:rPr>
              <a:t> ظرفيت </a:t>
            </a:r>
            <a:r>
              <a:rPr lang="fa-IR" sz="2600" b="1" smtClean="0">
                <a:solidFill>
                  <a:srgbClr val="002060"/>
                </a:solidFill>
                <a:latin typeface="Arial" pitchFamily="34" charset="0"/>
              </a:rPr>
              <a:t>ه</a:t>
            </a:r>
            <a:r>
              <a:rPr lang="ar-SA" sz="2600" b="1" smtClean="0">
                <a:solidFill>
                  <a:srgbClr val="002060"/>
                </a:solidFill>
                <a:latin typeface="Arial" pitchFamily="34" charset="0"/>
              </a:rPr>
              <a:t>اي دروني </a:t>
            </a:r>
            <a:r>
              <a:rPr lang="fa-IR" sz="2600" b="1" smtClean="0">
                <a:solidFill>
                  <a:srgbClr val="002060"/>
                </a:solidFill>
                <a:latin typeface="Arial" pitchFamily="34" charset="0"/>
              </a:rPr>
              <a:t>منطقه بحران را </a:t>
            </a:r>
            <a:r>
              <a:rPr lang="ar-SA" sz="2600" b="1" smtClean="0">
                <a:solidFill>
                  <a:srgbClr val="002060"/>
                </a:solidFill>
                <a:latin typeface="Arial" pitchFamily="34" charset="0"/>
              </a:rPr>
              <a:t>مطالعه كنند </a:t>
            </a:r>
            <a:r>
              <a:rPr lang="fa-IR" sz="2600" b="1" smtClean="0">
                <a:solidFill>
                  <a:srgbClr val="002060"/>
                </a:solidFill>
                <a:latin typeface="Arial" pitchFamily="34" charset="0"/>
              </a:rPr>
              <a:t>و</a:t>
            </a:r>
            <a:r>
              <a:rPr lang="ar-SA" sz="2600" b="1" smtClean="0">
                <a:solidFill>
                  <a:srgbClr val="002060"/>
                </a:solidFill>
                <a:latin typeface="Arial" pitchFamily="34" charset="0"/>
              </a:rPr>
              <a:t> منابعي را از بيرون</a:t>
            </a:r>
            <a:r>
              <a:rPr lang="fa-IR" sz="2600" b="1" smtClean="0">
                <a:solidFill>
                  <a:srgbClr val="002060"/>
                </a:solidFill>
                <a:latin typeface="Arial" pitchFamily="34" charset="0"/>
              </a:rPr>
              <a:t> برای اصلاح ظرفیت های منطقه بحران بیابند</a:t>
            </a:r>
            <a:endParaRPr lang="en-US" sz="2600" b="1" smtClean="0">
              <a:solidFill>
                <a:srgbClr val="002060"/>
              </a:solidFill>
              <a:latin typeface="Arial" pitchFamily="34" charset="0"/>
              <a:cs typeface="Arial" pitchFamily="34" charset="0"/>
            </a:endParaRPr>
          </a:p>
          <a:p>
            <a:pPr algn="just" eaLnBrk="1" hangingPunct="1"/>
            <a:endParaRPr lang="en-US" smtClean="0">
              <a:latin typeface="Arial" pitchFamily="34" charset="0"/>
              <a:cs typeface="Arial" pitchFamily="34" charset="0"/>
            </a:endParaRPr>
          </a:p>
        </p:txBody>
      </p:sp>
      <p:sp>
        <p:nvSpPr>
          <p:cNvPr id="4" name="Title 1"/>
          <p:cNvSpPr txBox="1">
            <a:spLocks/>
          </p:cNvSpPr>
          <p:nvPr/>
        </p:nvSpPr>
        <p:spPr bwMode="auto">
          <a:xfrm>
            <a:off x="533400" y="228600"/>
            <a:ext cx="82296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درس هاي بسيار مهم </a:t>
            </a:r>
            <a:r>
              <a:rPr kumimoji="0" lang="fa-IR" sz="4400" b="1" i="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برگرفته از </a:t>
            </a:r>
            <a:r>
              <a:rPr kumimoji="0" lang="ar-SA" sz="4400" b="1" i="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ب</a:t>
            </a:r>
            <a:r>
              <a:rPr kumimoji="0" lang="fa-IR" sz="4400" b="1" i="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لای</a:t>
            </a:r>
            <a:r>
              <a:rPr kumimoji="0" lang="ar-SA" sz="4400" b="1" i="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اي پيشين</a:t>
            </a:r>
            <a:endParaRPr kumimoji="0" lang="en-US" sz="4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89038"/>
          </a:xfrm>
        </p:spPr>
        <p:txBody>
          <a:bodyPr rtlCol="0">
            <a:normAutofit fontScale="90000"/>
          </a:bodyPr>
          <a:lstStyle/>
          <a:p>
            <a:pPr rtl="1" eaLnBrk="1" fontAlgn="auto" hangingPunct="1">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ar-SA" dirty="0" smtClean="0">
                <a:latin typeface="Arial" pitchFamily="34" charset="0"/>
                <a:cs typeface="Arial" pitchFamily="34" charset="0"/>
              </a:rPr>
              <a:t> </a:t>
            </a:r>
            <a:r>
              <a:rPr lang="ar-SA" i="1" dirty="0" smtClean="0">
                <a:latin typeface="Arial" pitchFamily="34" charset="0"/>
                <a:cs typeface="Arial" pitchFamily="34" charset="0"/>
              </a:rPr>
              <a:t> </a:t>
            </a:r>
            <a:r>
              <a:rPr lang="fa-IR" b="1" i="1" dirty="0" smtClean="0">
                <a:latin typeface="Arial" pitchFamily="34" charset="0"/>
                <a:cs typeface="Arial" pitchFamily="34" charset="0"/>
              </a:rPr>
              <a:t>خلاصه </a:t>
            </a:r>
            <a:r>
              <a:rPr lang="ar-SA" b="1" i="1" dirty="0" smtClean="0">
                <a:latin typeface="Arial" pitchFamily="34" charset="0"/>
                <a:cs typeface="Arial" pitchFamily="34" charset="0"/>
              </a:rPr>
              <a:t>پيآمدهاي </a:t>
            </a:r>
            <a:r>
              <a:rPr lang="fa-IR" b="1" i="1" dirty="0" smtClean="0">
                <a:latin typeface="Arial" pitchFamily="34" charset="0"/>
                <a:cs typeface="Arial" pitchFamily="34" charset="0"/>
              </a:rPr>
              <a:t>بلایا</a:t>
            </a:r>
            <a:r>
              <a:rPr lang="ar-SA" b="1" i="1" dirty="0" smtClean="0">
                <a:latin typeface="Arial" pitchFamily="34" charset="0"/>
                <a:cs typeface="Arial" pitchFamily="34" charset="0"/>
              </a:rPr>
              <a:t> بر نيروهاي بهداشتي كه در صحنه عمل حضور دارند</a:t>
            </a:r>
            <a:r>
              <a:rPr lang="ar-SA" i="1"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5257800"/>
          </a:xfrm>
        </p:spPr>
        <p:txBody>
          <a:bodyPr rtlCol="0">
            <a:normAutofit lnSpcReduction="10000"/>
          </a:bodyPr>
          <a:lstStyle/>
          <a:p>
            <a:pPr algn="r" rtl="1" eaLnBrk="1" fontAlgn="auto" hangingPunct="1">
              <a:spcAft>
                <a:spcPts val="0"/>
              </a:spcAft>
              <a:buFont typeface="Arial" pitchFamily="34" charset="0"/>
              <a:buNone/>
              <a:defRPr/>
            </a:pPr>
            <a:endParaRPr lang="en-US" b="1" i="1" u="sng" dirty="0" smtClean="0">
              <a:latin typeface="Arial" pitchFamily="34" charset="0"/>
              <a:cs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تغيير در نيروي كار: مهاجرت، مرگ در طي حادثه، ترك محــــــل كــــــار، و </a:t>
            </a:r>
            <a:r>
              <a:rPr lang="en-US" sz="3400" b="1" dirty="0" smtClean="0">
                <a:solidFill>
                  <a:srgbClr val="002060"/>
                </a:solidFill>
                <a:latin typeface="Arial" pitchFamily="34" charset="0"/>
                <a:cs typeface="Arial" pitchFamily="34" charset="0"/>
              </a:rPr>
              <a:t>…</a:t>
            </a:r>
          </a:p>
          <a:p>
            <a:pPr algn="just" rtl="1" eaLnBrk="1" fontAlgn="auto" hangingPunct="1">
              <a:spcAft>
                <a:spcPts val="0"/>
              </a:spcAft>
              <a:defRPr/>
            </a:pPr>
            <a:endParaRPr lang="fa-IR" sz="3400" b="1" dirty="0" smtClean="0">
              <a:solidFill>
                <a:srgbClr val="002060"/>
              </a:solidFill>
              <a:latin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ازدياد فعاليت هاي تعليم دهي (</a:t>
            </a:r>
            <a:r>
              <a:rPr lang="en-US" sz="3400" b="1" dirty="0" smtClean="0">
                <a:solidFill>
                  <a:srgbClr val="002060"/>
                </a:solidFill>
                <a:latin typeface="Arial" pitchFamily="34" charset="0"/>
                <a:cs typeface="Arial" pitchFamily="34" charset="0"/>
              </a:rPr>
              <a:t>NGO</a:t>
            </a:r>
            <a:r>
              <a:rPr lang="ar-SA" sz="3400" b="1" dirty="0" smtClean="0">
                <a:solidFill>
                  <a:srgbClr val="002060"/>
                </a:solidFill>
                <a:latin typeface="Arial" pitchFamily="34" charset="0"/>
              </a:rPr>
              <a:t> ها  و بخش خصوصي) ، گسترده شدن بعضي زمينه ها عدم تعادل بين نيازها و جذب ظرفيت ها ،</a:t>
            </a:r>
            <a:endParaRPr lang="en-US" sz="3400" b="1" dirty="0" smtClean="0">
              <a:solidFill>
                <a:srgbClr val="002060"/>
              </a:solidFill>
              <a:latin typeface="Arial" pitchFamily="34" charset="0"/>
              <a:cs typeface="Arial" pitchFamily="34" charset="0"/>
            </a:endParaRPr>
          </a:p>
          <a:p>
            <a:pPr algn="just" rtl="1" eaLnBrk="1" fontAlgn="auto" hangingPunct="1">
              <a:spcAft>
                <a:spcPts val="0"/>
              </a:spcAft>
              <a:defRPr/>
            </a:pPr>
            <a:endParaRPr lang="fa-IR" sz="3400" b="1" dirty="0" smtClean="0">
              <a:solidFill>
                <a:srgbClr val="002060"/>
              </a:solidFill>
              <a:latin typeface="Arial" pitchFamily="34" charset="0"/>
            </a:endParaRPr>
          </a:p>
          <a:p>
            <a:pPr algn="just" rtl="1" eaLnBrk="1" fontAlgn="auto" hangingPunct="1">
              <a:spcAft>
                <a:spcPts val="0"/>
              </a:spcAft>
              <a:defRPr/>
            </a:pPr>
            <a:r>
              <a:rPr lang="ar-SA" sz="3400" b="1" dirty="0" smtClean="0">
                <a:solidFill>
                  <a:srgbClr val="002060"/>
                </a:solidFill>
                <a:latin typeface="Arial" pitchFamily="34" charset="0"/>
              </a:rPr>
              <a:t>گسترش بي رويه و تشديد اشتباهات موجود بدليل عدم امنيت</a:t>
            </a:r>
            <a:endParaRPr lang="en-US" sz="3400" b="1" dirty="0" smtClean="0">
              <a:solidFill>
                <a:srgbClr val="002060"/>
              </a:solidFill>
              <a:latin typeface="Arial" pitchFamily="34" charset="0"/>
              <a:cs typeface="Arial" pitchFamily="34" charset="0"/>
            </a:endParaRPr>
          </a:p>
          <a:p>
            <a:pPr algn="just" rtl="1" eaLnBrk="1" fontAlgn="auto" hangingPunct="1">
              <a:spcAft>
                <a:spcPts val="0"/>
              </a:spcAft>
              <a:defRPr/>
            </a:pPr>
            <a:endParaRPr lang="fa-IR" sz="3400" b="1" dirty="0" smtClean="0">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89038"/>
          </a:xfrm>
        </p:spPr>
        <p:txBody>
          <a:bodyPr rtlCol="0">
            <a:normAutofit fontScale="90000"/>
          </a:bodyPr>
          <a:lstStyle/>
          <a:p>
            <a:pPr rtl="1" eaLnBrk="1" fontAlgn="auto" hangingPunct="1">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ar-SA" dirty="0" smtClean="0">
                <a:latin typeface="Arial" pitchFamily="34" charset="0"/>
                <a:cs typeface="Arial" pitchFamily="34" charset="0"/>
              </a:rPr>
              <a:t> </a:t>
            </a:r>
            <a:r>
              <a:rPr lang="ar-SA" i="1" dirty="0" smtClean="0">
                <a:latin typeface="Arial" pitchFamily="34" charset="0"/>
                <a:cs typeface="Arial" pitchFamily="34" charset="0"/>
              </a:rPr>
              <a:t> </a:t>
            </a:r>
            <a:r>
              <a:rPr lang="fa-IR" b="1" i="1" dirty="0" smtClean="0">
                <a:latin typeface="Arial" pitchFamily="34" charset="0"/>
                <a:cs typeface="Arial" pitchFamily="34" charset="0"/>
              </a:rPr>
              <a:t>خلاصه </a:t>
            </a:r>
            <a:r>
              <a:rPr lang="ar-SA" b="1" i="1" dirty="0" smtClean="0">
                <a:latin typeface="Arial" pitchFamily="34" charset="0"/>
                <a:cs typeface="Arial" pitchFamily="34" charset="0"/>
              </a:rPr>
              <a:t>پيآمدهاي</a:t>
            </a:r>
            <a:r>
              <a:rPr lang="fa-IR" b="1" i="1" dirty="0" smtClean="0">
                <a:latin typeface="Arial" pitchFamily="34" charset="0"/>
                <a:cs typeface="Arial" pitchFamily="34" charset="0"/>
              </a:rPr>
              <a:t> بلایا </a:t>
            </a:r>
            <a:r>
              <a:rPr lang="ar-SA" b="1" i="1" dirty="0" smtClean="0">
                <a:latin typeface="Arial" pitchFamily="34" charset="0"/>
                <a:cs typeface="Arial" pitchFamily="34" charset="0"/>
              </a:rPr>
              <a:t>بر نيروهاي بهداشتي كه در صحنه عمل حضور دارند</a:t>
            </a:r>
            <a:r>
              <a:rPr lang="ar-SA" i="1"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828800"/>
            <a:ext cx="8229600" cy="4724400"/>
          </a:xfrm>
        </p:spPr>
        <p:txBody>
          <a:bodyPr rtlCol="0">
            <a:normAutofit/>
          </a:bodyPr>
          <a:lstStyle/>
          <a:p>
            <a:pPr algn="just" rtl="1" eaLnBrk="1" fontAlgn="auto" hangingPunct="1">
              <a:spcAft>
                <a:spcPts val="0"/>
              </a:spcAft>
              <a:defRPr/>
            </a:pPr>
            <a:r>
              <a:rPr lang="ar-SA" sz="3400" b="1" dirty="0" smtClean="0">
                <a:solidFill>
                  <a:srgbClr val="002060"/>
                </a:solidFill>
                <a:latin typeface="Arial" pitchFamily="34" charset="0"/>
              </a:rPr>
              <a:t>كاهش قدرت خريد خدمت نيروهاي بهداشتي، سقوط مسائل اخلاقي، كاهش بازدهي، در اولويت قرار گرفتن كارهايي كه منجربه فرصت طلبي بيشتر مي شوند</a:t>
            </a:r>
            <a:r>
              <a:rPr lang="fa-IR" sz="3400" b="1" dirty="0" smtClean="0">
                <a:solidFill>
                  <a:srgbClr val="002060"/>
                </a:solidFill>
                <a:latin typeface="Arial"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rtl="1" eaLnBrk="1" hangingPunct="1"/>
            <a:r>
              <a:rPr lang="ar-SA" sz="3600" b="1" i="1" smtClean="0">
                <a:latin typeface="Arial" pitchFamily="34" charset="0"/>
                <a:cs typeface="Arial" pitchFamily="34" charset="0"/>
              </a:rPr>
              <a:t>استراتژي هاي خنثي سازي كاهش پي آمدهاي سوء حوادث اضطراري بر روي نيروي انساني</a:t>
            </a:r>
            <a:endParaRPr lang="en-US" smtClean="0">
              <a:latin typeface="Arial" pitchFamily="34" charset="0"/>
              <a:cs typeface="Arial" pitchFamily="34" charset="0"/>
            </a:endParaRPr>
          </a:p>
        </p:txBody>
      </p:sp>
      <p:sp>
        <p:nvSpPr>
          <p:cNvPr id="34819" name="Content Placeholder 2"/>
          <p:cNvSpPr>
            <a:spLocks noGrp="1"/>
          </p:cNvSpPr>
          <p:nvPr>
            <p:ph idx="1"/>
          </p:nvPr>
        </p:nvSpPr>
        <p:spPr>
          <a:xfrm>
            <a:off x="457200" y="1905000"/>
            <a:ext cx="8229600" cy="3352800"/>
          </a:xfrm>
        </p:spPr>
        <p:txBody>
          <a:bodyPr/>
          <a:lstStyle/>
          <a:p>
            <a:pPr algn="just" rtl="1" eaLnBrk="1" hangingPunct="1"/>
            <a:r>
              <a:rPr lang="ar-SA" sz="2400" b="1" smtClean="0">
                <a:solidFill>
                  <a:srgbClr val="002060"/>
                </a:solidFill>
                <a:latin typeface="Arial" pitchFamily="34" charset="0"/>
              </a:rPr>
              <a:t>اگر تعداد نيروهاي بهداشتي بيش از حد زياد است از بكارگيري نيروي جديد حتي الامكان خودداري كنيد</a:t>
            </a:r>
            <a:endParaRPr lang="fa-IR" sz="2400" b="1" smtClean="0">
              <a:solidFill>
                <a:srgbClr val="002060"/>
              </a:solidFill>
              <a:latin typeface="Arial" pitchFamily="34" charset="0"/>
            </a:endParaRPr>
          </a:p>
          <a:p>
            <a:pPr algn="just" rtl="1" eaLnBrk="1" hangingPunct="1"/>
            <a:endParaRPr lang="fa-IR" sz="2400" b="1" smtClean="0">
              <a:solidFill>
                <a:srgbClr val="002060"/>
              </a:solidFill>
              <a:latin typeface="Arial" pitchFamily="34" charset="0"/>
            </a:endParaRPr>
          </a:p>
          <a:p>
            <a:pPr algn="just" rtl="1" eaLnBrk="1" hangingPunct="1"/>
            <a:r>
              <a:rPr lang="ar-SA" sz="2400" b="1" smtClean="0">
                <a:solidFill>
                  <a:srgbClr val="002060"/>
                </a:solidFill>
                <a:latin typeface="Arial" pitchFamily="34" charset="0"/>
              </a:rPr>
              <a:t>بر روي تعليم كاركنان فعلي قبل از </a:t>
            </a:r>
            <a:r>
              <a:rPr lang="fa-IR" sz="2400" b="1" smtClean="0">
                <a:solidFill>
                  <a:srgbClr val="002060"/>
                </a:solidFill>
                <a:latin typeface="Arial" pitchFamily="34" charset="0"/>
              </a:rPr>
              <a:t>آغاز دوره خدمت </a:t>
            </a:r>
            <a:r>
              <a:rPr lang="ar-SA" sz="2400" b="1" smtClean="0">
                <a:solidFill>
                  <a:srgbClr val="002060"/>
                </a:solidFill>
                <a:latin typeface="Arial" pitchFamily="34" charset="0"/>
              </a:rPr>
              <a:t>و يا در حين انجام كار </a:t>
            </a:r>
            <a:r>
              <a:rPr lang="fa-IR" sz="2400" b="1" smtClean="0">
                <a:solidFill>
                  <a:srgbClr val="002060"/>
                </a:solidFill>
                <a:latin typeface="Arial" pitchFamily="34" charset="0"/>
              </a:rPr>
              <a:t>و قبل از بروز بحران </a:t>
            </a:r>
            <a:r>
              <a:rPr lang="ar-SA" sz="2400" b="1" smtClean="0">
                <a:solidFill>
                  <a:srgbClr val="002060"/>
                </a:solidFill>
                <a:latin typeface="Arial" pitchFamily="34" charset="0"/>
              </a:rPr>
              <a:t>سرمايه گذاري كنيد</a:t>
            </a:r>
            <a:endParaRPr lang="en-US" sz="2400" b="1" smtClean="0">
              <a:solidFill>
                <a:srgbClr val="002060"/>
              </a:solidFill>
              <a:latin typeface="Arial" pitchFamily="34" charset="0"/>
              <a:cs typeface="Arial" pitchFamily="34" charset="0"/>
            </a:endParaRPr>
          </a:p>
          <a:p>
            <a:pPr algn="just" rtl="1" eaLnBrk="1" hangingPunct="1"/>
            <a:endParaRPr lang="fa-IR" sz="2400" b="1" smtClean="0">
              <a:solidFill>
                <a:srgbClr val="002060"/>
              </a:solidFill>
              <a:latin typeface="Arial" pitchFamily="34" charset="0"/>
            </a:endParaRPr>
          </a:p>
          <a:p>
            <a:pPr algn="just" rtl="1" eaLnBrk="1" hangingPunct="1"/>
            <a:r>
              <a:rPr lang="ar-SA" sz="2400" b="1" smtClean="0">
                <a:solidFill>
                  <a:srgbClr val="002060"/>
                </a:solidFill>
                <a:latin typeface="Arial" pitchFamily="34" charset="0"/>
              </a:rPr>
              <a:t>هر چيزي را كه در كاركنان شما ايجاد انگيزه مي كند (پول و </a:t>
            </a:r>
            <a:r>
              <a:rPr lang="fa-IR" sz="2400" b="1" smtClean="0">
                <a:solidFill>
                  <a:srgbClr val="002060"/>
                </a:solidFill>
                <a:latin typeface="Arial" pitchFamily="34" charset="0"/>
              </a:rPr>
              <a:t>مزایای</a:t>
            </a:r>
            <a:r>
              <a:rPr lang="ar-SA" sz="2400" b="1" smtClean="0">
                <a:solidFill>
                  <a:srgbClr val="002060"/>
                </a:solidFill>
                <a:latin typeface="Arial" pitchFamily="34" charset="0"/>
              </a:rPr>
              <a:t> مالي </a:t>
            </a:r>
            <a:r>
              <a:rPr lang="en-US" sz="2400" b="1" smtClean="0">
                <a:solidFill>
                  <a:srgbClr val="002060"/>
                </a:solidFill>
                <a:latin typeface="Arial" pitchFamily="34" charset="0"/>
                <a:cs typeface="Arial" pitchFamily="34" charset="0"/>
              </a:rPr>
              <a:t>–</a:t>
            </a:r>
            <a:r>
              <a:rPr lang="ar-SA" sz="2400" b="1" smtClean="0">
                <a:solidFill>
                  <a:srgbClr val="002060"/>
                </a:solidFill>
                <a:latin typeface="Arial" pitchFamily="34" charset="0"/>
              </a:rPr>
              <a:t> </a:t>
            </a:r>
            <a:r>
              <a:rPr lang="fa-IR" sz="2400" b="1" smtClean="0">
                <a:solidFill>
                  <a:srgbClr val="002060"/>
                </a:solidFill>
                <a:latin typeface="Arial" pitchFamily="34" charset="0"/>
              </a:rPr>
              <a:t>ایجاد </a:t>
            </a:r>
            <a:r>
              <a:rPr lang="ar-SA" sz="2400" b="1" smtClean="0">
                <a:solidFill>
                  <a:srgbClr val="002060"/>
                </a:solidFill>
                <a:latin typeface="Arial" pitchFamily="34" charset="0"/>
              </a:rPr>
              <a:t>شرايط رفاهي </a:t>
            </a:r>
            <a:r>
              <a:rPr lang="en-US" sz="2400" b="1" smtClean="0">
                <a:solidFill>
                  <a:srgbClr val="002060"/>
                </a:solidFill>
                <a:latin typeface="Arial" pitchFamily="34" charset="0"/>
                <a:cs typeface="Arial" pitchFamily="34" charset="0"/>
              </a:rPr>
              <a:t>–</a:t>
            </a:r>
            <a:r>
              <a:rPr lang="ar-SA" sz="2400" b="1" smtClean="0">
                <a:solidFill>
                  <a:srgbClr val="002060"/>
                </a:solidFill>
                <a:latin typeface="Arial" pitchFamily="34" charset="0"/>
              </a:rPr>
              <a:t> مسائل معنوي) براي اصلاح اقدامات بي رويه گذشته به كار بگيريد</a:t>
            </a:r>
            <a:endParaRPr lang="fa-IR" sz="2400" b="1" smtClean="0">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SA" sz="3600" b="1" i="1" dirty="0" smtClean="0">
                <a:latin typeface="Arial" pitchFamily="34" charset="0"/>
                <a:cs typeface="Arial" pitchFamily="34" charset="0"/>
              </a:rPr>
              <a:t>استراتژي هاي خنثي سازي كاهش پي آمدهاي </a:t>
            </a:r>
            <a:r>
              <a:rPr lang="fa-IR" sz="3600" b="1" i="1" dirty="0" smtClean="0">
                <a:latin typeface="Arial" pitchFamily="34" charset="0"/>
                <a:cs typeface="Arial" pitchFamily="34" charset="0"/>
              </a:rPr>
              <a:t>بلایا</a:t>
            </a:r>
            <a:r>
              <a:rPr lang="ar-SA" sz="3600" b="1" i="1" dirty="0" smtClean="0">
                <a:latin typeface="Arial" pitchFamily="34" charset="0"/>
                <a:cs typeface="Arial" pitchFamily="34" charset="0"/>
              </a:rPr>
              <a:t> بر روي نيروي انساني</a:t>
            </a:r>
            <a:endParaRPr lang="en-US" dirty="0" smtClean="0">
              <a:latin typeface="Arial" pitchFamily="34" charset="0"/>
              <a:cs typeface="Arial" pitchFamily="34" charset="0"/>
            </a:endParaRPr>
          </a:p>
        </p:txBody>
      </p:sp>
      <p:sp>
        <p:nvSpPr>
          <p:cNvPr id="35843" name="Content Placeholder 2"/>
          <p:cNvSpPr>
            <a:spLocks noGrp="1"/>
          </p:cNvSpPr>
          <p:nvPr>
            <p:ph idx="1"/>
          </p:nvPr>
        </p:nvSpPr>
        <p:spPr>
          <a:xfrm>
            <a:off x="457200" y="2057400"/>
            <a:ext cx="8229600" cy="3657600"/>
          </a:xfrm>
        </p:spPr>
        <p:txBody>
          <a:bodyPr/>
          <a:lstStyle/>
          <a:p>
            <a:pPr algn="just" rtl="1" eaLnBrk="1" hangingPunct="1"/>
            <a:r>
              <a:rPr lang="ar-SA" sz="2800" b="1" smtClean="0">
                <a:solidFill>
                  <a:srgbClr val="002060"/>
                </a:solidFill>
                <a:latin typeface="Arial" pitchFamily="34" charset="0"/>
              </a:rPr>
              <a:t>بهترين </a:t>
            </a:r>
            <a:r>
              <a:rPr lang="fa-IR" sz="2800" b="1" smtClean="0">
                <a:solidFill>
                  <a:srgbClr val="002060"/>
                </a:solidFill>
                <a:latin typeface="Arial" pitchFamily="34" charset="0"/>
              </a:rPr>
              <a:t>جدول </a:t>
            </a:r>
            <a:r>
              <a:rPr lang="ar-SA" sz="2800" b="1" smtClean="0">
                <a:solidFill>
                  <a:srgbClr val="002060"/>
                </a:solidFill>
                <a:latin typeface="Arial" pitchFamily="34" charset="0"/>
              </a:rPr>
              <a:t>زماني براي تجديد ساختار شبكه و ارتقاء‌ كيفي نيروهاي بهداشتي</a:t>
            </a:r>
            <a:r>
              <a:rPr lang="fa-IR" sz="2800" b="1" smtClean="0">
                <a:solidFill>
                  <a:srgbClr val="002060"/>
                </a:solidFill>
                <a:latin typeface="Arial" pitchFamily="34" charset="0"/>
              </a:rPr>
              <a:t> </a:t>
            </a:r>
            <a:r>
              <a:rPr lang="ar-SA" sz="2800" b="1" smtClean="0">
                <a:solidFill>
                  <a:srgbClr val="002060"/>
                </a:solidFill>
                <a:latin typeface="Arial" pitchFamily="34" charset="0"/>
              </a:rPr>
              <a:t>را ارزيابي نموده و منابع كافي مالي براي توسعه منابع انساني اختصاص دهيد</a:t>
            </a:r>
            <a:endParaRPr lang="fa-IR" sz="2800" b="1" smtClean="0">
              <a:solidFill>
                <a:srgbClr val="002060"/>
              </a:solidFill>
              <a:latin typeface="Arial" pitchFamily="34" charset="0"/>
            </a:endParaRPr>
          </a:p>
          <a:p>
            <a:pPr algn="just" rtl="1" eaLnBrk="1" hangingPunct="1"/>
            <a:endParaRPr lang="en-US" sz="2800" b="1" smtClean="0">
              <a:solidFill>
                <a:srgbClr val="002060"/>
              </a:solidFill>
              <a:latin typeface="Arial" pitchFamily="34" charset="0"/>
              <a:cs typeface="Arial" pitchFamily="34" charset="0"/>
            </a:endParaRPr>
          </a:p>
          <a:p>
            <a:pPr algn="just" rtl="1" eaLnBrk="1" hangingPunct="1"/>
            <a:r>
              <a:rPr lang="ar-SA" sz="2800" b="1" smtClean="0">
                <a:solidFill>
                  <a:srgbClr val="002060"/>
                </a:solidFill>
                <a:latin typeface="Arial" pitchFamily="34" charset="0"/>
              </a:rPr>
              <a:t> براي  هر عامل ايجاد كننده انگيزه اي كه باعث تغييرات مثبت در رفتارهاي نيروهاي بهداشتي به همان اندازه كه به مسائل مديريتي و مقرراتي بها مي دهيد ارزش قائل شويد</a:t>
            </a:r>
            <a:endParaRPr lang="en-US" sz="2800" b="1" smtClean="0">
              <a:solidFill>
                <a:srgbClr val="002060"/>
              </a:solidFill>
              <a:latin typeface="Arial" pitchFamily="34" charset="0"/>
              <a:cs typeface="Arial" pitchFamily="34" charset="0"/>
            </a:endParaRPr>
          </a:p>
          <a:p>
            <a:pPr algn="just" eaLnBrk="1" hangingPunct="1"/>
            <a:endParaRPr lang="en-US" sz="2800" b="1"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t>مرحله کسب آمادگی ، قبل از حادثه باید ایجاد گردد چرا که با وقوع حادثه،  دیگر زمان ، زمان آموختن و آزمون و خطا نیست و چه بسا فکر کردن در افراد درگیر مستقیم مختل میشود و هرچه را که قبلاً تمرین کرده اند در اینجا قادر به انجامش هستند.  </a:t>
            </a:r>
          </a:p>
          <a:p>
            <a:pPr algn="r" rtl="1"/>
            <a:endParaRPr lang="fa-I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276600" y="228600"/>
            <a:ext cx="2514600" cy="838200"/>
          </a:xfrm>
        </p:spPr>
        <p:txBody>
          <a:bodyPr/>
          <a:lstStyle/>
          <a:p>
            <a:pPr rtl="1" eaLnBrk="1" hangingPunct="1"/>
            <a:r>
              <a:rPr lang="fa-IR" b="1" smtClean="0">
                <a:latin typeface="Arial" pitchFamily="34" charset="0"/>
                <a:cs typeface="Arial" pitchFamily="34" charset="0"/>
              </a:rPr>
              <a:t>جمع بندی</a:t>
            </a:r>
            <a:endParaRPr lang="en-US" b="1" smtClean="0">
              <a:latin typeface="Arial" pitchFamily="34" charset="0"/>
              <a:cs typeface="Arial" pitchFamily="34" charset="0"/>
            </a:endParaRPr>
          </a:p>
        </p:txBody>
      </p:sp>
      <p:sp>
        <p:nvSpPr>
          <p:cNvPr id="3" name="Content Placeholder 2"/>
          <p:cNvSpPr>
            <a:spLocks noGrp="1"/>
          </p:cNvSpPr>
          <p:nvPr>
            <p:ph idx="1"/>
          </p:nvPr>
        </p:nvSpPr>
        <p:spPr>
          <a:xfrm>
            <a:off x="457200" y="1295400"/>
            <a:ext cx="8229600" cy="5334000"/>
          </a:xfrm>
        </p:spPr>
        <p:txBody>
          <a:bodyPr rtlCol="0">
            <a:normAutofit fontScale="70000" lnSpcReduction="20000"/>
          </a:bodyPr>
          <a:lstStyle/>
          <a:p>
            <a:pPr algn="just" rtl="1" eaLnBrk="1" fontAlgn="auto" hangingPunct="1">
              <a:spcAft>
                <a:spcPts val="0"/>
              </a:spcAft>
              <a:defRPr/>
            </a:pPr>
            <a:r>
              <a:rPr lang="ar-SA" sz="4000" b="1" dirty="0" smtClean="0">
                <a:solidFill>
                  <a:srgbClr val="002060"/>
                </a:solidFill>
                <a:latin typeface="Arial" pitchFamily="34" charset="0"/>
              </a:rPr>
              <a:t>اغلب در كشورهاي درگير بحران ظرفيت هاي كاري </a:t>
            </a:r>
            <a:r>
              <a:rPr lang="fa-IR" sz="4000" b="1" dirty="0" smtClean="0">
                <a:solidFill>
                  <a:srgbClr val="002060"/>
                </a:solidFill>
                <a:latin typeface="Arial" pitchFamily="34" charset="0"/>
              </a:rPr>
              <a:t>پرسنل </a:t>
            </a:r>
            <a:r>
              <a:rPr lang="ar-SA" sz="4000" b="1" dirty="0" smtClean="0">
                <a:solidFill>
                  <a:srgbClr val="002060"/>
                </a:solidFill>
                <a:latin typeface="Arial" pitchFamily="34" charset="0"/>
              </a:rPr>
              <a:t>ضعيف است به دنبال اقداماتي باشيد كه </a:t>
            </a:r>
            <a:r>
              <a:rPr lang="fa-IR" sz="4000" b="1" dirty="0" smtClean="0">
                <a:solidFill>
                  <a:srgbClr val="002060"/>
                </a:solidFill>
                <a:latin typeface="Arial" pitchFamily="34" charset="0"/>
              </a:rPr>
              <a:t>با </a:t>
            </a:r>
            <a:r>
              <a:rPr lang="ar-SA" sz="4000" b="1" dirty="0" smtClean="0">
                <a:solidFill>
                  <a:srgbClr val="002060"/>
                </a:solidFill>
                <a:latin typeface="Arial" pitchFamily="34" charset="0"/>
              </a:rPr>
              <a:t>تعليم كاركنان </a:t>
            </a:r>
            <a:r>
              <a:rPr lang="fa-IR" sz="4000" b="1" dirty="0" smtClean="0">
                <a:solidFill>
                  <a:srgbClr val="002060"/>
                </a:solidFill>
                <a:latin typeface="Arial" pitchFamily="34" charset="0"/>
              </a:rPr>
              <a:t>موجب </a:t>
            </a:r>
            <a:r>
              <a:rPr lang="ar-SA" sz="4000" b="1" dirty="0" smtClean="0">
                <a:solidFill>
                  <a:srgbClr val="002060"/>
                </a:solidFill>
                <a:latin typeface="Arial" pitchFamily="34" charset="0"/>
              </a:rPr>
              <a:t>ارتقاء ظرفيت هاي كاري آنها شود       </a:t>
            </a:r>
            <a:endParaRPr lang="fa-IR" sz="4000" b="1" dirty="0" smtClean="0">
              <a:solidFill>
                <a:srgbClr val="002060"/>
              </a:solidFill>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fa-IR" dirty="0" smtClean="0">
              <a:latin typeface="Arial" pitchFamily="34" charset="0"/>
            </a:endParaRPr>
          </a:p>
          <a:p>
            <a:pPr algn="r" rtl="1" eaLnBrk="1" fontAlgn="auto" hangingPunct="1">
              <a:spcAft>
                <a:spcPts val="0"/>
              </a:spcAft>
              <a:buFont typeface="Arial" pitchFamily="34" charset="0"/>
              <a:buNone/>
              <a:defRPr/>
            </a:pPr>
            <a:endParaRPr lang="en-US" dirty="0" smtClean="0">
              <a:latin typeface="Arial" pitchFamily="34" charset="0"/>
              <a:cs typeface="Arial" pitchFamily="34" charset="0"/>
            </a:endParaRPr>
          </a:p>
          <a:p>
            <a:pPr algn="ctr" eaLnBrk="1" fontAlgn="auto" hangingPunct="1">
              <a:spcAft>
                <a:spcPts val="0"/>
              </a:spcAft>
              <a:buFont typeface="Arial" pitchFamily="34" charset="0"/>
              <a:buNone/>
              <a:defRPr/>
            </a:pPr>
            <a:r>
              <a:rPr lang="fa-IR" dirty="0" smtClean="0">
                <a:latin typeface="Arial" pitchFamily="34" charset="0"/>
              </a:rPr>
              <a:t> </a:t>
            </a:r>
            <a:endParaRPr lang="en-US" dirty="0">
              <a:solidFill>
                <a:srgbClr val="0070C0"/>
              </a:solidFill>
              <a:latin typeface="Arial" pitchFamily="34" charset="0"/>
              <a:cs typeface="Arial" pitchFamily="34" charset="0"/>
            </a:endParaRPr>
          </a:p>
        </p:txBody>
      </p:sp>
      <p:sp>
        <p:nvSpPr>
          <p:cNvPr id="36868" name="AutoShape 2"/>
          <p:cNvSpPr>
            <a:spLocks noChangeArrowheads="1"/>
          </p:cNvSpPr>
          <p:nvPr/>
        </p:nvSpPr>
        <p:spPr bwMode="auto">
          <a:xfrm>
            <a:off x="304800" y="2590800"/>
            <a:ext cx="8534400" cy="3962400"/>
          </a:xfrm>
          <a:prstGeom prst="verticalScroll">
            <a:avLst>
              <a:gd name="adj" fmla="val 7889"/>
            </a:avLst>
          </a:prstGeom>
          <a:solidFill>
            <a:srgbClr val="FFFFFF"/>
          </a:solidFill>
          <a:ln w="28575">
            <a:solidFill>
              <a:srgbClr val="000000"/>
            </a:solidFill>
            <a:round/>
            <a:headEnd/>
            <a:tailEnd/>
          </a:ln>
        </p:spPr>
        <p:txBody>
          <a:bodyPr/>
          <a:lstStyle/>
          <a:p>
            <a:pPr algn="ctr" rtl="1">
              <a:lnSpc>
                <a:spcPct val="304000"/>
              </a:lnSpc>
              <a:spcAft>
                <a:spcPts val="1000"/>
              </a:spcAft>
            </a:pPr>
            <a:r>
              <a:rPr lang="fa-IR" sz="2800" b="1">
                <a:solidFill>
                  <a:srgbClr val="C00000"/>
                </a:solidFill>
              </a:rPr>
              <a:t>یک </a:t>
            </a:r>
            <a:r>
              <a:rPr lang="ar-SA" sz="2800" b="1">
                <a:solidFill>
                  <a:srgbClr val="C00000"/>
                </a:solidFill>
              </a:rPr>
              <a:t>موضوع </a:t>
            </a:r>
            <a:r>
              <a:rPr lang="fa-IR" sz="2800" b="1">
                <a:solidFill>
                  <a:srgbClr val="C00000"/>
                </a:solidFill>
              </a:rPr>
              <a:t>بنیادی </a:t>
            </a:r>
            <a:r>
              <a:rPr lang="ar-SA" sz="2800" b="1">
                <a:solidFill>
                  <a:srgbClr val="C00000"/>
                </a:solidFill>
              </a:rPr>
              <a:t>كه در حوادث اضطراري </a:t>
            </a:r>
            <a:r>
              <a:rPr lang="fa-IR" sz="2800" b="1">
                <a:solidFill>
                  <a:srgbClr val="C00000"/>
                </a:solidFill>
              </a:rPr>
              <a:t>(</a:t>
            </a:r>
            <a:r>
              <a:rPr lang="ar-SA" sz="2800" b="1">
                <a:solidFill>
                  <a:srgbClr val="C00000"/>
                </a:solidFill>
              </a:rPr>
              <a:t>خصوص</a:t>
            </a:r>
            <a:r>
              <a:rPr lang="fa-IR" sz="2800" b="1">
                <a:solidFill>
                  <a:srgbClr val="C00000"/>
                </a:solidFill>
              </a:rPr>
              <a:t>اً</a:t>
            </a:r>
            <a:r>
              <a:rPr lang="ar-SA" sz="2800" b="1">
                <a:solidFill>
                  <a:srgbClr val="C00000"/>
                </a:solidFill>
              </a:rPr>
              <a:t> </a:t>
            </a:r>
            <a:r>
              <a:rPr lang="fa-IR" sz="2800" b="1">
                <a:solidFill>
                  <a:srgbClr val="C00000"/>
                </a:solidFill>
              </a:rPr>
              <a:t>طولانی) </a:t>
            </a:r>
            <a:r>
              <a:rPr lang="ar-SA" sz="2800" b="1">
                <a:solidFill>
                  <a:srgbClr val="C00000"/>
                </a:solidFill>
              </a:rPr>
              <a:t>به فراموشي سپرده مي شود، سلامت و رفاه كاركنان درگير در اين شرايط بخصوص</a:t>
            </a:r>
            <a:r>
              <a:rPr lang="fa-IR" sz="2800" b="1">
                <a:solidFill>
                  <a:srgbClr val="C00000"/>
                </a:solidFill>
              </a:rPr>
              <a:t> </a:t>
            </a:r>
            <a:r>
              <a:rPr lang="ar-SA" sz="2800" b="1">
                <a:solidFill>
                  <a:srgbClr val="C00000"/>
                </a:solidFill>
              </a:rPr>
              <a:t>سلامت روان</a:t>
            </a:r>
            <a:r>
              <a:rPr lang="fa-IR" sz="2800" b="1">
                <a:solidFill>
                  <a:srgbClr val="C00000"/>
                </a:solidFill>
              </a:rPr>
              <a:t>ی</a:t>
            </a:r>
            <a:r>
              <a:rPr lang="ar-SA" sz="2800" b="1">
                <a:solidFill>
                  <a:srgbClr val="C00000"/>
                </a:solidFill>
              </a:rPr>
              <a:t> و حفظ آرامش آنهاست</a:t>
            </a:r>
            <a:r>
              <a:rPr lang="fa-IR" sz="2800" b="1">
                <a:solidFill>
                  <a:srgbClr val="C00000"/>
                </a:solidFill>
              </a:rPr>
              <a:t> !</a:t>
            </a:r>
            <a:endParaRPr lang="en-US" sz="2800" b="1">
              <a:solidFill>
                <a:srgbClr val="C00000"/>
              </a:solidFill>
            </a:endParaRPr>
          </a:p>
          <a:p>
            <a:endParaRPr lang="en-US">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lstStyle/>
          <a:p>
            <a:r>
              <a:rPr lang="en-US" sz="8000" b="1" dirty="0" smtClean="0">
                <a:solidFill>
                  <a:srgbClr val="FF0000"/>
                </a:solidFill>
              </a:rPr>
              <a:t>EOP</a:t>
            </a:r>
            <a:endParaRPr lang="fa-IR" sz="8000"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Zar" pitchFamily="2" charset="-78"/>
              </a:rPr>
              <a:t>عناوین برنامه های موجود:</a:t>
            </a:r>
            <a:r>
              <a:rPr lang="en-US" dirty="0" smtClean="0">
                <a:cs typeface="B Zar" pitchFamily="2" charset="-78"/>
              </a:rPr>
              <a:t/>
            </a:r>
            <a:br>
              <a:rPr lang="en-US" dirty="0" smtClean="0">
                <a:cs typeface="B Zar" pitchFamily="2" charset="-78"/>
              </a:rPr>
            </a:br>
            <a:endParaRPr lang="en-US" dirty="0"/>
          </a:p>
        </p:txBody>
      </p:sp>
      <p:sp>
        <p:nvSpPr>
          <p:cNvPr id="3" name="Content Placeholder 2"/>
          <p:cNvSpPr>
            <a:spLocks noGrp="1"/>
          </p:cNvSpPr>
          <p:nvPr>
            <p:ph idx="1"/>
          </p:nvPr>
        </p:nvSpPr>
        <p:spPr/>
        <p:txBody>
          <a:bodyPr/>
          <a:lstStyle/>
          <a:p>
            <a:pPr algn="r" rtl="1"/>
            <a:r>
              <a:rPr lang="fa-IR" dirty="0" smtClean="0">
                <a:cs typeface="B Zar" pitchFamily="2" charset="-78"/>
              </a:rPr>
              <a:t>1</a:t>
            </a:r>
            <a:r>
              <a:rPr lang="fa-IR" dirty="0">
                <a:cs typeface="B Zar" pitchFamily="2" charset="-78"/>
              </a:rPr>
              <a:t>) </a:t>
            </a:r>
            <a:r>
              <a:rPr lang="fa-IR" dirty="0" smtClean="0">
                <a:cs typeface="B Zar" pitchFamily="2" charset="-78"/>
              </a:rPr>
              <a:t>کتاب ارزیابی </a:t>
            </a:r>
            <a:r>
              <a:rPr lang="fa-IR" dirty="0">
                <a:cs typeface="B Zar" pitchFamily="2" charset="-78"/>
              </a:rPr>
              <a:t>سریع بهداشتی </a:t>
            </a:r>
            <a:r>
              <a:rPr lang="fa-IR" dirty="0" smtClean="0">
                <a:cs typeface="B Zar" pitchFamily="2" charset="-78"/>
              </a:rPr>
              <a:t>در شرایط آوارگان </a:t>
            </a:r>
            <a:r>
              <a:rPr lang="fa-IR" dirty="0" smtClean="0">
                <a:solidFill>
                  <a:srgbClr val="FF0000"/>
                </a:solidFill>
                <a:cs typeface="B Zar" pitchFamily="2" charset="-78"/>
              </a:rPr>
              <a:t>(ترجمه) </a:t>
            </a:r>
          </a:p>
          <a:p>
            <a:pPr algn="r" rtl="1"/>
            <a:r>
              <a:rPr lang="fa-IR" dirty="0" smtClean="0">
                <a:cs typeface="B Zar" pitchFamily="2" charset="-78"/>
              </a:rPr>
              <a:t>2</a:t>
            </a:r>
            <a:r>
              <a:rPr lang="fa-IR" dirty="0">
                <a:cs typeface="B Zar" pitchFamily="2" charset="-78"/>
              </a:rPr>
              <a:t>) </a:t>
            </a:r>
            <a:r>
              <a:rPr lang="fa-IR" dirty="0" smtClean="0">
                <a:cs typeface="B Zar" pitchFamily="2" charset="-78"/>
              </a:rPr>
              <a:t>کتاب </a:t>
            </a:r>
            <a:r>
              <a:rPr lang="fa-IR" dirty="0">
                <a:cs typeface="B Zar" pitchFamily="2" charset="-78"/>
              </a:rPr>
              <a:t>نظام مراقبت بیماریهای </a:t>
            </a:r>
            <a:r>
              <a:rPr lang="fa-IR" dirty="0" smtClean="0">
                <a:cs typeface="B Zar" pitchFamily="2" charset="-78"/>
              </a:rPr>
              <a:t>واگیر( در شرایط عادی )</a:t>
            </a:r>
            <a:endParaRPr lang="en-US" dirty="0">
              <a:cs typeface="B Zar" pitchFamily="2" charset="-78"/>
            </a:endParaRPr>
          </a:p>
          <a:p>
            <a:pPr algn="r" rtl="1"/>
            <a:r>
              <a:rPr lang="fa-IR" dirty="0">
                <a:cs typeface="B Zar" pitchFamily="2" charset="-78"/>
              </a:rPr>
              <a:t>3) </a:t>
            </a:r>
            <a:r>
              <a:rPr lang="fa-IR" dirty="0" smtClean="0">
                <a:cs typeface="B Zar" pitchFamily="2" charset="-78"/>
              </a:rPr>
              <a:t>کتاب بررسی </a:t>
            </a:r>
            <a:r>
              <a:rPr lang="fa-IR" dirty="0">
                <a:cs typeface="B Zar" pitchFamily="2" charset="-78"/>
              </a:rPr>
              <a:t>طغیان </a:t>
            </a:r>
            <a:r>
              <a:rPr lang="fa-IR" dirty="0" smtClean="0">
                <a:cs typeface="B Zar" pitchFamily="2" charset="-78"/>
              </a:rPr>
              <a:t>بیماریهای منتقله از آب و غذا </a:t>
            </a:r>
            <a:r>
              <a:rPr lang="fa-IR" dirty="0" smtClean="0">
                <a:solidFill>
                  <a:srgbClr val="FF0000"/>
                </a:solidFill>
                <a:cs typeface="B Zar" pitchFamily="2" charset="-78"/>
              </a:rPr>
              <a:t>(ترجمه)</a:t>
            </a:r>
            <a:endParaRPr lang="en-US" dirty="0">
              <a:solidFill>
                <a:srgbClr val="FF0000"/>
              </a:solidFill>
              <a:cs typeface="B Zar" pitchFamily="2" charset="-78"/>
            </a:endParaRPr>
          </a:p>
          <a:p>
            <a:pPr algn="r" rtl="1"/>
            <a:r>
              <a:rPr lang="fa-IR" dirty="0">
                <a:cs typeface="B Zar" pitchFamily="2" charset="-78"/>
              </a:rPr>
              <a:t>4) </a:t>
            </a:r>
            <a:r>
              <a:rPr lang="fa-IR" dirty="0" smtClean="0">
                <a:cs typeface="B Zar" pitchFamily="2" charset="-78"/>
              </a:rPr>
              <a:t>کتاب کنترل </a:t>
            </a:r>
            <a:r>
              <a:rPr lang="fa-IR" dirty="0">
                <a:cs typeface="B Zar" pitchFamily="2" charset="-78"/>
              </a:rPr>
              <a:t>بیماریهای </a:t>
            </a:r>
            <a:r>
              <a:rPr lang="fa-IR" dirty="0" smtClean="0">
                <a:cs typeface="B Zar" pitchFamily="2" charset="-78"/>
              </a:rPr>
              <a:t>واگیر در بلایا</a:t>
            </a:r>
            <a:r>
              <a:rPr lang="en-US" dirty="0" smtClean="0">
                <a:cs typeface="B Zar" pitchFamily="2" charset="-78"/>
              </a:rPr>
              <a:t> </a:t>
            </a:r>
            <a:r>
              <a:rPr lang="fa-IR" dirty="0" smtClean="0">
                <a:solidFill>
                  <a:srgbClr val="FF0000"/>
                </a:solidFill>
                <a:cs typeface="B Zar" pitchFamily="2" charset="-78"/>
              </a:rPr>
              <a:t>(ترجمه)</a:t>
            </a:r>
          </a:p>
          <a:p>
            <a:pPr algn="r" rtl="1"/>
            <a:r>
              <a:rPr lang="fa-IR" dirty="0" smtClean="0">
                <a:cs typeface="B Zar" pitchFamily="2" charset="-78"/>
              </a:rPr>
              <a:t>5) بسته خدمتی کاردان – کارشناس در بحران زلزله</a:t>
            </a:r>
          </a:p>
          <a:p>
            <a:pPr algn="r" rtl="1"/>
            <a:r>
              <a:rPr lang="fa-IR" dirty="0" smtClean="0">
                <a:cs typeface="B Zar" pitchFamily="2" charset="-78"/>
              </a:rPr>
              <a:t>6) لیست داروها و وسایل نمونه برداری و پیشگیری برای هر تیم به ازای 1000 و 10000 نفر تحت پوشش خدمات پیشگیری از بیماریهای واگیر</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r" rtl="1"/>
            <a:r>
              <a:rPr lang="fa-IR" dirty="0" smtClean="0">
                <a:cs typeface="B Zar" pitchFamily="2" charset="-78"/>
              </a:rPr>
              <a:t>وجود اپیدمیولوژیست – متخصص یا </a:t>
            </a:r>
            <a:r>
              <a:rPr lang="en-US" dirty="0" smtClean="0">
                <a:cs typeface="B Zar" pitchFamily="2" charset="-78"/>
              </a:rPr>
              <a:t>MPH</a:t>
            </a:r>
            <a:r>
              <a:rPr lang="fa-IR" dirty="0" smtClean="0">
                <a:cs typeface="B Zar" pitchFamily="2" charset="-78"/>
              </a:rPr>
              <a:t> در معاونت هاي بهداشتي دانشگاههاي علوم پزشكي كشور به عنوان بازوهاي علمی-اجرايي</a:t>
            </a:r>
            <a:endParaRPr lang="en-US" dirty="0" smtClean="0">
              <a:cs typeface="B Zar" pitchFamily="2" charset="-78"/>
            </a:endParaRPr>
          </a:p>
          <a:p>
            <a:pPr lvl="0" algn="r" rtl="1"/>
            <a:r>
              <a:rPr lang="fa-IR" dirty="0" smtClean="0">
                <a:cs typeface="B Zar" pitchFamily="2" charset="-78"/>
              </a:rPr>
              <a:t>حمايت هاي واحد مدیریت و كاهش خطر بلایا و حساس سازي مسئولین</a:t>
            </a:r>
            <a:endParaRPr lang="en-US" dirty="0" smtClean="0">
              <a:cs typeface="B Zar" pitchFamily="2" charset="-78"/>
            </a:endParaRPr>
          </a:p>
          <a:p>
            <a:pPr algn="r" rtl="1"/>
            <a:r>
              <a:rPr lang="en-US" dirty="0" smtClean="0">
                <a:cs typeface="B Zar" pitchFamily="2" charset="-78"/>
              </a:rPr>
              <a:t> </a:t>
            </a:r>
            <a:r>
              <a:rPr lang="fa-IR" dirty="0" smtClean="0">
                <a:cs typeface="B Zar" pitchFamily="2" charset="-78"/>
              </a:rPr>
              <a:t>پشتيباني دبيرخانه كارگروه سلامت در حوادث غيرمترقبه در  هدایت نمودن هر قطب </a:t>
            </a:r>
            <a:endParaRPr lang="en-US" dirty="0">
              <a:cs typeface="B Zar" pitchFamily="2" charset="-78"/>
            </a:endParaRPr>
          </a:p>
        </p:txBody>
      </p:sp>
      <p:sp>
        <p:nvSpPr>
          <p:cNvPr id="4" name="Title 1"/>
          <p:cNvSpPr>
            <a:spLocks noGrp="1"/>
          </p:cNvSpPr>
          <p:nvPr>
            <p:ph type="title"/>
          </p:nvPr>
        </p:nvSpPr>
        <p:spPr/>
        <p:txBody>
          <a:bodyPr>
            <a:normAutofit fontScale="90000"/>
          </a:bodyPr>
          <a:lstStyle/>
          <a:p>
            <a:r>
              <a:rPr lang="fa-IR" b="1" dirty="0" smtClean="0">
                <a:cs typeface="B Zar" pitchFamily="2" charset="-78"/>
              </a:rPr>
              <a:t>نقاط قوت برنامه های موجود:</a:t>
            </a:r>
            <a:r>
              <a:rPr lang="en-US" dirty="0" smtClean="0">
                <a:cs typeface="B Zar" pitchFamily="2" charset="-78"/>
              </a:rPr>
              <a:t/>
            </a:r>
            <a:br>
              <a:rPr lang="en-US" dirty="0" smtClean="0">
                <a:cs typeface="B Zar" pitchFamily="2" charset="-78"/>
              </a:rPr>
            </a:b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Zar" pitchFamily="2" charset="-78"/>
              </a:rPr>
              <a:t>نقاط قوت برنامه های موجود:</a:t>
            </a:r>
            <a:r>
              <a:rPr lang="en-US" dirty="0" smtClean="0">
                <a:cs typeface="B Zar" pitchFamily="2" charset="-78"/>
              </a:rPr>
              <a:t/>
            </a:r>
            <a:br>
              <a:rPr lang="en-US" dirty="0" smtClean="0">
                <a:cs typeface="B Zar" pitchFamily="2" charset="-78"/>
              </a:rPr>
            </a:br>
            <a:endParaRPr lang="en-US" dirty="0"/>
          </a:p>
        </p:txBody>
      </p:sp>
      <p:sp>
        <p:nvSpPr>
          <p:cNvPr id="3" name="Content Placeholder 2"/>
          <p:cNvSpPr>
            <a:spLocks noGrp="1"/>
          </p:cNvSpPr>
          <p:nvPr>
            <p:ph idx="1"/>
          </p:nvPr>
        </p:nvSpPr>
        <p:spPr>
          <a:xfrm>
            <a:off x="0" y="1600200"/>
            <a:ext cx="8686800" cy="4525963"/>
          </a:xfrm>
        </p:spPr>
        <p:txBody>
          <a:bodyPr>
            <a:normAutofit fontScale="92500"/>
          </a:bodyPr>
          <a:lstStyle/>
          <a:p>
            <a:pPr algn="r" rtl="1"/>
            <a:r>
              <a:rPr lang="fa-IR" dirty="0" smtClean="0">
                <a:cs typeface="B Zar" pitchFamily="2" charset="-78"/>
              </a:rPr>
              <a:t>1</a:t>
            </a:r>
            <a:r>
              <a:rPr lang="fa-IR" dirty="0">
                <a:cs typeface="B Zar" pitchFamily="2" charset="-78"/>
              </a:rPr>
              <a:t>) داشتن نظام </a:t>
            </a:r>
            <a:r>
              <a:rPr lang="fa-IR" dirty="0" smtClean="0">
                <a:cs typeface="B Zar" pitchFamily="2" charset="-78"/>
              </a:rPr>
              <a:t>مراقبت </a:t>
            </a:r>
            <a:r>
              <a:rPr lang="fa-IR" dirty="0">
                <a:cs typeface="B Zar" pitchFamily="2" charset="-78"/>
              </a:rPr>
              <a:t>بیماریها در شرایط </a:t>
            </a:r>
            <a:r>
              <a:rPr lang="fa-IR" dirty="0" smtClean="0">
                <a:cs typeface="B Zar" pitchFamily="2" charset="-78"/>
              </a:rPr>
              <a:t>روتین بصورت الکترونیک </a:t>
            </a:r>
          </a:p>
          <a:p>
            <a:pPr algn="r" rtl="1">
              <a:buNone/>
            </a:pPr>
            <a:r>
              <a:rPr lang="en-US" dirty="0" smtClean="0">
                <a:cs typeface="B Zar" pitchFamily="2" charset="-78"/>
              </a:rPr>
              <a:t>       </a:t>
            </a:r>
            <a:r>
              <a:rPr lang="fa-IR" dirty="0" smtClean="0">
                <a:cs typeface="B Zar" pitchFamily="2" charset="-78"/>
              </a:rPr>
              <a:t>ازجمله راه اندازی سیستم پورتال و پایلوت نظام مراقبت سندرمیک </a:t>
            </a:r>
            <a:endParaRPr lang="en-US" dirty="0">
              <a:cs typeface="B Zar" pitchFamily="2" charset="-78"/>
            </a:endParaRPr>
          </a:p>
          <a:p>
            <a:pPr algn="r" rtl="1"/>
            <a:r>
              <a:rPr lang="fa-IR" dirty="0">
                <a:cs typeface="B Zar" pitchFamily="2" charset="-78"/>
              </a:rPr>
              <a:t>2) داشتن پرسنل با تجربه </a:t>
            </a:r>
            <a:r>
              <a:rPr lang="fa-IR" dirty="0" smtClean="0">
                <a:cs typeface="B Zar" pitchFamily="2" charset="-78"/>
              </a:rPr>
              <a:t>که </a:t>
            </a:r>
            <a:r>
              <a:rPr lang="fa-IR" dirty="0">
                <a:cs typeface="B Zar" pitchFamily="2" charset="-78"/>
              </a:rPr>
              <a:t>در بلایای قبلی </a:t>
            </a:r>
            <a:r>
              <a:rPr lang="fa-IR" dirty="0" smtClean="0">
                <a:cs typeface="B Zar" pitchFamily="2" charset="-78"/>
              </a:rPr>
              <a:t>حاضر بوده اند</a:t>
            </a:r>
            <a:endParaRPr lang="en-US" dirty="0" smtClean="0">
              <a:cs typeface="B Zar" pitchFamily="2" charset="-78"/>
            </a:endParaRPr>
          </a:p>
          <a:p>
            <a:pPr algn="r" rtl="1">
              <a:buNone/>
            </a:pPr>
            <a:r>
              <a:rPr lang="en-US" dirty="0" smtClean="0">
                <a:cs typeface="B Zar" pitchFamily="2" charset="-78"/>
              </a:rPr>
              <a:t>      </a:t>
            </a:r>
            <a:r>
              <a:rPr lang="fa-IR" dirty="0" smtClean="0">
                <a:cs typeface="B Zar" pitchFamily="2" charset="-78"/>
              </a:rPr>
              <a:t> تجربیات زلزله بم- لرستان، سیل گلستان-طوفان گونو-زلزله پاکستان</a:t>
            </a:r>
            <a:endParaRPr lang="en-US" dirty="0" smtClean="0">
              <a:cs typeface="B Zar" pitchFamily="2" charset="-78"/>
            </a:endParaRPr>
          </a:p>
          <a:p>
            <a:pPr algn="r" rtl="1"/>
            <a:r>
              <a:rPr lang="fa-IR" dirty="0" smtClean="0">
                <a:cs typeface="B Zar" pitchFamily="2" charset="-78"/>
              </a:rPr>
              <a:t>3</a:t>
            </a:r>
            <a:r>
              <a:rPr lang="fa-IR" dirty="0">
                <a:cs typeface="B Zar" pitchFamily="2" charset="-78"/>
              </a:rPr>
              <a:t>) </a:t>
            </a:r>
            <a:r>
              <a:rPr lang="fa-IR" dirty="0" smtClean="0">
                <a:cs typeface="B Zar" pitchFamily="2" charset="-78"/>
              </a:rPr>
              <a:t>تهیه کتابهای مختلف و </a:t>
            </a:r>
            <a:r>
              <a:rPr lang="en-US" dirty="0" smtClean="0">
                <a:cs typeface="B Zar" pitchFamily="2" charset="-78"/>
              </a:rPr>
              <a:t>CD</a:t>
            </a:r>
            <a:r>
              <a:rPr lang="fa-IR" dirty="0" smtClean="0">
                <a:cs typeface="B Zar" pitchFamily="2" charset="-78"/>
              </a:rPr>
              <a:t>  آموزشی  در زمینه ارزیابی سریع بهداشتی – مراقبت بیماریها و کتاب راهنمای کنترل بیماریهای واگیر در بلایاو...</a:t>
            </a:r>
          </a:p>
          <a:p>
            <a:pPr algn="r" rtl="1"/>
            <a:r>
              <a:rPr lang="fa-IR" dirty="0" smtClean="0">
                <a:cs typeface="B Zar" pitchFamily="2" charset="-78"/>
              </a:rPr>
              <a:t>داشتن تیمهای واکنش سریع آماده در دانشگاهها که آموزش دیده و در قالب تیمهای آماده بخدمت سازماندهی شده اند .</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نقاط ضعف</a:t>
            </a:r>
            <a:endParaRPr lang="en-US" dirty="0"/>
          </a:p>
        </p:txBody>
      </p:sp>
      <p:sp>
        <p:nvSpPr>
          <p:cNvPr id="3" name="Content Placeholder 2"/>
          <p:cNvSpPr>
            <a:spLocks noGrp="1"/>
          </p:cNvSpPr>
          <p:nvPr>
            <p:ph idx="1"/>
          </p:nvPr>
        </p:nvSpPr>
        <p:spPr/>
        <p:txBody>
          <a:bodyPr/>
          <a:lstStyle/>
          <a:p>
            <a:pPr algn="r" rtl="1"/>
            <a:r>
              <a:rPr lang="fa-IR" dirty="0">
                <a:cs typeface="B Lotus" pitchFamily="2" charset="-78"/>
              </a:rPr>
              <a:t>عمده ترين نقاط ضعف مديريت بحران عدم هماهنگي و همكاري سازمانها </a:t>
            </a:r>
            <a:r>
              <a:rPr lang="fa-IR" dirty="0" smtClean="0">
                <a:cs typeface="B Lotus" pitchFamily="2" charset="-78"/>
              </a:rPr>
              <a:t>چه درون بخشی در حوزه های وزارت متبوع و علی الخصوص فرابخشی است .</a:t>
            </a:r>
          </a:p>
          <a:p>
            <a:pPr algn="r" rtl="1"/>
            <a:r>
              <a:rPr lang="fa-IR" dirty="0" smtClean="0">
                <a:cs typeface="B Lotus" pitchFamily="2" charset="-78"/>
              </a:rPr>
              <a:t> </a:t>
            </a:r>
            <a:r>
              <a:rPr lang="fa-IR" dirty="0">
                <a:cs typeface="B Lotus" pitchFamily="2" charset="-78"/>
              </a:rPr>
              <a:t>كمبود ضوابط و مقررات </a:t>
            </a:r>
            <a:r>
              <a:rPr lang="fa-IR" dirty="0" smtClean="0">
                <a:cs typeface="B Lotus" pitchFamily="2" charset="-78"/>
              </a:rPr>
              <a:t>و </a:t>
            </a:r>
            <a:r>
              <a:rPr lang="fa-IR" dirty="0">
                <a:cs typeface="B Lotus" pitchFamily="2" charset="-78"/>
              </a:rPr>
              <a:t>نا كافي بودن قوانين و مقررات موجود ، </a:t>
            </a:r>
            <a:endParaRPr lang="fa-IR" dirty="0" smtClean="0">
              <a:cs typeface="B Lotus" pitchFamily="2" charset="-78"/>
            </a:endParaRPr>
          </a:p>
          <a:p>
            <a:pPr algn="r" rtl="1"/>
            <a:r>
              <a:rPr lang="fa-IR" dirty="0" smtClean="0">
                <a:cs typeface="B Lotus" pitchFamily="2" charset="-78"/>
              </a:rPr>
              <a:t>و در نهایت محدوديت </a:t>
            </a:r>
            <a:r>
              <a:rPr lang="fa-IR" dirty="0">
                <a:cs typeface="B Lotus" pitchFamily="2" charset="-78"/>
              </a:rPr>
              <a:t>منابع مالي </a:t>
            </a:r>
            <a:endParaRPr lang="en-US" dirty="0">
              <a:cs typeface="B Lotus"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Zar" pitchFamily="2" charset="-78"/>
              </a:rPr>
              <a:t>نقاط ضعف برنامه های موجود:</a:t>
            </a:r>
            <a:r>
              <a:rPr lang="en-US" dirty="0" smtClean="0">
                <a:cs typeface="B Zar" pitchFamily="2" charset="-78"/>
              </a:rPr>
              <a:t/>
            </a:r>
            <a:br>
              <a:rPr lang="en-US" dirty="0" smtClean="0">
                <a:cs typeface="B Zar" pitchFamily="2" charset="-78"/>
              </a:rPr>
            </a:br>
            <a:endParaRPr lang="en-US" dirty="0">
              <a:cs typeface="B Zar" pitchFamily="2" charset="-78"/>
            </a:endParaRPr>
          </a:p>
        </p:txBody>
      </p:sp>
      <p:sp>
        <p:nvSpPr>
          <p:cNvPr id="3" name="Content Placeholder 2"/>
          <p:cNvSpPr>
            <a:spLocks noGrp="1"/>
          </p:cNvSpPr>
          <p:nvPr>
            <p:ph idx="1"/>
          </p:nvPr>
        </p:nvSpPr>
        <p:spPr/>
        <p:txBody>
          <a:bodyPr>
            <a:normAutofit/>
          </a:bodyPr>
          <a:lstStyle/>
          <a:p>
            <a:pPr marL="514350" indent="-514350" algn="r" rtl="1">
              <a:buNone/>
            </a:pPr>
            <a:r>
              <a:rPr lang="fa-IR" dirty="0" smtClean="0">
                <a:cs typeface="B Zar" pitchFamily="2" charset="-78"/>
              </a:rPr>
              <a:t>همکاریها </a:t>
            </a:r>
            <a:r>
              <a:rPr lang="fa-IR" dirty="0">
                <a:cs typeface="B Zar" pitchFamily="2" charset="-78"/>
              </a:rPr>
              <a:t>و هماهنگیهای </a:t>
            </a:r>
            <a:r>
              <a:rPr lang="fa-IR" b="1" dirty="0">
                <a:solidFill>
                  <a:srgbClr val="FF0000"/>
                </a:solidFill>
                <a:cs typeface="B Zar" pitchFamily="2" charset="-78"/>
              </a:rPr>
              <a:t>فرابخشی</a:t>
            </a:r>
            <a:r>
              <a:rPr lang="fa-IR" dirty="0">
                <a:cs typeface="B Zar" pitchFamily="2" charset="-78"/>
              </a:rPr>
              <a:t> نیاز به توسعه و  گسترش  دارد</a:t>
            </a:r>
            <a:r>
              <a:rPr lang="fa-IR" dirty="0" smtClean="0">
                <a:cs typeface="B Zar" pitchFamily="2" charset="-78"/>
              </a:rPr>
              <a:t>.</a:t>
            </a:r>
          </a:p>
          <a:p>
            <a:pPr marL="514350" indent="-514350" algn="r" rtl="1">
              <a:buNone/>
            </a:pPr>
            <a:r>
              <a:rPr lang="fa-IR" dirty="0" smtClean="0">
                <a:cs typeface="B Zar" pitchFamily="2" charset="-78"/>
              </a:rPr>
              <a:t>مسایل مالی و پرسنلی افراد دخیل و مقابله با بلایا پیش بینی و تدوین گردد.</a:t>
            </a:r>
          </a:p>
          <a:p>
            <a:pPr marL="514350" indent="-514350" algn="r" rtl="1">
              <a:buNone/>
            </a:pPr>
            <a:r>
              <a:rPr lang="fa-IR" dirty="0" smtClean="0">
                <a:cs typeface="B Zar" pitchFamily="2" charset="-78"/>
              </a:rPr>
              <a:t> نبود توافقنامه های همکاریهای درون بخشی  جهت تقسيم وظايف سازمانی در بحرانها بدلیل چند بخشي بودن مديريت بحران ازجمله بهداشت محیط و آزمایشگاه</a:t>
            </a:r>
          </a:p>
          <a:p>
            <a:pPr marL="514350" indent="-514350" algn="r" rtl="1">
              <a:buNone/>
            </a:pPr>
            <a:r>
              <a:rPr lang="fa-IR" dirty="0" smtClean="0">
                <a:cs typeface="B Zar" pitchFamily="2" charset="-78"/>
              </a:rPr>
              <a:t> مکتوب و مستند نبودن  درس آموخته های حوادث و بلایای  سالهای گذشته برای استفاده در برنامه های جدید</a:t>
            </a:r>
            <a:endParaRPr lang="en-US" dirty="0" smtClean="0">
              <a:cs typeface="B Zar" pitchFamily="2" charset="-78"/>
            </a:endParaRPr>
          </a:p>
          <a:p>
            <a:pPr marL="514350" indent="-514350" algn="r" rtl="1">
              <a:buNone/>
            </a:pPr>
            <a:endParaRPr lang="en-US" dirty="0">
              <a:cs typeface="B Zar" pitchFamily="2" charset="-78"/>
            </a:endParaRPr>
          </a:p>
          <a:p>
            <a:pPr marL="514350" indent="-514350" algn="r">
              <a:buNone/>
            </a:pPr>
            <a:endParaRPr lang="en-US" dirty="0">
              <a:cs typeface="B Zar"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تهديدها</a:t>
            </a:r>
            <a:endParaRPr lang="en-US" dirty="0"/>
          </a:p>
        </p:txBody>
      </p:sp>
      <p:sp>
        <p:nvSpPr>
          <p:cNvPr id="3" name="Content Placeholder 2"/>
          <p:cNvSpPr>
            <a:spLocks noGrp="1"/>
          </p:cNvSpPr>
          <p:nvPr>
            <p:ph idx="1"/>
          </p:nvPr>
        </p:nvSpPr>
        <p:spPr/>
        <p:txBody>
          <a:bodyPr/>
          <a:lstStyle/>
          <a:p>
            <a:pPr algn="r" rtl="1"/>
            <a:r>
              <a:rPr lang="fa-IR" dirty="0" smtClean="0">
                <a:cs typeface="B Lotus" pitchFamily="2" charset="-78"/>
              </a:rPr>
              <a:t>تهديدها عبارتند </a:t>
            </a:r>
            <a:r>
              <a:rPr lang="fa-IR" dirty="0">
                <a:cs typeface="B Lotus" pitchFamily="2" charset="-78"/>
              </a:rPr>
              <a:t>از : </a:t>
            </a:r>
            <a:r>
              <a:rPr lang="fa-IR" dirty="0" smtClean="0">
                <a:cs typeface="B Lotus" pitchFamily="2" charset="-78"/>
              </a:rPr>
              <a:t>استهلاک نیروها و كاهش </a:t>
            </a:r>
            <a:r>
              <a:rPr lang="fa-IR" dirty="0">
                <a:cs typeface="B Lotus" pitchFamily="2" charset="-78"/>
              </a:rPr>
              <a:t>انگيزه و علاقه </a:t>
            </a:r>
            <a:r>
              <a:rPr lang="fa-IR" dirty="0" smtClean="0">
                <a:cs typeface="B Lotus" pitchFamily="2" charset="-78"/>
              </a:rPr>
              <a:t>پرسنل به ارایه خدمات اکتیو مراقبت و بررسی طغیانها در نقاط حادثه دیده بمدت </a:t>
            </a:r>
            <a:r>
              <a:rPr lang="fa-IR" dirty="0">
                <a:cs typeface="B Lotus" pitchFamily="2" charset="-78"/>
              </a:rPr>
              <a:t>لازم </a:t>
            </a:r>
            <a:r>
              <a:rPr lang="fa-IR" dirty="0" smtClean="0">
                <a:cs typeface="B Lotus" pitchFamily="2" charset="-78"/>
              </a:rPr>
              <a:t>و طولانی مدت </a:t>
            </a:r>
            <a:r>
              <a:rPr lang="fa-IR" dirty="0">
                <a:cs typeface="B Lotus" pitchFamily="2" charset="-78"/>
              </a:rPr>
              <a:t>، </a:t>
            </a:r>
            <a:endParaRPr lang="fa-IR" dirty="0" smtClean="0">
              <a:cs typeface="B Lotus" pitchFamily="2" charset="-78"/>
            </a:endParaRPr>
          </a:p>
          <a:p>
            <a:pPr algn="r" rtl="1"/>
            <a:r>
              <a:rPr lang="fa-IR" dirty="0" smtClean="0">
                <a:cs typeface="B Lotus" pitchFamily="2" charset="-78"/>
              </a:rPr>
              <a:t>ادامه </a:t>
            </a:r>
            <a:r>
              <a:rPr lang="fa-IR" dirty="0">
                <a:cs typeface="B Lotus" pitchFamily="2" charset="-78"/>
              </a:rPr>
              <a:t>يافتن مشكلات هايي و كمبودها در زمينه امكانات و تجهيزات </a:t>
            </a:r>
            <a:r>
              <a:rPr lang="fa-IR" dirty="0" smtClean="0">
                <a:cs typeface="B Lotus" pitchFamily="2" charset="-78"/>
              </a:rPr>
              <a:t>در مناطق حادثه دیده در صورت عدم پیش بینی قبل از وقوع مخاطرات و عدم هماهنگی کافی</a:t>
            </a:r>
          </a:p>
          <a:p>
            <a:pPr algn="r" rtl="1"/>
            <a:r>
              <a:rPr lang="fa-IR" dirty="0" smtClean="0">
                <a:cs typeface="B Lotus" pitchFamily="2" charset="-78"/>
              </a:rPr>
              <a:t>تأخير </a:t>
            </a:r>
            <a:r>
              <a:rPr lang="fa-IR" dirty="0">
                <a:cs typeface="B Lotus" pitchFamily="2" charset="-78"/>
              </a:rPr>
              <a:t>در روند </a:t>
            </a:r>
            <a:r>
              <a:rPr lang="fa-IR" dirty="0" smtClean="0">
                <a:cs typeface="B Lotus" pitchFamily="2" charset="-78"/>
              </a:rPr>
              <a:t>افزايش آگاهی و آموزش عمومی جامعه برای انواع مخاطرات شایع در هر منطقه </a:t>
            </a:r>
            <a:r>
              <a:rPr lang="fa-IR" dirty="0">
                <a:cs typeface="B Lotus" pitchFamily="2" charset="-78"/>
              </a:rPr>
              <a:t>.</a:t>
            </a:r>
            <a:endParaRPr lang="en-US" dirty="0">
              <a:cs typeface="B Lotus" pitchFamily="2" charset="-78"/>
            </a:endParaRPr>
          </a:p>
          <a:p>
            <a:pPr algn="r" rtl="1"/>
            <a:endParaRPr lang="en-US" dirty="0">
              <a:cs typeface="B Lotus" pitchFamily="2" charset="-7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Zar" pitchFamily="2" charset="-78"/>
              </a:rPr>
              <a:t>تهدیدهای پیش روی برنامه های موجود:</a:t>
            </a:r>
            <a:r>
              <a:rPr lang="en-US" dirty="0" smtClean="0">
                <a:cs typeface="B Zar" pitchFamily="2" charset="-78"/>
              </a:rPr>
              <a:t/>
            </a:r>
            <a:br>
              <a:rPr lang="en-US" dirty="0" smtClean="0">
                <a:cs typeface="B Zar" pitchFamily="2" charset="-78"/>
              </a:rPr>
            </a:br>
            <a:endParaRPr lang="en-US" dirty="0"/>
          </a:p>
        </p:txBody>
      </p:sp>
      <p:sp>
        <p:nvSpPr>
          <p:cNvPr id="3" name="Content Placeholder 2"/>
          <p:cNvSpPr>
            <a:spLocks noGrp="1"/>
          </p:cNvSpPr>
          <p:nvPr>
            <p:ph idx="1"/>
          </p:nvPr>
        </p:nvSpPr>
        <p:spPr>
          <a:xfrm>
            <a:off x="228600" y="1600200"/>
            <a:ext cx="8458200" cy="4525963"/>
          </a:xfrm>
        </p:spPr>
        <p:txBody>
          <a:bodyPr>
            <a:normAutofit lnSpcReduction="10000"/>
          </a:bodyPr>
          <a:lstStyle/>
          <a:p>
            <a:pPr algn="just" rtl="1"/>
            <a:r>
              <a:rPr lang="fa-IR" dirty="0" smtClean="0">
                <a:cs typeface="B Zar" pitchFamily="2" charset="-78"/>
              </a:rPr>
              <a:t>1</a:t>
            </a:r>
            <a:r>
              <a:rPr lang="fa-IR" dirty="0">
                <a:cs typeface="B Zar" pitchFamily="2" charset="-78"/>
              </a:rPr>
              <a:t>) اضافه شدن حوادث و بلایای جدید ازجمله سونامی و طوفان گونو  بصورت طبیعی و حوادث </a:t>
            </a:r>
            <a:r>
              <a:rPr lang="fa-IR" dirty="0" smtClean="0">
                <a:cs typeface="B Zar" pitchFamily="2" charset="-78"/>
              </a:rPr>
              <a:t>شیمیایی ( سمپاشی نقاط شهری توسط هواپیما در دزفول )-     یا بیولوژیک </a:t>
            </a:r>
            <a:r>
              <a:rPr lang="fa-IR" dirty="0">
                <a:cs typeface="B Zar" pitchFamily="2" charset="-78"/>
              </a:rPr>
              <a:t>و</a:t>
            </a:r>
            <a:r>
              <a:rPr lang="fa-IR" dirty="0" smtClean="0">
                <a:cs typeface="B Zar" pitchFamily="2" charset="-78"/>
              </a:rPr>
              <a:t>.....</a:t>
            </a:r>
            <a:r>
              <a:rPr lang="en-US" dirty="0" smtClean="0">
                <a:cs typeface="B Zar" pitchFamily="2" charset="-78"/>
              </a:rPr>
              <a:t> CBNREI</a:t>
            </a:r>
            <a:r>
              <a:rPr lang="fa-IR" dirty="0" smtClean="0">
                <a:cs typeface="B Zar" pitchFamily="2" charset="-78"/>
              </a:rPr>
              <a:t> </a:t>
            </a:r>
            <a:r>
              <a:rPr lang="en-US" dirty="0" smtClean="0">
                <a:cs typeface="B Zar" pitchFamily="2" charset="-78"/>
              </a:rPr>
              <a:t>(</a:t>
            </a:r>
            <a:r>
              <a:rPr lang="fa-IR" dirty="0" smtClean="0">
                <a:cs typeface="B Zar" pitchFamily="2" charset="-78"/>
              </a:rPr>
              <a:t>بصورت </a:t>
            </a:r>
            <a:r>
              <a:rPr lang="fa-IR" dirty="0">
                <a:cs typeface="B Zar" pitchFamily="2" charset="-78"/>
              </a:rPr>
              <a:t>دست ساز بشر</a:t>
            </a:r>
            <a:endParaRPr lang="en-US" dirty="0">
              <a:cs typeface="B Zar" pitchFamily="2" charset="-78"/>
            </a:endParaRPr>
          </a:p>
          <a:p>
            <a:pPr algn="just" rtl="1"/>
            <a:r>
              <a:rPr lang="fa-IR" dirty="0">
                <a:cs typeface="B Zar" pitchFamily="2" charset="-78"/>
              </a:rPr>
              <a:t>2) </a:t>
            </a:r>
            <a:r>
              <a:rPr lang="fa-IR" dirty="0" smtClean="0">
                <a:cs typeface="B Zar" pitchFamily="2" charset="-78"/>
              </a:rPr>
              <a:t>بازنشسته </a:t>
            </a:r>
            <a:r>
              <a:rPr lang="fa-IR" dirty="0">
                <a:cs typeface="B Zar" pitchFamily="2" charset="-78"/>
              </a:rPr>
              <a:t>شدن مداوم کارشناسان و مدیرانی که در این زمینه تجربه دارند</a:t>
            </a:r>
            <a:endParaRPr lang="en-US" dirty="0">
              <a:cs typeface="B Zar" pitchFamily="2" charset="-78"/>
            </a:endParaRPr>
          </a:p>
          <a:p>
            <a:pPr algn="just" rtl="1"/>
            <a:r>
              <a:rPr lang="fa-IR" dirty="0">
                <a:cs typeface="B Zar" pitchFamily="2" charset="-78"/>
              </a:rPr>
              <a:t>3) ضعف سیستم </a:t>
            </a:r>
            <a:r>
              <a:rPr lang="fa-IR" dirty="0" smtClean="0">
                <a:cs typeface="B Zar" pitchFamily="2" charset="-78"/>
              </a:rPr>
              <a:t>نظارت و ارزشیابی </a:t>
            </a:r>
            <a:r>
              <a:rPr lang="fa-IR" dirty="0">
                <a:cs typeface="B Zar" pitchFamily="2" charset="-78"/>
              </a:rPr>
              <a:t>جهت ارزیابی عملکردی تیمهای واکنش </a:t>
            </a:r>
            <a:r>
              <a:rPr lang="fa-IR" dirty="0" smtClean="0">
                <a:cs typeface="B Zar" pitchFamily="2" charset="-78"/>
              </a:rPr>
              <a:t>سریع در حوادث گذشته </a:t>
            </a:r>
            <a:r>
              <a:rPr lang="fa-IR" dirty="0">
                <a:cs typeface="B Zar" pitchFamily="2" charset="-78"/>
              </a:rPr>
              <a:t>و ضعف در اجرای مانورهای میدانی</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Zar" pitchFamily="2" charset="-78"/>
              </a:rPr>
              <a:t>فرصت های پیش روی برنامه های موجود:</a:t>
            </a:r>
            <a:r>
              <a:rPr lang="en-US" dirty="0" smtClean="0">
                <a:cs typeface="B Zar" pitchFamily="2" charset="-78"/>
              </a:rPr>
              <a:t/>
            </a:r>
            <a:br>
              <a:rPr lang="en-US" dirty="0" smtClean="0">
                <a:cs typeface="B Zar" pitchFamily="2" charset="-78"/>
              </a:rPr>
            </a:b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cs typeface="B Zar" pitchFamily="2" charset="-78"/>
              </a:rPr>
              <a:t>1</a:t>
            </a:r>
            <a:r>
              <a:rPr lang="fa-IR" dirty="0">
                <a:cs typeface="B Zar" pitchFamily="2" charset="-78"/>
              </a:rPr>
              <a:t>) داشتن اطلاعات علمی </a:t>
            </a:r>
            <a:r>
              <a:rPr lang="fa-IR" dirty="0" smtClean="0">
                <a:cs typeface="B Zar" pitchFamily="2" charset="-78"/>
              </a:rPr>
              <a:t>پایه روی </a:t>
            </a:r>
            <a:r>
              <a:rPr lang="fa-IR" dirty="0">
                <a:cs typeface="B Zar" pitchFamily="2" charset="-78"/>
              </a:rPr>
              <a:t>سایت </a:t>
            </a:r>
            <a:r>
              <a:rPr lang="fa-IR" dirty="0" smtClean="0">
                <a:cs typeface="B Zar" pitchFamily="2" charset="-78"/>
              </a:rPr>
              <a:t>های سازمان جهانی بهداشت و مراجع علمی کشور</a:t>
            </a:r>
          </a:p>
          <a:p>
            <a:pPr algn="r" rtl="1">
              <a:buNone/>
            </a:pPr>
            <a:r>
              <a:rPr lang="fa-IR" dirty="0" smtClean="0">
                <a:cs typeface="B Zar" pitchFamily="2" charset="-78"/>
              </a:rPr>
              <a:t>   وجود </a:t>
            </a:r>
            <a:r>
              <a:rPr lang="en-US" dirty="0" smtClean="0">
                <a:cs typeface="B Zar" pitchFamily="2" charset="-78"/>
              </a:rPr>
              <a:t> WHO</a:t>
            </a:r>
            <a:r>
              <a:rPr lang="fa-IR" dirty="0" smtClean="0">
                <a:cs typeface="B Zar" pitchFamily="2" charset="-78"/>
              </a:rPr>
              <a:t>بعنوان هماهنگ کننده نظام مراقبت  در بحرانها در سطح بين المللي </a:t>
            </a:r>
            <a:endParaRPr lang="en-US" dirty="0" smtClean="0">
              <a:cs typeface="B Zar" pitchFamily="2" charset="-78"/>
            </a:endParaRPr>
          </a:p>
          <a:p>
            <a:pPr algn="r" rtl="1"/>
            <a:endParaRPr lang="en-US" dirty="0">
              <a:cs typeface="B Zar" pitchFamily="2" charset="-78"/>
            </a:endParaRPr>
          </a:p>
          <a:p>
            <a:pPr algn="r" rtl="1"/>
            <a:r>
              <a:rPr lang="fa-IR" dirty="0">
                <a:cs typeface="B Zar" pitchFamily="2" charset="-78"/>
              </a:rPr>
              <a:t>2) داشتن درس آموخته ها از چندین و چند حادثه و بلایا در سالهای گذشته </a:t>
            </a:r>
            <a:r>
              <a:rPr lang="fa-IR" dirty="0" smtClean="0">
                <a:cs typeface="B Zar" pitchFamily="2" charset="-78"/>
              </a:rPr>
              <a:t>و نیاز به مکتوب نمودن آنها در اسرع وقت</a:t>
            </a:r>
            <a:endParaRPr lang="en-US" dirty="0">
              <a:cs typeface="B Zar" pitchFamily="2" charset="-78"/>
            </a:endParaRPr>
          </a:p>
          <a:p>
            <a:pPr algn="r" rtl="1"/>
            <a:r>
              <a:rPr lang="fa-IR" dirty="0">
                <a:cs typeface="B Zar" pitchFamily="2" charset="-78"/>
              </a:rPr>
              <a:t>3) داشتن نظام شبکه بطوریکه از سطح خانه های بهداشت و پایگاهها تا سطح مرکز بهداشت استان امکان ارزیابی – گزارشدهی – بررسی طغیان و کنترل بیماریها وجود دارد </a:t>
            </a:r>
            <a:r>
              <a:rPr lang="fa-IR" dirty="0" smtClean="0">
                <a:cs typeface="B Zar" pitchFamily="2" charset="-78"/>
              </a:rPr>
              <a:t>.</a:t>
            </a:r>
          </a:p>
          <a:p>
            <a:pPr algn="r" rtl="1"/>
            <a:endParaRPr lang="en-US" dirty="0">
              <a:cs typeface="B 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زلزله کوبه ژاپن</a:t>
            </a:r>
            <a:endParaRPr lang="fa-I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804352"/>
            <a:ext cx="8229600" cy="2117659"/>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فرصت ها</a:t>
            </a:r>
            <a:endParaRPr lang="en-US" dirty="0"/>
          </a:p>
        </p:txBody>
      </p:sp>
      <p:sp>
        <p:nvSpPr>
          <p:cNvPr id="3" name="Content Placeholder 2"/>
          <p:cNvSpPr>
            <a:spLocks noGrp="1"/>
          </p:cNvSpPr>
          <p:nvPr>
            <p:ph idx="1"/>
          </p:nvPr>
        </p:nvSpPr>
        <p:spPr/>
        <p:txBody>
          <a:bodyPr/>
          <a:lstStyle/>
          <a:p>
            <a:pPr algn="r" rtl="1"/>
            <a:r>
              <a:rPr lang="fa-IR" dirty="0" smtClean="0">
                <a:cs typeface="B Lotus" pitchFamily="2" charset="-78"/>
              </a:rPr>
              <a:t>فرصت ها عبارتند </a:t>
            </a:r>
            <a:r>
              <a:rPr lang="fa-IR" dirty="0">
                <a:cs typeface="B Lotus" pitchFamily="2" charset="-78"/>
              </a:rPr>
              <a:t>از : روند رو به توسعه </a:t>
            </a:r>
            <a:r>
              <a:rPr lang="fa-IR" dirty="0" smtClean="0">
                <a:cs typeface="B Lotus" pitchFamily="2" charset="-78"/>
              </a:rPr>
              <a:t>اطلاع </a:t>
            </a:r>
            <a:r>
              <a:rPr lang="fa-IR" dirty="0">
                <a:cs typeface="B Lotus" pitchFamily="2" charset="-78"/>
              </a:rPr>
              <a:t>رساني و فن آوري ارتباط مانند اينترنت و سيستمهاي ماهواره اي، </a:t>
            </a:r>
            <a:endParaRPr lang="fa-IR" dirty="0" smtClean="0">
              <a:cs typeface="B Lotus" pitchFamily="2" charset="-78"/>
            </a:endParaRPr>
          </a:p>
          <a:p>
            <a:pPr algn="r" rtl="1"/>
            <a:r>
              <a:rPr lang="fa-IR" dirty="0" smtClean="0">
                <a:cs typeface="B Lotus" pitchFamily="2" charset="-78"/>
              </a:rPr>
              <a:t>تكنولوژي </a:t>
            </a:r>
            <a:r>
              <a:rPr lang="fa-IR" dirty="0">
                <a:cs typeface="B Lotus" pitchFamily="2" charset="-78"/>
              </a:rPr>
              <a:t>جهاني در حيطه تجهيزات </a:t>
            </a:r>
            <a:r>
              <a:rPr lang="fa-IR" dirty="0" smtClean="0">
                <a:cs typeface="B Lotus" pitchFamily="2" charset="-78"/>
              </a:rPr>
              <a:t>تیمهای مراقبت و اصول علمی مراقبت از بیماریهای واگیر در مخاطرات </a:t>
            </a:r>
          </a:p>
          <a:p>
            <a:pPr algn="r" rtl="1"/>
            <a:r>
              <a:rPr lang="fa-IR" dirty="0" smtClean="0">
                <a:cs typeface="B Lotus" pitchFamily="2" charset="-78"/>
              </a:rPr>
              <a:t>استفاده از درس آموخته های حوادث و بلایای قبلی که در نظام بهداشتی کشور برای استفاده در حوادث مشابه مکتوب شده اند . </a:t>
            </a:r>
            <a:endParaRPr lang="en-US" dirty="0">
              <a:cs typeface="B Lotus"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b="1" dirty="0" smtClean="0">
                <a:cs typeface="B Zar" pitchFamily="2" charset="-78"/>
              </a:rPr>
              <a:t>فهرست خروجی های مورد نظر برنامه فوریت و بلایای مرکز:</a:t>
            </a:r>
            <a:r>
              <a:rPr lang="en-US" sz="2800" dirty="0" smtClean="0">
                <a:cs typeface="B Zar" pitchFamily="2" charset="-78"/>
              </a:rPr>
              <a:t/>
            </a:r>
            <a:br>
              <a:rPr lang="en-US" sz="2800" dirty="0" smtClean="0">
                <a:cs typeface="B Zar" pitchFamily="2" charset="-78"/>
              </a:rPr>
            </a:br>
            <a:endParaRPr lang="en-US" sz="2800" dirty="0"/>
          </a:p>
        </p:txBody>
      </p:sp>
      <p:sp>
        <p:nvSpPr>
          <p:cNvPr id="3" name="Content Placeholder 2"/>
          <p:cNvSpPr>
            <a:spLocks noGrp="1"/>
          </p:cNvSpPr>
          <p:nvPr>
            <p:ph idx="1"/>
          </p:nvPr>
        </p:nvSpPr>
        <p:spPr/>
        <p:txBody>
          <a:bodyPr>
            <a:normAutofit fontScale="92500" lnSpcReduction="20000"/>
          </a:bodyPr>
          <a:lstStyle/>
          <a:p>
            <a:pPr algn="r" rtl="1"/>
            <a:r>
              <a:rPr lang="fa-IR" dirty="0" smtClean="0">
                <a:cs typeface="B Lotus" pitchFamily="2" charset="-78"/>
              </a:rPr>
              <a:t>1</a:t>
            </a:r>
            <a:r>
              <a:rPr lang="fa-IR" dirty="0">
                <a:cs typeface="B Lotus" pitchFamily="2" charset="-78"/>
              </a:rPr>
              <a:t>) </a:t>
            </a:r>
            <a:r>
              <a:rPr lang="fa-IR" dirty="0" smtClean="0">
                <a:cs typeface="B Lotus" pitchFamily="2" charset="-78"/>
              </a:rPr>
              <a:t>دستورالعمل راهبردی کلی</a:t>
            </a:r>
            <a:r>
              <a:rPr lang="en-US" dirty="0" smtClean="0">
                <a:cs typeface="B Lotus" pitchFamily="2" charset="-78"/>
              </a:rPr>
              <a:t>package</a:t>
            </a:r>
            <a:r>
              <a:rPr lang="fa-IR" dirty="0" smtClean="0">
                <a:cs typeface="B Lotus" pitchFamily="2" charset="-78"/>
              </a:rPr>
              <a:t> مربوطه</a:t>
            </a:r>
            <a:r>
              <a:rPr lang="en-US" dirty="0" smtClean="0">
                <a:cs typeface="B Lotus" pitchFamily="2" charset="-78"/>
              </a:rPr>
              <a:t>  </a:t>
            </a:r>
            <a:r>
              <a:rPr lang="fa-IR" dirty="0" smtClean="0">
                <a:cs typeface="B Lotus" pitchFamily="2" charset="-78"/>
              </a:rPr>
              <a:t>از جمله دستورالعمل و  فرمهای استاندارد در زمینه </a:t>
            </a:r>
            <a:r>
              <a:rPr lang="fa-IR" b="1" dirty="0" smtClean="0">
                <a:solidFill>
                  <a:srgbClr val="FF0000"/>
                </a:solidFill>
                <a:cs typeface="B Lotus" pitchFamily="2" charset="-78"/>
              </a:rPr>
              <a:t>ارزیابی سریع بهداشتی </a:t>
            </a:r>
          </a:p>
          <a:p>
            <a:pPr algn="r" rtl="1"/>
            <a:r>
              <a:rPr lang="fa-IR" b="1" dirty="0" smtClean="0">
                <a:solidFill>
                  <a:srgbClr val="FF0000"/>
                </a:solidFill>
                <a:cs typeface="B Lotus" pitchFamily="2" charset="-78"/>
              </a:rPr>
              <a:t>2)اهنمای فنی مراقبت بیماریها</a:t>
            </a:r>
            <a:r>
              <a:rPr lang="en-US" b="1" dirty="0" smtClean="0">
                <a:solidFill>
                  <a:srgbClr val="FF0000"/>
                </a:solidFill>
                <a:cs typeface="B Lotus" pitchFamily="2" charset="-78"/>
              </a:rPr>
              <a:t>  </a:t>
            </a:r>
            <a:r>
              <a:rPr lang="fa-IR" dirty="0" smtClean="0">
                <a:cs typeface="B Lotus" pitchFamily="2" charset="-78"/>
              </a:rPr>
              <a:t>و پیشگیری در شرایط بحران</a:t>
            </a:r>
          </a:p>
          <a:p>
            <a:pPr algn="r" rtl="1"/>
            <a:r>
              <a:rPr lang="fa-IR" dirty="0" smtClean="0">
                <a:cs typeface="B Lotus" pitchFamily="2" charset="-78"/>
              </a:rPr>
              <a:t>دستورالعمل ارزیابی و کنترل </a:t>
            </a:r>
            <a:r>
              <a:rPr lang="fa-IR" dirty="0" smtClean="0">
                <a:solidFill>
                  <a:srgbClr val="FF0000"/>
                </a:solidFill>
                <a:cs typeface="B Lotus" pitchFamily="2" charset="-78"/>
              </a:rPr>
              <a:t>طغیانها</a:t>
            </a:r>
            <a:r>
              <a:rPr lang="en-US" sz="2000" dirty="0" smtClean="0">
                <a:solidFill>
                  <a:srgbClr val="FF0000"/>
                </a:solidFill>
                <a:cs typeface="B Lotus" pitchFamily="2" charset="-78"/>
              </a:rPr>
              <a:t>OUTBREAK</a:t>
            </a:r>
            <a:r>
              <a:rPr lang="en-US" dirty="0" smtClean="0">
                <a:solidFill>
                  <a:srgbClr val="FF0000"/>
                </a:solidFill>
                <a:cs typeface="B Lotus" pitchFamily="2" charset="-78"/>
              </a:rPr>
              <a:t> </a:t>
            </a:r>
            <a:r>
              <a:rPr lang="en-US" sz="2000" dirty="0" smtClean="0">
                <a:solidFill>
                  <a:srgbClr val="FF0000"/>
                </a:solidFill>
                <a:cs typeface="B Lotus" pitchFamily="2" charset="-78"/>
              </a:rPr>
              <a:t>INVESTIGATION</a:t>
            </a:r>
            <a:endParaRPr lang="en-US" dirty="0">
              <a:solidFill>
                <a:srgbClr val="FF0000"/>
              </a:solidFill>
              <a:cs typeface="B Lotus" pitchFamily="2" charset="-78"/>
            </a:endParaRPr>
          </a:p>
          <a:p>
            <a:pPr algn="r" rtl="1"/>
            <a:r>
              <a:rPr lang="fa-IR" dirty="0" smtClean="0">
                <a:cs typeface="B Lotus" pitchFamily="2" charset="-78"/>
              </a:rPr>
              <a:t>3)  دستورالعمل</a:t>
            </a:r>
            <a:r>
              <a:rPr lang="en-US" dirty="0" smtClean="0">
                <a:cs typeface="B Lotus" pitchFamily="2" charset="-78"/>
              </a:rPr>
              <a:t> </a:t>
            </a:r>
            <a:r>
              <a:rPr lang="fa-IR" dirty="0" smtClean="0">
                <a:cs typeface="B Lotus" pitchFamily="2" charset="-78"/>
              </a:rPr>
              <a:t>اجرایی </a:t>
            </a:r>
            <a:r>
              <a:rPr lang="fa-IR" dirty="0" smtClean="0">
                <a:solidFill>
                  <a:srgbClr val="FF0000"/>
                </a:solidFill>
                <a:cs typeface="B Lotus" pitchFamily="2" charset="-78"/>
              </a:rPr>
              <a:t>اختصاصی</a:t>
            </a:r>
            <a:r>
              <a:rPr lang="fa-IR" dirty="0" smtClean="0">
                <a:cs typeface="B Lotus" pitchFamily="2" charset="-78"/>
              </a:rPr>
              <a:t> برای نحوه </a:t>
            </a:r>
            <a:r>
              <a:rPr lang="fa-IR" dirty="0" smtClean="0">
                <a:solidFill>
                  <a:srgbClr val="FF0000"/>
                </a:solidFill>
                <a:cs typeface="B Lotus" pitchFamily="2" charset="-78"/>
              </a:rPr>
              <a:t>کنترل هر بیماری </a:t>
            </a:r>
            <a:r>
              <a:rPr lang="fa-IR" dirty="0" smtClean="0">
                <a:cs typeface="B Lotus" pitchFamily="2" charset="-78"/>
              </a:rPr>
              <a:t>در شرایط بحران با توجه به رفرانسهای آموزشی بین المللی و ملی از جمله سمپاشی و ایمنسازی </a:t>
            </a:r>
          </a:p>
          <a:p>
            <a:pPr algn="r" rtl="1"/>
            <a:r>
              <a:rPr lang="fa-IR" dirty="0" smtClean="0">
                <a:cs typeface="B Lotus" pitchFamily="2" charset="-78"/>
              </a:rPr>
              <a:t>4) لیست </a:t>
            </a:r>
            <a:r>
              <a:rPr lang="ar-SA" dirty="0" smtClean="0">
                <a:cs typeface="B Lotus" pitchFamily="2" charset="-78"/>
              </a:rPr>
              <a:t>لوازم و ابزار و تجهيزات مورد نياز گروه مبارزه با بيماريها دريك  تيم</a:t>
            </a:r>
            <a:endParaRPr lang="en-US" dirty="0" smtClean="0">
              <a:cs typeface="B Lotus" pitchFamily="2" charset="-78"/>
            </a:endParaRPr>
          </a:p>
          <a:p>
            <a:pPr algn="r" rtl="1"/>
            <a:r>
              <a:rPr lang="fa-IR" dirty="0" smtClean="0">
                <a:cs typeface="B Lotus" pitchFamily="2" charset="-78"/>
              </a:rPr>
              <a:t>5) لیست پایش و ارزشیابی </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itchFamily="2" charset="-78"/>
              </a:rPr>
              <a:t>نکته مهم: هماهنگیها در تدوین </a:t>
            </a:r>
            <a:r>
              <a:rPr lang="en-US" dirty="0" smtClean="0">
                <a:cs typeface="B Titr" pitchFamily="2" charset="-78"/>
              </a:rPr>
              <a:t>EOP</a:t>
            </a:r>
            <a:r>
              <a:rPr lang="fa-IR" dirty="0" smtClean="0">
                <a:cs typeface="B Titr" pitchFamily="2" charset="-78"/>
              </a:rPr>
              <a:t> </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Lotus" pitchFamily="2" charset="-78"/>
              </a:rPr>
              <a:t>ارزیابی سریع بهداشتی – تدارکات</a:t>
            </a:r>
            <a:r>
              <a:rPr lang="en-US" dirty="0" smtClean="0">
                <a:cs typeface="B Lotus" pitchFamily="2" charset="-78"/>
              </a:rPr>
              <a:t>LOGISTICS </a:t>
            </a:r>
            <a:r>
              <a:rPr lang="fa-IR" dirty="0" smtClean="0">
                <a:cs typeface="B Lotus" pitchFamily="2" charset="-78"/>
              </a:rPr>
              <a:t> و  اصول ارتباطات و آموزش بهداشت مقاومسازی ساختمانهای نظام شبکه و تأسیس انبار جهت دپوی مواد و تجهیزات و پیش بینی منابع انسانی و مالی  در بین کلیه ادارات معاونت بهداشت مشترک بوده و نیاز به یکسان سازی در مطالب دارد.</a:t>
            </a:r>
          </a:p>
          <a:p>
            <a:pPr algn="just" rtl="1"/>
            <a:r>
              <a:rPr lang="fa-IR" dirty="0" smtClean="0">
                <a:cs typeface="B Lotus" pitchFamily="2" charset="-78"/>
              </a:rPr>
              <a:t>. </a:t>
            </a:r>
            <a:endParaRPr lang="en-US" dirty="0">
              <a:cs typeface="B Lotus" pitchFamily="2"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smtClean="0">
                <a:cs typeface="B Lotus" pitchFamily="2" charset="-78"/>
              </a:rPr>
              <a:t>ضمناً بصورت اختصاصی موارد مشترک با بهداشت محیط و اداره کل آزمایشگاههای مرجع سلامت باید مطابقت داده شده و یکسان سازی گردد. </a:t>
            </a:r>
          </a:p>
          <a:p>
            <a:pPr algn="just" rtl="1"/>
            <a:r>
              <a:rPr lang="fa-IR" dirty="0" smtClean="0">
                <a:cs typeface="B Lotus" pitchFamily="2" charset="-78"/>
              </a:rPr>
              <a:t>جهت بعضی بیماریها</a:t>
            </a:r>
            <a:r>
              <a:rPr lang="en-US" dirty="0" smtClean="0">
                <a:cs typeface="B Lotus" pitchFamily="2" charset="-78"/>
              </a:rPr>
              <a:t> </a:t>
            </a:r>
            <a:r>
              <a:rPr lang="fa-IR" dirty="0" smtClean="0">
                <a:cs typeface="B Lotus" pitchFamily="2" charset="-78"/>
              </a:rPr>
              <a:t>از جمله بیماریهای مشترک انسان و حیوان یا آنفلوآنزای پرندگان  به هماهنگی با سازمانهای برون بخشی از جمله دامپزشکی نیاز داریم</a:t>
            </a:r>
            <a:endParaRPr lang="en-US" dirty="0"/>
          </a:p>
        </p:txBody>
      </p:sp>
      <p:sp>
        <p:nvSpPr>
          <p:cNvPr id="4" name="Title 1"/>
          <p:cNvSpPr>
            <a:spLocks noGrp="1"/>
          </p:cNvSpPr>
          <p:nvPr>
            <p:ph type="title"/>
          </p:nvPr>
        </p:nvSpPr>
        <p:spPr/>
        <p:txBody>
          <a:bodyPr/>
          <a:lstStyle/>
          <a:p>
            <a:pPr rtl="1"/>
            <a:r>
              <a:rPr lang="fa-IR" dirty="0" smtClean="0">
                <a:cs typeface="B Titr" pitchFamily="2" charset="-78"/>
              </a:rPr>
              <a:t>نکته مهم: هماهنگیها در تدوین </a:t>
            </a:r>
            <a:r>
              <a:rPr lang="en-US" dirty="0" smtClean="0">
                <a:cs typeface="B Titr" pitchFamily="2" charset="-78"/>
              </a:rPr>
              <a:t>EOP</a:t>
            </a:r>
            <a:r>
              <a:rPr lang="fa-IR" dirty="0" smtClean="0">
                <a:cs typeface="B Titr" pitchFamily="2" charset="-78"/>
              </a:rPr>
              <a:t> </a:t>
            </a:r>
            <a:endParaRPr lang="en-US" dirty="0">
              <a:cs typeface="B Titr"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cs typeface="B Titr" pitchFamily="2" charset="-78"/>
              </a:rPr>
              <a:t>نکته مهم : تدوین فرمهای اختصاصی برای شرایط بلایا</a:t>
            </a:r>
            <a:endParaRPr lang="en-US"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Lotus" pitchFamily="2" charset="-78"/>
              </a:rPr>
              <a:t>فرمهای ثبت و گزارش بیمارها و ... در شرایط بلایا با شرایط روتین متفاوت بوده و نظام مراقبت سندرومیک در این شرایط بکار گرفته می شود . </a:t>
            </a:r>
          </a:p>
          <a:p>
            <a:pPr algn="r" rtl="1"/>
            <a:r>
              <a:rPr lang="fa-IR" dirty="0" smtClean="0">
                <a:cs typeface="B Lotus" pitchFamily="2" charset="-78"/>
              </a:rPr>
              <a:t>در شرایط بلایا فرمهای بررسی عمدتاً وقت گیر می باشند و به فرمهای ثبت و گزارشدهی متناسب با شرایط بلایا نیاز داریم </a:t>
            </a:r>
            <a:endParaRPr lang="en-US" dirty="0">
              <a:cs typeface="B Lotus"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539750" y="311150"/>
            <a:ext cx="8229600" cy="908050"/>
          </a:xfrm>
        </p:spPr>
        <p:txBody>
          <a:bodyPr>
            <a:normAutofit fontScale="90000"/>
          </a:bodyPr>
          <a:lstStyle/>
          <a:p>
            <a:pPr rtl="1" eaLnBrk="1" hangingPunct="1"/>
            <a:r>
              <a:rPr lang="fa-IR" sz="3600" b="1" dirty="0" smtClean="0">
                <a:solidFill>
                  <a:srgbClr val="FF0000"/>
                </a:solidFill>
                <a:cs typeface="B Titr" pitchFamily="2" charset="-78"/>
              </a:rPr>
              <a:t> </a:t>
            </a:r>
            <a:r>
              <a:rPr lang="ar-SA" sz="3600" b="1" dirty="0" smtClean="0">
                <a:solidFill>
                  <a:srgbClr val="FF0000"/>
                </a:solidFill>
                <a:cs typeface="B Titr" pitchFamily="2" charset="-78"/>
              </a:rPr>
              <a:t>بيماريها</a:t>
            </a:r>
            <a:r>
              <a:rPr lang="fa-IR" sz="3600" b="1" dirty="0" smtClean="0">
                <a:solidFill>
                  <a:srgbClr val="FF0000"/>
                </a:solidFill>
                <a:cs typeface="B Titr" pitchFamily="2" charset="-78"/>
              </a:rPr>
              <a:t>ی واگیر که در حوادث و بلایا شاخصهای آنها باید در دسترس باشد</a:t>
            </a:r>
            <a:r>
              <a:rPr lang="ar-SA" sz="3600" b="1" dirty="0" smtClean="0">
                <a:solidFill>
                  <a:srgbClr val="FF0000"/>
                </a:solidFill>
                <a:cs typeface="B Titr" pitchFamily="2" charset="-78"/>
              </a:rPr>
              <a:t> </a:t>
            </a:r>
            <a:r>
              <a:rPr lang="en-US" sz="3600" b="1" dirty="0" smtClean="0">
                <a:solidFill>
                  <a:srgbClr val="FF0000"/>
                </a:solidFill>
                <a:cs typeface="B Titr" pitchFamily="2" charset="-78"/>
              </a:rPr>
              <a:t> : </a:t>
            </a:r>
            <a:endParaRPr lang="fa-IR" sz="3600" b="1" dirty="0" smtClean="0">
              <a:solidFill>
                <a:srgbClr val="FF0000"/>
              </a:solidFill>
              <a:cs typeface="B Titr" pitchFamily="2" charset="-78"/>
            </a:endParaRPr>
          </a:p>
        </p:txBody>
      </p:sp>
      <p:sp>
        <p:nvSpPr>
          <p:cNvPr id="6147" name="Content Placeholder 2"/>
          <p:cNvSpPr>
            <a:spLocks noGrp="1"/>
          </p:cNvSpPr>
          <p:nvPr>
            <p:ph idx="1"/>
          </p:nvPr>
        </p:nvSpPr>
        <p:spPr>
          <a:xfrm>
            <a:off x="228600" y="1219200"/>
            <a:ext cx="8715375" cy="4497387"/>
          </a:xfrm>
        </p:spPr>
        <p:txBody>
          <a:bodyPr/>
          <a:lstStyle/>
          <a:p>
            <a:pPr marL="609600" indent="-609600" algn="just" rtl="1">
              <a:lnSpc>
                <a:spcPct val="135000"/>
              </a:lnSpc>
              <a:buFont typeface="Arial" charset="0"/>
              <a:buAutoNum type="arabicPeriod"/>
              <a:defRPr/>
            </a:pPr>
            <a:r>
              <a:rPr lang="fa-IR" sz="3600" b="1" dirty="0" smtClean="0">
                <a:latin typeface="Arial" charset="0"/>
                <a:cs typeface="B Lotus" pitchFamily="2" charset="-78"/>
              </a:rPr>
              <a:t>وبا ، اسهال خونی، هپاتیت های </a:t>
            </a:r>
            <a:r>
              <a:rPr lang="en-US" sz="3600" b="1" dirty="0" smtClean="0">
                <a:latin typeface="Arial" charset="0"/>
                <a:cs typeface="B Lotus" pitchFamily="2" charset="-78"/>
              </a:rPr>
              <a:t>A,E</a:t>
            </a:r>
            <a:r>
              <a:rPr lang="fa-IR" sz="3600" b="1" dirty="0" smtClean="0">
                <a:latin typeface="Arial" charset="0"/>
                <a:cs typeface="B Lotus" pitchFamily="2" charset="-78"/>
              </a:rPr>
              <a:t> ، تیفوئید و بیماری های ناشی از زندگی در ازدحام (مننژیت و سرخک ) مالاریا</a:t>
            </a:r>
            <a:r>
              <a:rPr lang="en-US" sz="3600" b="1" dirty="0" smtClean="0">
                <a:latin typeface="Arial" charset="0"/>
                <a:cs typeface="B Lotus" pitchFamily="2" charset="-78"/>
              </a:rPr>
              <a:t>  </a:t>
            </a:r>
            <a:r>
              <a:rPr lang="fa-IR" sz="3600" b="1" dirty="0" smtClean="0">
                <a:latin typeface="Arial" charset="0"/>
                <a:cs typeface="B Lotus" pitchFamily="2" charset="-78"/>
              </a:rPr>
              <a:t>در منطق اندمیک این بیماری</a:t>
            </a:r>
          </a:p>
          <a:p>
            <a:pPr marL="609600" indent="-609600" algn="r" rtl="1" eaLnBrk="1" hangingPunct="1">
              <a:defRPr/>
            </a:pPr>
            <a:endParaRPr lang="fa-IR" sz="3600" dirty="0" smtClean="0">
              <a:cs typeface="B Lotus" pitchFamily="2" charset="-78"/>
            </a:endParaRPr>
          </a:p>
        </p:txBody>
      </p:sp>
      <p:pic>
        <p:nvPicPr>
          <p:cNvPr id="118788" name="Picture 5" descr="pakistan_flood"/>
          <p:cNvPicPr>
            <a:picLocks noChangeAspect="1" noChangeArrowheads="1"/>
          </p:cNvPicPr>
          <p:nvPr/>
        </p:nvPicPr>
        <p:blipFill>
          <a:blip/>
          <a:srcRect/>
          <a:stretch>
            <a:fillRect/>
          </a:stretch>
        </p:blipFill>
        <p:spPr bwMode="auto">
          <a:xfrm>
            <a:off x="4570413" y="3427413"/>
            <a:ext cx="4762" cy="4762"/>
          </a:xfrm>
          <a:prstGeom prst="rect">
            <a:avLst/>
          </a:prstGeom>
          <a:noFill/>
          <a:ln w="9525">
            <a:noFill/>
            <a:miter lim="800000"/>
            <a:headEnd/>
            <a:tailEnd/>
          </a:ln>
        </p:spPr>
      </p:pic>
      <p:pic>
        <p:nvPicPr>
          <p:cNvPr id="118789" name="Picture 6" descr="pakistan_flood"/>
          <p:cNvPicPr>
            <a:picLocks noChangeAspect="1" noChangeArrowheads="1"/>
          </p:cNvPicPr>
          <p:nvPr/>
        </p:nvPicPr>
        <p:blipFill>
          <a:blip/>
          <a:srcRect/>
          <a:stretch>
            <a:fillRect/>
          </a:stretch>
        </p:blipFill>
        <p:spPr bwMode="auto">
          <a:xfrm>
            <a:off x="4570413" y="3427413"/>
            <a:ext cx="4762" cy="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برنامه‌های کاهش خطر بلایا</a:t>
            </a:r>
            <a:endParaRPr lang="en-US" dirty="0"/>
          </a:p>
        </p:txBody>
      </p:sp>
      <p:sp>
        <p:nvSpPr>
          <p:cNvPr id="3" name="Content Placeholder 2"/>
          <p:cNvSpPr>
            <a:spLocks noGrp="1"/>
          </p:cNvSpPr>
          <p:nvPr>
            <p:ph idx="1"/>
          </p:nvPr>
        </p:nvSpPr>
        <p:spPr/>
        <p:txBody>
          <a:bodyPr/>
          <a:lstStyle/>
          <a:p>
            <a:pPr algn="r" rtl="1"/>
            <a:r>
              <a:rPr lang="fa-IR" dirty="0">
                <a:cs typeface="B Lotus" pitchFamily="2" charset="-78"/>
              </a:rPr>
              <a:t>ادغام برنامه‌های کاهش خطر بلایا در نظام شبکه بهداشت کشور، تلفات و خسارت‌ها را در صورت وقوع حوادث طبیعی به حداقل می‌رساند</a:t>
            </a:r>
            <a:r>
              <a:rPr lang="en-US" dirty="0" smtClean="0">
                <a:cs typeface="B Lotus" pitchFamily="2" charset="-78"/>
              </a:rPr>
              <a:t>.</a:t>
            </a:r>
            <a:endParaRPr lang="fa-IR" dirty="0" smtClean="0">
              <a:cs typeface="B Lotus" pitchFamily="2" charset="-78"/>
            </a:endParaRPr>
          </a:p>
          <a:p>
            <a:pPr algn="r" rtl="1"/>
            <a:r>
              <a:rPr lang="fa-IR" dirty="0" smtClean="0">
                <a:cs typeface="B Lotus" pitchFamily="2" charset="-78"/>
              </a:rPr>
              <a:t>زیر نظر واحد </a:t>
            </a:r>
            <a:r>
              <a:rPr lang="fa-IR" dirty="0">
                <a:cs typeface="B Lotus" pitchFamily="2" charset="-78"/>
              </a:rPr>
              <a:t>مدیریت و کاهش خطر بلایا در معاونت بهداشتی وزارت بهداشت، درمان و آموزش پزشکی، </a:t>
            </a:r>
            <a:r>
              <a:rPr lang="fa-IR" dirty="0" smtClean="0">
                <a:cs typeface="B Lotus" pitchFamily="2" charset="-78"/>
              </a:rPr>
              <a:t>اولین گام  ادغام </a:t>
            </a:r>
            <a:r>
              <a:rPr lang="fa-IR" dirty="0">
                <a:cs typeface="B Lotus" pitchFamily="2" charset="-78"/>
              </a:rPr>
              <a:t>برنامه‌های کاهش خطر بلایا در نظام شبکه است</a:t>
            </a:r>
            <a:r>
              <a:rPr lang="en-US" dirty="0">
                <a:cs typeface="B Lotus" pitchFamily="2" charset="-78"/>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برنامه ریزی</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Lotus" pitchFamily="2" charset="-78"/>
              </a:rPr>
              <a:t>برنامه </a:t>
            </a:r>
            <a:r>
              <a:rPr lang="fa-IR" dirty="0">
                <a:cs typeface="B Lotus" pitchFamily="2" charset="-78"/>
              </a:rPr>
              <a:t>ریزی </a:t>
            </a:r>
            <a:r>
              <a:rPr lang="fa-IR" dirty="0" smtClean="0">
                <a:cs typeface="B Lotus" pitchFamily="2" charset="-78"/>
              </a:rPr>
              <a:t> </a:t>
            </a:r>
            <a:r>
              <a:rPr lang="fa-IR" dirty="0">
                <a:cs typeface="B Lotus" pitchFamily="2" charset="-78"/>
              </a:rPr>
              <a:t>می </a:t>
            </a:r>
            <a:r>
              <a:rPr lang="fa-IR" dirty="0" smtClean="0">
                <a:cs typeface="B Lotus" pitchFamily="2" charset="-78"/>
              </a:rPr>
              <a:t>تواند </a:t>
            </a:r>
            <a:r>
              <a:rPr lang="fa-IR" dirty="0">
                <a:cs typeface="B Lotus" pitchFamily="2" charset="-78"/>
              </a:rPr>
              <a:t>خطرات بلایا </a:t>
            </a:r>
            <a:r>
              <a:rPr lang="fa-IR" dirty="0" smtClean="0">
                <a:cs typeface="B Lotus" pitchFamily="2" charset="-78"/>
              </a:rPr>
              <a:t>را کاهش دهد.</a:t>
            </a:r>
            <a:endParaRPr lang="en-US" dirty="0">
              <a:cs typeface="B Lotus" pitchFamily="2" charset="-78"/>
            </a:endParaRPr>
          </a:p>
          <a:p>
            <a:pPr algn="r" rtl="1"/>
            <a:r>
              <a:rPr lang="fa-IR" dirty="0" smtClean="0">
                <a:cs typeface="B Lotus" pitchFamily="2" charset="-78"/>
              </a:rPr>
              <a:t>«</a:t>
            </a:r>
            <a:r>
              <a:rPr lang="fa-IR" dirty="0">
                <a:cs typeface="B Lotus" pitchFamily="2" charset="-78"/>
              </a:rPr>
              <a:t>مدیریت آینده نگر خطر بلایا» باید در برنامه ریزی توسعه پایدار گنجانده شود. </a:t>
            </a:r>
            <a:endParaRPr lang="fa-IR" dirty="0" smtClean="0">
              <a:cs typeface="B Lotus" pitchFamily="2" charset="-78"/>
            </a:endParaRPr>
          </a:p>
          <a:p>
            <a:pPr algn="r" rtl="1"/>
            <a:r>
              <a:rPr lang="fa-IR" dirty="0" smtClean="0">
                <a:cs typeface="B Lotus" pitchFamily="2" charset="-78"/>
              </a:rPr>
              <a:t>برنامه </a:t>
            </a:r>
            <a:r>
              <a:rPr lang="fa-IR" dirty="0">
                <a:cs typeface="B Lotus" pitchFamily="2" charset="-78"/>
              </a:rPr>
              <a:t>ها و پروژه های توسعه باید از نظر </a:t>
            </a:r>
            <a:r>
              <a:rPr lang="fa-IR" dirty="0" smtClean="0">
                <a:cs typeface="B Lotus" pitchFamily="2" charset="-78"/>
              </a:rPr>
              <a:t>كاهش آسیب </a:t>
            </a:r>
            <a:r>
              <a:rPr lang="fa-IR" dirty="0">
                <a:cs typeface="B Lotus" pitchFamily="2" charset="-78"/>
              </a:rPr>
              <a:t>پذیری و خطر مورد بازبینی قرار گیرند. </a:t>
            </a:r>
            <a:endParaRPr lang="fa-IR" dirty="0" smtClean="0">
              <a:cs typeface="B Lotus" pitchFamily="2" charset="-78"/>
            </a:endParaRPr>
          </a:p>
          <a:p>
            <a:pPr algn="r" rtl="1"/>
            <a:r>
              <a:rPr lang="fa-IR" dirty="0" smtClean="0">
                <a:cs typeface="B Lotus" pitchFamily="2" charset="-78"/>
              </a:rPr>
              <a:t>مدیریت </a:t>
            </a:r>
            <a:r>
              <a:rPr lang="fa-IR" dirty="0">
                <a:cs typeface="B Lotus" pitchFamily="2" charset="-78"/>
              </a:rPr>
              <a:t>جبرانی خطرات بلایا (از قبیل آمادگی و پاسخگویی به بلایا) </a:t>
            </a:r>
            <a:r>
              <a:rPr lang="fa-IR" dirty="0" smtClean="0">
                <a:cs typeface="B Lotus" pitchFamily="2" charset="-78"/>
              </a:rPr>
              <a:t>بر كاهش خطرات بلایای طبیعی متمركز </a:t>
            </a:r>
            <a:r>
              <a:rPr lang="fa-IR" dirty="0">
                <a:cs typeface="B Lotus" pitchFamily="2" charset="-78"/>
              </a:rPr>
              <a:t>شده است. </a:t>
            </a:r>
            <a:endParaRPr lang="fa-IR" dirty="0" smtClean="0">
              <a:cs typeface="B Lotus" pitchFamily="2" charset="-78"/>
            </a:endParaRPr>
          </a:p>
          <a:p>
            <a:pPr algn="r" rtl="1"/>
            <a:r>
              <a:rPr lang="fa-IR" dirty="0" smtClean="0">
                <a:cs typeface="B Lotus" pitchFamily="2" charset="-78"/>
              </a:rPr>
              <a:t> </a:t>
            </a:r>
            <a:r>
              <a:rPr lang="fa-IR" dirty="0">
                <a:cs typeface="B Lotus" pitchFamily="2" charset="-78"/>
              </a:rPr>
              <a:t>سیاست آینده نگر برای كاهش خطر بلایا در میان مدت تا بلند مدت مورد نیاز است.</a:t>
            </a:r>
            <a:endParaRPr lang="en-US" dirty="0">
              <a:cs typeface="B Lotus" pitchFamily="2" charset="-78"/>
            </a:endParaRPr>
          </a:p>
          <a:p>
            <a:pPr algn="r" rtl="1"/>
            <a:endParaRPr lang="en-US" dirty="0">
              <a:cs typeface="B Lotus"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smtClean="0">
                <a:solidFill>
                  <a:srgbClr val="FF0000"/>
                </a:solidFill>
                <a:cs typeface="B Lotus" pitchFamily="2" charset="-78"/>
              </a:rPr>
              <a:t>آموزش </a:t>
            </a:r>
            <a:r>
              <a:rPr lang="fa-IR" dirty="0">
                <a:solidFill>
                  <a:srgbClr val="FF0000"/>
                </a:solidFill>
                <a:cs typeface="B Lotus" pitchFamily="2" charset="-78"/>
              </a:rPr>
              <a:t>همگانی </a:t>
            </a:r>
            <a:r>
              <a:rPr lang="fa-IR" dirty="0">
                <a:cs typeface="B Lotus" pitchFamily="2" charset="-78"/>
              </a:rPr>
              <a:t>و انجام </a:t>
            </a:r>
            <a:r>
              <a:rPr lang="fa-IR" dirty="0">
                <a:solidFill>
                  <a:srgbClr val="FF0000"/>
                </a:solidFill>
                <a:cs typeface="B Lotus" pitchFamily="2" charset="-78"/>
              </a:rPr>
              <a:t>متعدد مانورهای عملیاتی </a:t>
            </a:r>
            <a:r>
              <a:rPr lang="fa-IR" dirty="0" smtClean="0">
                <a:cs typeface="B Lotus" pitchFamily="2" charset="-78"/>
              </a:rPr>
              <a:t>مرحله بعد را تشکیل می دهند . </a:t>
            </a:r>
          </a:p>
          <a:p>
            <a:pPr algn="r" rtl="1"/>
            <a:r>
              <a:rPr lang="fa-IR" dirty="0">
                <a:cs typeface="B Lotus" pitchFamily="2" charset="-78"/>
              </a:rPr>
              <a:t>این </a:t>
            </a:r>
            <a:r>
              <a:rPr lang="fa-IR" dirty="0" smtClean="0">
                <a:cs typeface="B Lotus" pitchFamily="2" charset="-78"/>
              </a:rPr>
              <a:t>برنامه‌ نیاز به پایلوت دارد تا </a:t>
            </a:r>
            <a:r>
              <a:rPr lang="fa-IR" dirty="0">
                <a:cs typeface="B Lotus" pitchFamily="2" charset="-78"/>
              </a:rPr>
              <a:t>پس از </a:t>
            </a:r>
            <a:r>
              <a:rPr lang="fa-IR" dirty="0" smtClean="0">
                <a:cs typeface="B Lotus" pitchFamily="2" charset="-78"/>
              </a:rPr>
              <a:t>ارزیابی شاخصها و </a:t>
            </a:r>
            <a:r>
              <a:rPr lang="fa-IR" dirty="0">
                <a:cs typeface="B Lotus" pitchFamily="2" charset="-78"/>
              </a:rPr>
              <a:t>نتایج آن، برنامه به کل کشور تعمیم داده </a:t>
            </a:r>
            <a:r>
              <a:rPr lang="fa-IR" dirty="0" smtClean="0">
                <a:cs typeface="B Lotus" pitchFamily="2" charset="-78"/>
              </a:rPr>
              <a:t>‌شود</a:t>
            </a:r>
            <a:r>
              <a:rPr lang="en-US" dirty="0" smtClean="0">
                <a:cs typeface="B Lotus" pitchFamily="2" charset="-78"/>
              </a:rPr>
              <a:t>.</a:t>
            </a:r>
            <a:endParaRPr lang="fa-IR" dirty="0" smtClean="0">
              <a:cs typeface="B Lotus" pitchFamily="2" charset="-78"/>
            </a:endParaRPr>
          </a:p>
          <a:p>
            <a:pPr algn="r" rtl="1"/>
            <a:r>
              <a:rPr lang="fa-IR" dirty="0">
                <a:cs typeface="B Lotus" pitchFamily="2" charset="-78"/>
              </a:rPr>
              <a:t>رویکرد اجرای برنامه‌های فوق </a:t>
            </a:r>
            <a:r>
              <a:rPr lang="fa-IR" dirty="0" smtClean="0">
                <a:cs typeface="B Lotus" pitchFamily="2" charset="-78"/>
              </a:rPr>
              <a:t>، پیشگیری و از پیش فعال ساختن نظام سلامت در قبال حوادث و بلایای   است.</a:t>
            </a:r>
          </a:p>
        </p:txBody>
      </p:sp>
      <p:sp>
        <p:nvSpPr>
          <p:cNvPr id="4" name="Title 1"/>
          <p:cNvSpPr>
            <a:spLocks noGrp="1"/>
          </p:cNvSpPr>
          <p:nvPr>
            <p:ph type="title"/>
          </p:nvPr>
        </p:nvSpPr>
        <p:spPr/>
        <p:txBody>
          <a:bodyPr/>
          <a:lstStyle/>
          <a:p>
            <a:r>
              <a:rPr lang="fa-IR" dirty="0" smtClean="0">
                <a:cs typeface="B Lotus" pitchFamily="2" charset="-78"/>
              </a:rPr>
              <a:t>برنامه‌های کاهش خطر بلایا</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شناسایی پتانسیل های بحران</a:t>
            </a:r>
            <a:endParaRPr lang="en-US" dirty="0"/>
          </a:p>
        </p:txBody>
      </p:sp>
      <p:sp>
        <p:nvSpPr>
          <p:cNvPr id="3" name="Content Placeholder 2"/>
          <p:cNvSpPr>
            <a:spLocks noGrp="1"/>
          </p:cNvSpPr>
          <p:nvPr>
            <p:ph idx="1"/>
          </p:nvPr>
        </p:nvSpPr>
        <p:spPr/>
        <p:txBody>
          <a:bodyPr>
            <a:normAutofit/>
          </a:bodyPr>
          <a:lstStyle/>
          <a:p>
            <a:pPr algn="r" rtl="1"/>
            <a:r>
              <a:rPr lang="fa-IR" dirty="0">
                <a:cs typeface="B Lotus" pitchFamily="2" charset="-78"/>
              </a:rPr>
              <a:t>شناسایی </a:t>
            </a:r>
            <a:r>
              <a:rPr lang="fa-IR" dirty="0" smtClean="0">
                <a:cs typeface="B Lotus" pitchFamily="2" charset="-78"/>
              </a:rPr>
              <a:t>و ثبت پتانسیل </a:t>
            </a:r>
            <a:r>
              <a:rPr lang="fa-IR" dirty="0">
                <a:cs typeface="B Lotus" pitchFamily="2" charset="-78"/>
              </a:rPr>
              <a:t>های </a:t>
            </a:r>
            <a:r>
              <a:rPr lang="fa-IR" dirty="0" smtClean="0">
                <a:cs typeface="B Lotus" pitchFamily="2" charset="-78"/>
              </a:rPr>
              <a:t>بحران </a:t>
            </a:r>
            <a:r>
              <a:rPr lang="en-US" dirty="0" smtClean="0">
                <a:cs typeface="B Lotus" pitchFamily="2" charset="-78"/>
              </a:rPr>
              <a:t>HAZARD</a:t>
            </a:r>
            <a:r>
              <a:rPr lang="fa-IR" dirty="0" smtClean="0">
                <a:cs typeface="B Lotus" pitchFamily="2" charset="-78"/>
              </a:rPr>
              <a:t>در هر یک از دانشگاههای کشور اولین </a:t>
            </a:r>
            <a:r>
              <a:rPr lang="fa-IR" dirty="0">
                <a:cs typeface="B Lotus" pitchFamily="2" charset="-78"/>
              </a:rPr>
              <a:t>قدم در راه کنترل </a:t>
            </a:r>
            <a:r>
              <a:rPr lang="fa-IR" dirty="0" smtClean="0">
                <a:cs typeface="B Lotus" pitchFamily="2" charset="-78"/>
              </a:rPr>
              <a:t>این مخاطرات </a:t>
            </a:r>
            <a:r>
              <a:rPr lang="fa-IR" dirty="0">
                <a:cs typeface="B Lotus" pitchFamily="2" charset="-78"/>
              </a:rPr>
              <a:t>می باشد. </a:t>
            </a:r>
            <a:endParaRPr lang="fa-IR" dirty="0" smtClean="0">
              <a:cs typeface="B Lotus" pitchFamily="2" charset="-78"/>
            </a:endParaRPr>
          </a:p>
          <a:p>
            <a:pPr algn="r" rtl="1"/>
            <a:r>
              <a:rPr lang="fa-IR" dirty="0" smtClean="0">
                <a:cs typeface="B Lotus" pitchFamily="2" charset="-78"/>
              </a:rPr>
              <a:t>تا </a:t>
            </a:r>
            <a:r>
              <a:rPr lang="fa-IR" dirty="0">
                <a:cs typeface="B Lotus" pitchFamily="2" charset="-78"/>
              </a:rPr>
              <a:t>زمانی که شناختی کامل و کافی از </a:t>
            </a:r>
            <a:r>
              <a:rPr lang="fa-IR" dirty="0" smtClean="0">
                <a:cs typeface="B Lotus" pitchFamily="2" charset="-78"/>
              </a:rPr>
              <a:t>مخاطرات </a:t>
            </a:r>
            <a:r>
              <a:rPr lang="fa-IR" dirty="0">
                <a:cs typeface="B Lotus" pitchFamily="2" charset="-78"/>
              </a:rPr>
              <a:t>موجود </a:t>
            </a:r>
            <a:r>
              <a:rPr lang="fa-IR" dirty="0" smtClean="0">
                <a:cs typeface="B Lotus" pitchFamily="2" charset="-78"/>
              </a:rPr>
              <a:t>نداشته </a:t>
            </a:r>
            <a:r>
              <a:rPr lang="fa-IR" dirty="0">
                <a:cs typeface="B Lotus" pitchFamily="2" charset="-78"/>
              </a:rPr>
              <a:t>باشیم قادر به برنامه ریزی برای مقابله با آنها نخواهیم بود </a:t>
            </a:r>
            <a:r>
              <a:rPr lang="fa-IR" dirty="0" smtClean="0">
                <a:cs typeface="B Lotus" pitchFamily="2" charset="-78"/>
              </a:rPr>
              <a:t>.</a:t>
            </a:r>
          </a:p>
          <a:p>
            <a:pPr algn="r" rtl="1"/>
            <a:r>
              <a:rPr lang="fa-IR" dirty="0" smtClean="0">
                <a:solidFill>
                  <a:srgbClr val="FF0000"/>
                </a:solidFill>
                <a:cs typeface="B Lotus" pitchFamily="2" charset="-78"/>
              </a:rPr>
              <a:t>بعنوان مثال </a:t>
            </a:r>
            <a:r>
              <a:rPr lang="en-US" dirty="0" smtClean="0">
                <a:solidFill>
                  <a:srgbClr val="FF0000"/>
                </a:solidFill>
                <a:cs typeface="B Lotus" pitchFamily="2" charset="-78"/>
              </a:rPr>
              <a:t>HAZ-MAP </a:t>
            </a:r>
            <a:r>
              <a:rPr lang="fa-IR" dirty="0" smtClean="0">
                <a:solidFill>
                  <a:srgbClr val="FF0000"/>
                </a:solidFill>
                <a:cs typeface="B Lotus" pitchFamily="2" charset="-78"/>
              </a:rPr>
              <a:t> و پروفایل ایمنی شمیایی که وجود چنین اطلاعاتی یکی از شاخصهای مهم است.</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کوبه ژاپن سه سال پس از زلزله</a:t>
            </a:r>
            <a:endParaRPr lang="en-US" dirty="0"/>
          </a:p>
        </p:txBody>
      </p:sp>
      <p:pic>
        <p:nvPicPr>
          <p:cNvPr id="1026" name="Picture 2" descr="D:\untitled  TYTYTRYRTYTRY.bmp"/>
          <p:cNvPicPr>
            <a:picLocks noGrp="1" noChangeAspect="1" noChangeArrowheads="1"/>
          </p:cNvPicPr>
          <p:nvPr>
            <p:ph idx="1"/>
          </p:nvPr>
        </p:nvPicPr>
        <p:blipFill>
          <a:blip r:embed="rId2" cstate="print"/>
          <a:srcRect/>
          <a:stretch>
            <a:fillRect/>
          </a:stretch>
        </p:blipFill>
        <p:spPr bwMode="auto">
          <a:xfrm>
            <a:off x="457200" y="2426758"/>
            <a:ext cx="8229600" cy="287284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شاخصهایِ آمادگی و برنامه ریزی </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a:cs typeface="B Lotus" pitchFamily="2" charset="-78"/>
              </a:rPr>
              <a:t>مرحله دوم ایجادِ آمادگی و برنامه ریزی برای واکنش در شرایط اضطراری ، شناسایی پتانسیل های پاسخگویی در مقابل بحران می باشد. </a:t>
            </a:r>
            <a:endParaRPr lang="fa-IR" dirty="0" smtClean="0">
              <a:cs typeface="B Lotus" pitchFamily="2" charset="-78"/>
            </a:endParaRPr>
          </a:p>
          <a:p>
            <a:pPr algn="r" rtl="1"/>
            <a:r>
              <a:rPr lang="fa-IR" dirty="0" smtClean="0">
                <a:cs typeface="B Lotus" pitchFamily="2" charset="-78"/>
              </a:rPr>
              <a:t>در </a:t>
            </a:r>
            <a:r>
              <a:rPr lang="fa-IR" dirty="0">
                <a:cs typeface="B Lotus" pitchFamily="2" charset="-78"/>
              </a:rPr>
              <a:t>این مرحله سازمان علاوه بر </a:t>
            </a:r>
            <a:r>
              <a:rPr lang="fa-IR" dirty="0" smtClean="0">
                <a:cs typeface="B Lotus" pitchFamily="2" charset="-78"/>
              </a:rPr>
              <a:t>دپوی تجهیزات </a:t>
            </a:r>
            <a:r>
              <a:rPr lang="fa-IR" dirty="0">
                <a:cs typeface="B Lotus" pitchFamily="2" charset="-78"/>
              </a:rPr>
              <a:t>واستعدادهای درون </a:t>
            </a:r>
            <a:r>
              <a:rPr lang="fa-IR" dirty="0" smtClean="0">
                <a:cs typeface="B Lotus" pitchFamily="2" charset="-78"/>
              </a:rPr>
              <a:t>سازمانی</a:t>
            </a:r>
            <a:r>
              <a:rPr lang="en-US" dirty="0" smtClean="0">
                <a:cs typeface="B Lotus" pitchFamily="2" charset="-78"/>
              </a:rPr>
              <a:t>  </a:t>
            </a:r>
            <a:r>
              <a:rPr lang="fa-IR" dirty="0" smtClean="0">
                <a:cs typeface="B Lotus" pitchFamily="2" charset="-78"/>
              </a:rPr>
              <a:t>بخصوص واکسن برای برنامه پیشگیری و کنترل بیمارییهای واگیر  </a:t>
            </a:r>
            <a:r>
              <a:rPr lang="fa-IR" dirty="0">
                <a:cs typeface="B Lotus" pitchFamily="2" charset="-78"/>
              </a:rPr>
              <a:t>٬ امکانات برون سازمانی </a:t>
            </a:r>
            <a:r>
              <a:rPr lang="fa-IR" dirty="0" smtClean="0">
                <a:cs typeface="B Lotus" pitchFamily="2" charset="-78"/>
              </a:rPr>
              <a:t>که </a:t>
            </a:r>
            <a:r>
              <a:rPr lang="fa-IR" dirty="0">
                <a:cs typeface="B Lotus" pitchFamily="2" charset="-78"/>
              </a:rPr>
              <a:t>امکان استفاده از آنها وجود دارد را نیز مورد شناسایی و ارزیابی قرار خواهد داد . </a:t>
            </a:r>
            <a:endParaRPr lang="fa-IR" dirty="0" smtClean="0">
              <a:cs typeface="B Lotus" pitchFamily="2" charset="-78"/>
            </a:endParaRPr>
          </a:p>
          <a:p>
            <a:pPr algn="r" rtl="1"/>
            <a:r>
              <a:rPr lang="fa-IR" dirty="0" smtClean="0">
                <a:cs typeface="B Lotus" pitchFamily="2" charset="-78"/>
              </a:rPr>
              <a:t>در </a:t>
            </a:r>
            <a:r>
              <a:rPr lang="fa-IR" dirty="0">
                <a:cs typeface="B Lotus" pitchFamily="2" charset="-78"/>
              </a:rPr>
              <a:t>اینگونه موارد </a:t>
            </a:r>
            <a:r>
              <a:rPr lang="fa-IR" dirty="0" smtClean="0">
                <a:cs typeface="B Lotus" pitchFamily="2" charset="-78"/>
              </a:rPr>
              <a:t>سازمان </a:t>
            </a:r>
            <a:r>
              <a:rPr lang="fa-IR" dirty="0">
                <a:cs typeface="B Lotus" pitchFamily="2" charset="-78"/>
              </a:rPr>
              <a:t>با </a:t>
            </a:r>
            <a:r>
              <a:rPr lang="fa-IR" dirty="0">
                <a:solidFill>
                  <a:srgbClr val="FF0000"/>
                </a:solidFill>
                <a:cs typeface="B Lotus" pitchFamily="2" charset="-78"/>
              </a:rPr>
              <a:t>امضاء تفاهم نامه </a:t>
            </a:r>
            <a:r>
              <a:rPr lang="fa-IR" dirty="0">
                <a:cs typeface="B Lotus" pitchFamily="2" charset="-78"/>
              </a:rPr>
              <a:t>با </a:t>
            </a:r>
            <a:r>
              <a:rPr lang="fa-IR" dirty="0" smtClean="0">
                <a:cs typeface="B Lotus" pitchFamily="2" charset="-78"/>
              </a:rPr>
              <a:t>سایر ادارات از جمله مرکز سلامت محیط و کار – اداره کل آزمایشگاههای مرجع سلامت -  برای موارد مشترک در  </a:t>
            </a:r>
            <a:r>
              <a:rPr lang="en-US" dirty="0" smtClean="0">
                <a:cs typeface="B Lotus" pitchFamily="2" charset="-78"/>
              </a:rPr>
              <a:t>EOP</a:t>
            </a:r>
            <a:r>
              <a:rPr lang="fa-IR" dirty="0" smtClean="0">
                <a:cs typeface="B Lotus" pitchFamily="2" charset="-78"/>
              </a:rPr>
              <a:t> .</a:t>
            </a:r>
          </a:p>
          <a:p>
            <a:pPr algn="r" rtl="1"/>
            <a:r>
              <a:rPr lang="fa-IR" dirty="0" smtClean="0">
                <a:cs typeface="B Lotus" pitchFamily="2" charset="-78"/>
              </a:rPr>
              <a:t>شاخص : درصد </a:t>
            </a:r>
            <a:r>
              <a:rPr lang="fa-IR" dirty="0" smtClean="0">
                <a:solidFill>
                  <a:srgbClr val="FF0000"/>
                </a:solidFill>
                <a:cs typeface="B Lotus" pitchFamily="2" charset="-78"/>
              </a:rPr>
              <a:t>تفاهم نامه</a:t>
            </a:r>
            <a:r>
              <a:rPr lang="fa-IR" dirty="0" smtClean="0">
                <a:cs typeface="B Lotus" pitchFamily="2" charset="-78"/>
              </a:rPr>
              <a:t> </a:t>
            </a:r>
            <a:r>
              <a:rPr lang="fa-IR" dirty="0" smtClean="0">
                <a:solidFill>
                  <a:srgbClr val="FF0000"/>
                </a:solidFill>
                <a:cs typeface="B Lotus" pitchFamily="2" charset="-78"/>
              </a:rPr>
              <a:t>امضاء شده </a:t>
            </a:r>
            <a:r>
              <a:rPr lang="fa-IR" dirty="0" smtClean="0">
                <a:cs typeface="B Lotus" pitchFamily="2" charset="-78"/>
              </a:rPr>
              <a:t>با سایر ادارات معاونت بهداشت یا سایر معاونتهای وزارت متبوع و سایر زیر مجموعه های سازمان برون بخشی نسبت به حد مطلوب  </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Lotus" pitchFamily="2" charset="-78"/>
              </a:rPr>
              <a:t>طرح ریزی</a:t>
            </a:r>
            <a:r>
              <a:rPr lang="en-US" dirty="0" smtClean="0">
                <a:cs typeface="B Lotus" pitchFamily="2" charset="-78"/>
              </a:rPr>
              <a:t>EOP</a:t>
            </a:r>
            <a:r>
              <a:rPr lang="fa-IR" dirty="0" smtClean="0">
                <a:cs typeface="B Lotus" pitchFamily="2" charset="-78"/>
              </a:rPr>
              <a:t> :</a:t>
            </a:r>
            <a:endParaRPr lang="en-US" dirty="0"/>
          </a:p>
        </p:txBody>
      </p:sp>
      <p:sp>
        <p:nvSpPr>
          <p:cNvPr id="3" name="Content Placeholder 2"/>
          <p:cNvSpPr>
            <a:spLocks noGrp="1"/>
          </p:cNvSpPr>
          <p:nvPr>
            <p:ph idx="1"/>
          </p:nvPr>
        </p:nvSpPr>
        <p:spPr/>
        <p:txBody>
          <a:bodyPr>
            <a:normAutofit/>
          </a:bodyPr>
          <a:lstStyle/>
          <a:p>
            <a:pPr algn="r" rtl="1"/>
            <a:r>
              <a:rPr lang="fa-IR" dirty="0" smtClean="0">
                <a:cs typeface="B Lotus" pitchFamily="2" charset="-78"/>
              </a:rPr>
              <a:t>موثر </a:t>
            </a:r>
            <a:r>
              <a:rPr lang="fa-IR" dirty="0">
                <a:cs typeface="B Lotus" pitchFamily="2" charset="-78"/>
              </a:rPr>
              <a:t>بودن و کفایت طرح های آمادگی و واکنش در شرایط </a:t>
            </a:r>
            <a:r>
              <a:rPr lang="en-US" dirty="0" smtClean="0">
                <a:cs typeface="B Lotus" pitchFamily="2" charset="-78"/>
              </a:rPr>
              <a:t>DISASTER</a:t>
            </a:r>
            <a:r>
              <a:rPr lang="fa-IR" dirty="0" smtClean="0">
                <a:cs typeface="B Lotus" pitchFamily="2" charset="-78"/>
              </a:rPr>
              <a:t> </a:t>
            </a:r>
            <a:r>
              <a:rPr lang="fa-IR" dirty="0">
                <a:cs typeface="B Lotus" pitchFamily="2" charset="-78"/>
              </a:rPr>
              <a:t>به </a:t>
            </a:r>
            <a:r>
              <a:rPr lang="fa-IR" dirty="0" smtClean="0">
                <a:cs typeface="B Lotus" pitchFamily="2" charset="-78"/>
              </a:rPr>
              <a:t> طرح</a:t>
            </a:r>
            <a:r>
              <a:rPr lang="en-US" dirty="0" smtClean="0">
                <a:cs typeface="B Lotus" pitchFamily="2" charset="-78"/>
              </a:rPr>
              <a:t> EOP</a:t>
            </a:r>
            <a:r>
              <a:rPr lang="fa-IR" dirty="0" smtClean="0">
                <a:cs typeface="B Lotus" pitchFamily="2" charset="-78"/>
              </a:rPr>
              <a:t> </a:t>
            </a:r>
            <a:r>
              <a:rPr lang="fa-IR" dirty="0">
                <a:cs typeface="B Lotus" pitchFamily="2" charset="-78"/>
              </a:rPr>
              <a:t>و اجرای آموزش های مرتبط با </a:t>
            </a:r>
            <a:r>
              <a:rPr lang="fa-IR" dirty="0" smtClean="0">
                <a:cs typeface="B Lotus" pitchFamily="2" charset="-78"/>
              </a:rPr>
              <a:t>آن</a:t>
            </a:r>
            <a:r>
              <a:rPr lang="en-US" dirty="0" smtClean="0">
                <a:cs typeface="B Lotus" pitchFamily="2" charset="-78"/>
              </a:rPr>
              <a:t> </a:t>
            </a:r>
            <a:r>
              <a:rPr lang="fa-IR" dirty="0" smtClean="0">
                <a:cs typeface="B Lotus" pitchFamily="2" charset="-78"/>
              </a:rPr>
              <a:t>قبل از بروز </a:t>
            </a:r>
            <a:r>
              <a:rPr lang="fa-IR" dirty="0">
                <a:cs typeface="B Lotus" pitchFamily="2" charset="-78"/>
              </a:rPr>
              <a:t>بستگی دارد . </a:t>
            </a:r>
            <a:endParaRPr lang="fa-IR" dirty="0" smtClean="0">
              <a:cs typeface="B Lotus" pitchFamily="2" charset="-78"/>
            </a:endParaRPr>
          </a:p>
          <a:p>
            <a:pPr algn="r" rtl="1"/>
            <a:r>
              <a:rPr lang="fa-IR" dirty="0" smtClean="0">
                <a:cs typeface="B Lotus" pitchFamily="2" charset="-78"/>
              </a:rPr>
              <a:t>طرح </a:t>
            </a:r>
            <a:r>
              <a:rPr lang="fa-IR" dirty="0">
                <a:cs typeface="B Lotus" pitchFamily="2" charset="-78"/>
              </a:rPr>
              <a:t>های اضطراری بایستی به اطلاع پرسنل رسیده و در دسترس ایشان قرار داشته باشد </a:t>
            </a:r>
            <a:r>
              <a:rPr lang="fa-IR" dirty="0" smtClean="0">
                <a:cs typeface="B Lotus" pitchFamily="2" charset="-78"/>
              </a:rPr>
              <a:t>.</a:t>
            </a:r>
          </a:p>
          <a:p>
            <a:pPr algn="r" rtl="1"/>
            <a:r>
              <a:rPr lang="fa-IR" dirty="0" smtClean="0">
                <a:cs typeface="B Lotus" pitchFamily="2" charset="-78"/>
              </a:rPr>
              <a:t>شاخص : درصد دسترسی پرسنل به طرح  </a:t>
            </a:r>
            <a:r>
              <a:rPr lang="en-US" dirty="0" smtClean="0">
                <a:cs typeface="B Lotus" pitchFamily="2" charset="-78"/>
              </a:rPr>
              <a:t>EOP </a:t>
            </a:r>
            <a:r>
              <a:rPr lang="fa-IR" dirty="0" smtClean="0">
                <a:cs typeface="B Lotus" pitchFamily="2" charset="-78"/>
              </a:rPr>
              <a:t> تهیه شده </a:t>
            </a:r>
            <a:r>
              <a:rPr lang="fa-IR" dirty="0">
                <a:cs typeface="B Lotus" pitchFamily="2" charset="-78"/>
              </a:rPr>
              <a:t/>
            </a:r>
            <a:br>
              <a:rPr lang="fa-IR" dirty="0">
                <a:cs typeface="B Lotus" pitchFamily="2" charset="-78"/>
              </a:rPr>
            </a:br>
            <a:endParaRPr lang="en-US" dirty="0">
              <a:cs typeface="B Lotus" pitchFamily="2"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smtClean="0">
                <a:cs typeface="B Lotus" pitchFamily="2" charset="-78"/>
              </a:rPr>
              <a:t>هر یک از طرح ها بایستی حداقل شامل موارد زیر باشد :</a:t>
            </a:r>
            <a:r>
              <a:rPr lang="fa-IR" sz="3200" dirty="0" smtClean="0">
                <a:cs typeface="B Lotus" pitchFamily="2" charset="-78"/>
              </a:rPr>
              <a:t/>
            </a:r>
            <a:br>
              <a:rPr lang="fa-IR" sz="3200" dirty="0" smtClean="0">
                <a:cs typeface="B Lotus" pitchFamily="2" charset="-78"/>
              </a:rPr>
            </a:br>
            <a:endParaRPr lang="en-US" sz="3200"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cs typeface="B Lotus" pitchFamily="2" charset="-78"/>
              </a:rPr>
              <a:t>- نمونه رویه </a:t>
            </a:r>
            <a:r>
              <a:rPr lang="fa-IR" dirty="0">
                <a:cs typeface="B Lotus" pitchFamily="2" charset="-78"/>
              </a:rPr>
              <a:t>های عملیاتی </a:t>
            </a:r>
            <a:r>
              <a:rPr lang="en-US" dirty="0" smtClean="0">
                <a:cs typeface="B Lotus" pitchFamily="2" charset="-78"/>
              </a:rPr>
              <a:t>EOP</a:t>
            </a:r>
            <a:r>
              <a:rPr lang="fa-IR" dirty="0" smtClean="0">
                <a:cs typeface="B Lotus" pitchFamily="2" charset="-78"/>
              </a:rPr>
              <a:t>که </a:t>
            </a:r>
            <a:r>
              <a:rPr lang="fa-IR" dirty="0">
                <a:cs typeface="B Lotus" pitchFamily="2" charset="-78"/>
              </a:rPr>
              <a:t>بایستی توسط </a:t>
            </a:r>
            <a:r>
              <a:rPr lang="fa-IR" dirty="0" smtClean="0">
                <a:cs typeface="B Lotus" pitchFamily="2" charset="-78"/>
              </a:rPr>
              <a:t>پرسنل تیمهای واکنش سریع </a:t>
            </a:r>
            <a:r>
              <a:rPr lang="fa-IR" dirty="0">
                <a:cs typeface="B Lotus" pitchFamily="2" charset="-78"/>
              </a:rPr>
              <a:t>پیروی </a:t>
            </a:r>
            <a:r>
              <a:rPr lang="fa-IR" dirty="0" smtClean="0">
                <a:cs typeface="B Lotus" pitchFamily="2" charset="-78"/>
              </a:rPr>
              <a:t>شودو با سایر ادارت معاونت بهداشت مشابه خواهد بود  : </a:t>
            </a:r>
            <a:r>
              <a:rPr lang="fa-IR" dirty="0">
                <a:cs typeface="B Lotus" pitchFamily="2" charset="-78"/>
              </a:rPr>
              <a:t/>
            </a:r>
            <a:br>
              <a:rPr lang="fa-IR" dirty="0">
                <a:cs typeface="B Lotus" pitchFamily="2" charset="-78"/>
              </a:rPr>
            </a:br>
            <a:r>
              <a:rPr lang="fa-IR" dirty="0" smtClean="0">
                <a:cs typeface="B Lotus" pitchFamily="2" charset="-78"/>
              </a:rPr>
              <a:t>- </a:t>
            </a:r>
            <a:r>
              <a:rPr lang="fa-IR" dirty="0">
                <a:cs typeface="B Lotus" pitchFamily="2" charset="-78"/>
              </a:rPr>
              <a:t>رویه هایی برای شمارش پرسنل پس از </a:t>
            </a:r>
            <a:r>
              <a:rPr lang="fa-IR" dirty="0" smtClean="0">
                <a:cs typeface="B Lotus" pitchFamily="2" charset="-78"/>
              </a:rPr>
              <a:t>مخاطرات </a:t>
            </a:r>
            <a:r>
              <a:rPr lang="fa-IR" dirty="0">
                <a:cs typeface="B Lotus" pitchFamily="2" charset="-78"/>
              </a:rPr>
              <a:t>.</a:t>
            </a:r>
            <a:br>
              <a:rPr lang="fa-IR" dirty="0">
                <a:cs typeface="B Lotus" pitchFamily="2" charset="-78"/>
              </a:rPr>
            </a:br>
            <a:r>
              <a:rPr lang="fa-IR" dirty="0" smtClean="0">
                <a:cs typeface="B Lotus" pitchFamily="2" charset="-78"/>
              </a:rPr>
              <a:t>- </a:t>
            </a:r>
            <a:r>
              <a:rPr lang="fa-IR" dirty="0">
                <a:cs typeface="B Lotus" pitchFamily="2" charset="-78"/>
              </a:rPr>
              <a:t>روش های اطلاع رسانی </a:t>
            </a:r>
            <a:r>
              <a:rPr lang="fa-IR" dirty="0" smtClean="0">
                <a:cs typeface="B Lotus" pitchFamily="2" charset="-78"/>
              </a:rPr>
              <a:t>حوادث</a:t>
            </a:r>
            <a:br>
              <a:rPr lang="fa-IR" dirty="0" smtClean="0">
                <a:cs typeface="B Lotus" pitchFamily="2" charset="-78"/>
              </a:rPr>
            </a:br>
            <a:r>
              <a:rPr lang="fa-IR" dirty="0" smtClean="0">
                <a:cs typeface="B Lotus" pitchFamily="2" charset="-78"/>
              </a:rPr>
              <a:t>- </a:t>
            </a:r>
            <a:r>
              <a:rPr lang="fa-IR" dirty="0">
                <a:cs typeface="B Lotus" pitchFamily="2" charset="-78"/>
              </a:rPr>
              <a:t>مشخص نمودن اسامی و سمت های سازمانی که بایستی در </a:t>
            </a:r>
            <a:r>
              <a:rPr lang="fa-IR" dirty="0" smtClean="0">
                <a:cs typeface="B Lotus" pitchFamily="2" charset="-78"/>
              </a:rPr>
              <a:t>تیمهای </a:t>
            </a:r>
            <a:r>
              <a:rPr lang="fa-IR" dirty="0">
                <a:cs typeface="B Lotus" pitchFamily="2" charset="-78"/>
              </a:rPr>
              <a:t>بحران حضوربهم رسانند </a:t>
            </a:r>
            <a:r>
              <a:rPr lang="fa-IR" dirty="0" smtClean="0">
                <a:cs typeface="B Lotus" pitchFamily="2" charset="-78"/>
              </a:rPr>
              <a:t>.</a:t>
            </a:r>
          </a:p>
          <a:p>
            <a:pPr algn="r" rtl="1">
              <a:buNone/>
            </a:pPr>
            <a:r>
              <a:rPr lang="fa-IR" dirty="0" smtClean="0">
                <a:cs typeface="B Lotus" pitchFamily="2" charset="-78"/>
              </a:rPr>
              <a:t> </a:t>
            </a:r>
            <a:r>
              <a:rPr lang="fa-IR" dirty="0">
                <a:cs typeface="B Lotus" pitchFamily="2" charset="-78"/>
              </a:rPr>
              <a:t>- لیست تلفن ها و اطلاعات لازم و ضروری.</a:t>
            </a:r>
            <a:br>
              <a:rPr lang="fa-IR" dirty="0">
                <a:cs typeface="B Lotus" pitchFamily="2" charset="-78"/>
              </a:rPr>
            </a:br>
            <a:r>
              <a:rPr lang="fa-IR" b="1" dirty="0">
                <a:cs typeface="B Lotus" pitchFamily="2" charset="-78"/>
              </a:rPr>
              <a:t/>
            </a:r>
            <a:br>
              <a:rPr lang="fa-IR" b="1" dirty="0">
                <a:cs typeface="B Lotus" pitchFamily="2" charset="-78"/>
              </a:rPr>
            </a:br>
            <a:endParaRPr lang="en-US" dirty="0">
              <a:cs typeface="B Lotus" pitchFamily="2"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b="1" dirty="0" smtClean="0">
                <a:cs typeface="B Lotus" pitchFamily="2" charset="-78"/>
              </a:rPr>
              <a:t>موارد زیر به عنوان نکات مهم در یک طرح مورد توجه خواهند بود :</a:t>
            </a:r>
            <a:br>
              <a:rPr lang="fa-IR" sz="2800" b="1" dirty="0" smtClean="0">
                <a:cs typeface="B Lotus" pitchFamily="2" charset="-78"/>
              </a:rPr>
            </a:br>
            <a:endParaRPr lang="en-US" sz="2800" dirty="0"/>
          </a:p>
        </p:txBody>
      </p:sp>
      <p:sp>
        <p:nvSpPr>
          <p:cNvPr id="3" name="Content Placeholder 2"/>
          <p:cNvSpPr>
            <a:spLocks noGrp="1"/>
          </p:cNvSpPr>
          <p:nvPr>
            <p:ph idx="1"/>
          </p:nvPr>
        </p:nvSpPr>
        <p:spPr>
          <a:xfrm>
            <a:off x="457200" y="1143000"/>
            <a:ext cx="8229600" cy="4983163"/>
          </a:xfrm>
        </p:spPr>
        <p:txBody>
          <a:bodyPr>
            <a:noAutofit/>
          </a:bodyPr>
          <a:lstStyle/>
          <a:p>
            <a:pPr algn="r" rtl="1">
              <a:buNone/>
            </a:pPr>
            <a:r>
              <a:rPr lang="fa-IR" sz="2800" dirty="0" smtClean="0">
                <a:cs typeface="B Lotus" pitchFamily="2" charset="-78"/>
              </a:rPr>
              <a:t>- </a:t>
            </a:r>
            <a:r>
              <a:rPr lang="fa-IR" sz="2800" dirty="0">
                <a:cs typeface="B Lotus" pitchFamily="2" charset="-78"/>
              </a:rPr>
              <a:t>مشخص نمودن فرمانده ارشد ، مسئولیت ها و اختیارات </a:t>
            </a:r>
            <a:r>
              <a:rPr lang="fa-IR" sz="2800" dirty="0" smtClean="0">
                <a:cs typeface="B Lotus" pitchFamily="2" charset="-78"/>
              </a:rPr>
              <a:t>وی</a:t>
            </a:r>
            <a:r>
              <a:rPr lang="fa-IR" sz="2800" dirty="0">
                <a:cs typeface="B Lotus" pitchFamily="2" charset="-78"/>
              </a:rPr>
              <a:t/>
            </a:r>
            <a:br>
              <a:rPr lang="fa-IR" sz="2800" dirty="0">
                <a:cs typeface="B Lotus" pitchFamily="2" charset="-78"/>
              </a:rPr>
            </a:br>
            <a:r>
              <a:rPr lang="fa-IR" sz="2800" dirty="0">
                <a:cs typeface="B Lotus" pitchFamily="2" charset="-78"/>
              </a:rPr>
              <a:t>- مشخص نمودن فرمانده عملیات مستقر در محل حادثه ، مسئولیت ها واختیارات .</a:t>
            </a:r>
            <a:br>
              <a:rPr lang="fa-IR" sz="2800" dirty="0">
                <a:cs typeface="B Lotus" pitchFamily="2" charset="-78"/>
              </a:rPr>
            </a:br>
            <a:r>
              <a:rPr lang="fa-IR" sz="2800" dirty="0">
                <a:cs typeface="B Lotus" pitchFamily="2" charset="-78"/>
              </a:rPr>
              <a:t>- تهیه طرح های عملیاتی برای </a:t>
            </a:r>
            <a:r>
              <a:rPr lang="fa-IR" sz="2800" dirty="0" smtClean="0">
                <a:cs typeface="B Lotus" pitchFamily="2" charset="-78"/>
              </a:rPr>
              <a:t>مقابله اختصاصی با هر نوع مخاطره </a:t>
            </a:r>
          </a:p>
          <a:p>
            <a:pPr algn="r" rtl="1">
              <a:buNone/>
            </a:pPr>
            <a:r>
              <a:rPr lang="fa-IR" sz="2800" dirty="0" smtClean="0">
                <a:cs typeface="B Lotus" pitchFamily="2" charset="-78"/>
              </a:rPr>
              <a:t>     </a:t>
            </a:r>
            <a:r>
              <a:rPr lang="fa-IR" sz="2800" dirty="0">
                <a:cs typeface="B Lotus" pitchFamily="2" charset="-78"/>
              </a:rPr>
              <a:t>- جمع آوری اطلاعات اضطراری مورد نیاز( شامل عوامل بحران ساز، پتانسیل های پاسخگویی و . . . . )</a:t>
            </a:r>
            <a:br>
              <a:rPr lang="fa-IR" sz="2800" dirty="0">
                <a:cs typeface="B Lotus" pitchFamily="2" charset="-78"/>
              </a:rPr>
            </a:br>
            <a:r>
              <a:rPr lang="fa-IR" sz="2800" dirty="0">
                <a:cs typeface="B Lotus" pitchFamily="2" charset="-78"/>
              </a:rPr>
              <a:t>- تهیه و </a:t>
            </a:r>
            <a:r>
              <a:rPr lang="fa-IR" sz="2800" dirty="0" smtClean="0">
                <a:cs typeface="B Lotus" pitchFamily="2" charset="-78"/>
              </a:rPr>
              <a:t>به روزرسانی </a:t>
            </a:r>
            <a:r>
              <a:rPr lang="fa-IR" sz="2800" dirty="0">
                <a:cs typeface="B Lotus" pitchFamily="2" charset="-78"/>
              </a:rPr>
              <a:t>نقشه های اضطراری سایت .</a:t>
            </a:r>
            <a:br>
              <a:rPr lang="fa-IR" sz="2800" dirty="0">
                <a:cs typeface="B Lotus" pitchFamily="2" charset="-78"/>
              </a:rPr>
            </a:br>
            <a:r>
              <a:rPr lang="fa-IR" sz="2800" dirty="0">
                <a:cs typeface="B Lotus" pitchFamily="2" charset="-78"/>
              </a:rPr>
              <a:t>- مشخص نمودن تعداد پرسنل حاضر در محل حادثه .</a:t>
            </a:r>
            <a:br>
              <a:rPr lang="fa-IR" sz="2800" dirty="0">
                <a:cs typeface="B Lotus" pitchFamily="2" charset="-78"/>
              </a:rPr>
            </a:br>
            <a:r>
              <a:rPr lang="fa-IR" sz="2800" dirty="0">
                <a:cs typeface="B Lotus" pitchFamily="2" charset="-78"/>
              </a:rPr>
              <a:t>- تعریف ارتباطات درون و برون سازمانی .</a:t>
            </a:r>
            <a:br>
              <a:rPr lang="fa-IR" sz="2800" dirty="0">
                <a:cs typeface="B Lotus" pitchFamily="2" charset="-78"/>
              </a:rPr>
            </a:br>
            <a:r>
              <a:rPr lang="fa-IR" sz="2800" dirty="0">
                <a:cs typeface="B Lotus" pitchFamily="2" charset="-78"/>
              </a:rPr>
              <a:t>- مشخص نمودن سخنگوی سازمان در مواقع بحران .</a:t>
            </a:r>
            <a:br>
              <a:rPr lang="fa-IR" sz="2800" dirty="0">
                <a:cs typeface="B Lotus" pitchFamily="2" charset="-78"/>
              </a:rPr>
            </a:br>
            <a:r>
              <a:rPr lang="fa-IR" sz="2800" dirty="0">
                <a:cs typeface="B Lotus" pitchFamily="2" charset="-78"/>
              </a:rPr>
              <a:t>- مشخص نمودن محل مرکز فرماندهی عملیات .</a:t>
            </a:r>
            <a:br>
              <a:rPr lang="fa-IR" sz="2800" dirty="0">
                <a:cs typeface="B Lotus" pitchFamily="2" charset="-78"/>
              </a:rPr>
            </a:br>
            <a:r>
              <a:rPr lang="fa-IR" sz="2800" dirty="0">
                <a:cs typeface="B Lotus" pitchFamily="2" charset="-78"/>
              </a:rPr>
              <a:t/>
            </a:r>
            <a:br>
              <a:rPr lang="fa-IR" sz="2800" dirty="0">
                <a:cs typeface="B Lotus" pitchFamily="2" charset="-78"/>
              </a:rPr>
            </a:br>
            <a:endParaRPr lang="en-US" sz="2800" dirty="0">
              <a:cs typeface="B Lotus" pitchFamily="2" charset="-7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مانور</a:t>
            </a:r>
            <a:endParaRPr lang="en-US" dirty="0"/>
          </a:p>
        </p:txBody>
      </p:sp>
      <p:sp>
        <p:nvSpPr>
          <p:cNvPr id="3" name="Content Placeholder 2"/>
          <p:cNvSpPr>
            <a:spLocks noGrp="1"/>
          </p:cNvSpPr>
          <p:nvPr>
            <p:ph idx="1"/>
          </p:nvPr>
        </p:nvSpPr>
        <p:spPr/>
        <p:txBody>
          <a:bodyPr>
            <a:normAutofit/>
          </a:bodyPr>
          <a:lstStyle/>
          <a:p>
            <a:pPr algn="r" rtl="1"/>
            <a:r>
              <a:rPr lang="fa-IR" dirty="0">
                <a:cs typeface="B Lotus" pitchFamily="2" charset="-78"/>
              </a:rPr>
              <a:t>در پی تشکیل </a:t>
            </a:r>
            <a:r>
              <a:rPr lang="fa-IR" dirty="0" smtClean="0">
                <a:cs typeface="B Lotus" pitchFamily="2" charset="-78"/>
              </a:rPr>
              <a:t>تیمهای اریابی اولیه بهداشتی و واکنش سریع </a:t>
            </a:r>
            <a:r>
              <a:rPr lang="fa-IR" dirty="0">
                <a:cs typeface="B Lotus" pitchFamily="2" charset="-78"/>
              </a:rPr>
              <a:t>٬ </a:t>
            </a:r>
            <a:r>
              <a:rPr lang="fa-IR" dirty="0" smtClean="0">
                <a:cs typeface="B Lotus" pitchFamily="2" charset="-78"/>
              </a:rPr>
              <a:t>برای </a:t>
            </a:r>
            <a:r>
              <a:rPr lang="fa-IR" dirty="0">
                <a:cs typeface="B Lotus" pitchFamily="2" charset="-78"/>
              </a:rPr>
              <a:t>ارزیابی عملکرد آنها و نیز میزان واکنش افراد </a:t>
            </a:r>
            <a:r>
              <a:rPr lang="fa-IR" dirty="0" smtClean="0">
                <a:cs typeface="B Lotus" pitchFamily="2" charset="-78"/>
              </a:rPr>
              <a:t>هنگام بروز مخاطرات مانور صورت </a:t>
            </a:r>
            <a:r>
              <a:rPr lang="fa-IR" dirty="0">
                <a:cs typeface="B Lotus" pitchFamily="2" charset="-78"/>
              </a:rPr>
              <a:t>می گیرد . </a:t>
            </a:r>
            <a:endParaRPr lang="fa-IR" dirty="0" smtClean="0">
              <a:cs typeface="B Lotus" pitchFamily="2" charset="-78"/>
            </a:endParaRPr>
          </a:p>
          <a:p>
            <a:pPr algn="r" rtl="1"/>
            <a:r>
              <a:rPr lang="fa-IR" dirty="0" smtClean="0">
                <a:cs typeface="B Lotus" pitchFamily="2" charset="-78"/>
              </a:rPr>
              <a:t>در </a:t>
            </a:r>
            <a:r>
              <a:rPr lang="fa-IR" dirty="0">
                <a:cs typeface="B Lotus" pitchFamily="2" charset="-78"/>
              </a:rPr>
              <a:t>این ارزیابی بر اساس شاخصهای از قبل تعیین شده به تیمها امتیاز داده می شود که این امتیازات می تواند مبنایی برای اعطای پاداش به افراد باشد . </a:t>
            </a:r>
            <a:endParaRPr lang="fa-IR" dirty="0" smtClean="0">
              <a:cs typeface="B Lotus" pitchFamily="2" charset="-78"/>
            </a:endParaRPr>
          </a:p>
          <a:p>
            <a:pPr algn="r" rtl="1"/>
            <a:r>
              <a:rPr lang="fa-IR" dirty="0" smtClean="0">
                <a:cs typeface="B Lotus" pitchFamily="2" charset="-78"/>
              </a:rPr>
              <a:t>در </a:t>
            </a:r>
            <a:r>
              <a:rPr lang="fa-IR" dirty="0">
                <a:cs typeface="B Lotus" pitchFamily="2" charset="-78"/>
              </a:rPr>
              <a:t>این شیوه ارزیابی نواقص را شناسایی کرده و قبل از وقوع حادثه نسبت به رفع آنها اقدام می شود . </a:t>
            </a:r>
            <a:endParaRPr lang="en-US" dirty="0">
              <a:cs typeface="B Lotus" pitchFamily="2"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dirty="0">
                <a:cs typeface="B Lotus" pitchFamily="2" charset="-78"/>
              </a:rPr>
              <a:t>برای هر مانوری یک سناریو نوشته می شود . </a:t>
            </a:r>
            <a:endParaRPr lang="fa-IR" dirty="0" smtClean="0">
              <a:cs typeface="B Lotus" pitchFamily="2" charset="-78"/>
            </a:endParaRPr>
          </a:p>
          <a:p>
            <a:pPr algn="r" rtl="1"/>
            <a:r>
              <a:rPr lang="fa-IR" dirty="0" smtClean="0">
                <a:cs typeface="B Lotus" pitchFamily="2" charset="-78"/>
              </a:rPr>
              <a:t>در </a:t>
            </a:r>
            <a:r>
              <a:rPr lang="fa-IR" dirty="0">
                <a:cs typeface="B Lotus" pitchFamily="2" charset="-78"/>
              </a:rPr>
              <a:t>این سناریوها تاریخ برگزاری مانور ٬ منطقه و خلاصه عملیات قبل از شروع مانور ٬ و نقاط ضعف و قوت شاخصها پس از ارزیابی آورده می شود . </a:t>
            </a:r>
            <a:endParaRPr lang="fa-IR" dirty="0" smtClean="0">
              <a:cs typeface="B Lotus" pitchFamily="2" charset="-78"/>
            </a:endParaRPr>
          </a:p>
          <a:p>
            <a:pPr algn="r" rtl="1"/>
            <a:r>
              <a:rPr lang="fa-IR" b="1" dirty="0" smtClean="0">
                <a:solidFill>
                  <a:srgbClr val="FF0000"/>
                </a:solidFill>
                <a:cs typeface="B Lotus" pitchFamily="2" charset="-78"/>
              </a:rPr>
              <a:t>شاخص درصد نوشتن و اجرای سناریو نسبت به مانورهای اجرا شده </a:t>
            </a:r>
          </a:p>
          <a:p>
            <a:pPr algn="r" rtl="1"/>
            <a:endParaRPr lang="en-US" dirty="0">
              <a:cs typeface="B Lotus" pitchFamily="2" charset="-78"/>
            </a:endParaRPr>
          </a:p>
        </p:txBody>
      </p:sp>
      <p:sp>
        <p:nvSpPr>
          <p:cNvPr id="4" name="Title 1"/>
          <p:cNvSpPr>
            <a:spLocks noGrp="1"/>
          </p:cNvSpPr>
          <p:nvPr>
            <p:ph type="title"/>
          </p:nvPr>
        </p:nvSpPr>
        <p:spPr/>
        <p:txBody>
          <a:bodyPr/>
          <a:lstStyle/>
          <a:p>
            <a:r>
              <a:rPr lang="fa-IR" dirty="0" smtClean="0">
                <a:cs typeface="B Lotus" pitchFamily="2" charset="-78"/>
              </a:rPr>
              <a:t>مانور</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fa-IR" b="1" dirty="0" smtClean="0">
                <a:cs typeface="B Lotus" pitchFamily="2" charset="-78"/>
              </a:rPr>
              <a:t>ارزیابی مانور:</a:t>
            </a:r>
            <a:endParaRPr lang="en-US" dirty="0"/>
          </a:p>
        </p:txBody>
      </p:sp>
      <p:sp>
        <p:nvSpPr>
          <p:cNvPr id="3" name="Content Placeholder 2"/>
          <p:cNvSpPr>
            <a:spLocks noGrp="1"/>
          </p:cNvSpPr>
          <p:nvPr>
            <p:ph idx="1"/>
          </p:nvPr>
        </p:nvSpPr>
        <p:spPr>
          <a:xfrm>
            <a:off x="0" y="990600"/>
            <a:ext cx="9144000" cy="5135563"/>
          </a:xfrm>
        </p:spPr>
        <p:txBody>
          <a:bodyPr>
            <a:noAutofit/>
          </a:bodyPr>
          <a:lstStyle/>
          <a:p>
            <a:pPr algn="r" rtl="1"/>
            <a:r>
              <a:rPr lang="fa-IR" sz="2800" dirty="0" smtClean="0">
                <a:cs typeface="B Lotus" pitchFamily="2" charset="-78"/>
              </a:rPr>
              <a:t>ارزیابی </a:t>
            </a:r>
            <a:r>
              <a:rPr lang="fa-IR" sz="2800" dirty="0">
                <a:cs typeface="B Lotus" pitchFamily="2" charset="-78"/>
              </a:rPr>
              <a:t>عملکرد </a:t>
            </a:r>
            <a:r>
              <a:rPr lang="fa-IR" sz="2800" dirty="0" smtClean="0">
                <a:cs typeface="B Lotus" pitchFamily="2" charset="-78"/>
              </a:rPr>
              <a:t>تیم </a:t>
            </a:r>
            <a:r>
              <a:rPr lang="fa-IR" sz="2800" dirty="0">
                <a:cs typeface="B Lotus" pitchFamily="2" charset="-78"/>
              </a:rPr>
              <a:t>های عمل کننده در بحران پس از اجرای مانور </a:t>
            </a:r>
            <a:r>
              <a:rPr lang="fa-IR" sz="2800" dirty="0" smtClean="0">
                <a:cs typeface="B Lotus" pitchFamily="2" charset="-78"/>
              </a:rPr>
              <a:t>: </a:t>
            </a:r>
          </a:p>
          <a:p>
            <a:pPr algn="r" rtl="1"/>
            <a:r>
              <a:rPr lang="fa-IR" sz="2800" dirty="0" smtClean="0">
                <a:cs typeface="B Lotus" pitchFamily="2" charset="-78"/>
              </a:rPr>
              <a:t>برای </a:t>
            </a:r>
            <a:r>
              <a:rPr lang="fa-IR" sz="2800" dirty="0">
                <a:cs typeface="B Lotus" pitchFamily="2" charset="-78"/>
              </a:rPr>
              <a:t>ارزیابی مانورها </a:t>
            </a:r>
            <a:r>
              <a:rPr lang="fa-IR" sz="2800" dirty="0" smtClean="0">
                <a:cs typeface="B Lotus" pitchFamily="2" charset="-78"/>
              </a:rPr>
              <a:t>بایستی </a:t>
            </a:r>
            <a:r>
              <a:rPr lang="fa-IR" sz="2800" dirty="0">
                <a:cs typeface="B Lotus" pitchFamily="2" charset="-78"/>
              </a:rPr>
              <a:t>شاخص هایی تعیین و مورد بررسی قرار گیرد . </a:t>
            </a:r>
            <a:endParaRPr lang="fa-IR" sz="2800" dirty="0" smtClean="0">
              <a:cs typeface="B Lotus" pitchFamily="2" charset="-78"/>
            </a:endParaRPr>
          </a:p>
          <a:p>
            <a:pPr algn="r" rtl="1"/>
            <a:r>
              <a:rPr lang="fa-IR" sz="2800" dirty="0" smtClean="0">
                <a:cs typeface="B Lotus" pitchFamily="2" charset="-78"/>
              </a:rPr>
              <a:t>در این راستا </a:t>
            </a:r>
            <a:r>
              <a:rPr lang="fa-IR" sz="2800" dirty="0">
                <a:cs typeface="B Lotus" pitchFamily="2" charset="-78"/>
              </a:rPr>
              <a:t>تشکیل تیم ارزیابی برای کنترل صحنه عملیات </a:t>
            </a:r>
            <a:r>
              <a:rPr lang="fa-IR" sz="2800" dirty="0" smtClean="0">
                <a:cs typeface="B Lotus" pitchFamily="2" charset="-78"/>
              </a:rPr>
              <a:t>و </a:t>
            </a:r>
            <a:r>
              <a:rPr lang="fa-IR" sz="2800" dirty="0">
                <a:cs typeface="B Lotus" pitchFamily="2" charset="-78"/>
              </a:rPr>
              <a:t>مستند </a:t>
            </a:r>
            <a:r>
              <a:rPr lang="fa-IR" sz="2800" dirty="0" smtClean="0">
                <a:cs typeface="B Lotus" pitchFamily="2" charset="-78"/>
              </a:rPr>
              <a:t>سازی درس آموخته ها ضروری است </a:t>
            </a:r>
            <a:r>
              <a:rPr lang="fa-IR" sz="2800" dirty="0">
                <a:cs typeface="B Lotus" pitchFamily="2" charset="-78"/>
              </a:rPr>
              <a:t>. </a:t>
            </a:r>
            <a:endParaRPr lang="fa-IR" sz="2800" dirty="0" smtClean="0">
              <a:cs typeface="B Lotus" pitchFamily="2" charset="-78"/>
            </a:endParaRPr>
          </a:p>
          <a:p>
            <a:pPr algn="r" rtl="1"/>
            <a:r>
              <a:rPr lang="fa-IR" sz="2800" b="1" dirty="0" smtClean="0">
                <a:solidFill>
                  <a:srgbClr val="FF0000"/>
                </a:solidFill>
                <a:cs typeface="B Lotus" pitchFamily="2" charset="-78"/>
              </a:rPr>
              <a:t>شاخص استفاده </a:t>
            </a:r>
            <a:r>
              <a:rPr lang="fa-IR" sz="2800" b="1" dirty="0">
                <a:solidFill>
                  <a:srgbClr val="FF0000"/>
                </a:solidFill>
                <a:cs typeface="B Lotus" pitchFamily="2" charset="-78"/>
              </a:rPr>
              <a:t>از چک لیست توسط تیم </a:t>
            </a:r>
            <a:r>
              <a:rPr lang="fa-IR" sz="2800" b="1" dirty="0" smtClean="0">
                <a:solidFill>
                  <a:srgbClr val="FF0000"/>
                </a:solidFill>
                <a:cs typeface="B Lotus" pitchFamily="2" charset="-78"/>
              </a:rPr>
              <a:t>ارزیابی در مانورها</a:t>
            </a:r>
          </a:p>
          <a:p>
            <a:pPr algn="r" rtl="1"/>
            <a:r>
              <a:rPr lang="fa-IR" sz="2800" dirty="0" smtClean="0">
                <a:cs typeface="B Lotus" pitchFamily="2" charset="-78"/>
              </a:rPr>
              <a:t> </a:t>
            </a:r>
            <a:r>
              <a:rPr lang="fa-IR" sz="2800" dirty="0">
                <a:cs typeface="B Lotus" pitchFamily="2" charset="-78"/>
              </a:rPr>
              <a:t>جلسه ارزیابی مانورها </a:t>
            </a:r>
            <a:r>
              <a:rPr lang="fa-IR" sz="2800" dirty="0" smtClean="0">
                <a:cs typeface="B Lotus" pitchFamily="2" charset="-78"/>
              </a:rPr>
              <a:t>بلافاصله </a:t>
            </a:r>
            <a:r>
              <a:rPr lang="fa-IR" sz="2800" dirty="0">
                <a:cs typeface="B Lotus" pitchFamily="2" charset="-78"/>
              </a:rPr>
              <a:t>پس از </a:t>
            </a:r>
            <a:r>
              <a:rPr lang="fa-IR" sz="2800" dirty="0" smtClean="0">
                <a:cs typeface="B Lotus" pitchFamily="2" charset="-78"/>
              </a:rPr>
              <a:t>اجرای مانور آمادگی برگزار </a:t>
            </a:r>
            <a:r>
              <a:rPr lang="fa-IR" sz="2800" dirty="0">
                <a:cs typeface="B Lotus" pitchFamily="2" charset="-78"/>
              </a:rPr>
              <a:t>شود </a:t>
            </a:r>
            <a:r>
              <a:rPr lang="fa-IR" sz="2800" dirty="0" smtClean="0">
                <a:cs typeface="B Lotus" pitchFamily="2" charset="-78"/>
              </a:rPr>
              <a:t>.</a:t>
            </a:r>
          </a:p>
          <a:p>
            <a:pPr algn="r" rtl="1"/>
            <a:r>
              <a:rPr lang="fa-IR" sz="2800" dirty="0" smtClean="0">
                <a:cs typeface="B Lotus" pitchFamily="2" charset="-78"/>
              </a:rPr>
              <a:t> </a:t>
            </a:r>
            <a:r>
              <a:rPr lang="fa-IR" sz="2800" dirty="0">
                <a:cs typeface="B Lotus" pitchFamily="2" charset="-78"/>
              </a:rPr>
              <a:t>در این جلسه افراد کلیدی و سرپرستان تیم </a:t>
            </a:r>
            <a:r>
              <a:rPr lang="fa-IR" sz="2800" dirty="0" smtClean="0">
                <a:cs typeface="B Lotus" pitchFamily="2" charset="-78"/>
              </a:rPr>
              <a:t>ها </a:t>
            </a:r>
            <a:r>
              <a:rPr lang="fa-IR" sz="2800" dirty="0">
                <a:cs typeface="B Lotus" pitchFamily="2" charset="-78"/>
              </a:rPr>
              <a:t>شرکت خواهند داشت و نکات قوت و ضعف مانور را بررسی و ارزیابی خواهند نمود .</a:t>
            </a:r>
            <a:br>
              <a:rPr lang="fa-IR" sz="2800" dirty="0">
                <a:cs typeface="B Lotus" pitchFamily="2" charset="-78"/>
              </a:rPr>
            </a:br>
            <a:r>
              <a:rPr lang="fa-IR" sz="2800" dirty="0">
                <a:cs typeface="B Lotus" pitchFamily="2" charset="-78"/>
              </a:rPr>
              <a:t/>
            </a:r>
            <a:br>
              <a:rPr lang="fa-IR" sz="2800" dirty="0">
                <a:cs typeface="B Lotus" pitchFamily="2" charset="-78"/>
              </a:rPr>
            </a:br>
            <a:r>
              <a:rPr lang="fa-IR" sz="2800" dirty="0">
                <a:cs typeface="B Lotus" pitchFamily="2" charset="-78"/>
              </a:rPr>
              <a:t/>
            </a:r>
            <a:br>
              <a:rPr lang="fa-IR" sz="2800" dirty="0">
                <a:cs typeface="B Lotus" pitchFamily="2" charset="-78"/>
              </a:rPr>
            </a:br>
            <a:endParaRPr lang="en-US" sz="2800" dirty="0">
              <a:cs typeface="B Lotus" pitchFamily="2" charset="-7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Titr" pitchFamily="2" charset="-78"/>
              </a:rPr>
              <a:t>سازه برای زنجیره سرمای </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Lotus" pitchFamily="2" charset="-78"/>
              </a:rPr>
              <a:t>اقداماتي </a:t>
            </a:r>
            <a:r>
              <a:rPr lang="fa-IR" dirty="0">
                <a:cs typeface="B Lotus" pitchFamily="2" charset="-78"/>
              </a:rPr>
              <a:t>که در جهت کاهش آثار ناشي از سوانح طبيعي ، نياز به برنامه ريزي و سياستگذاري اجرايي دارد ، </a:t>
            </a:r>
            <a:r>
              <a:rPr lang="fa-IR" dirty="0" smtClean="0">
                <a:cs typeface="B Lotus" pitchFamily="2" charset="-78"/>
              </a:rPr>
              <a:t>با بکاربردن </a:t>
            </a:r>
            <a:r>
              <a:rPr lang="fa-IR" dirty="0">
                <a:cs typeface="B Lotus" pitchFamily="2" charset="-78"/>
              </a:rPr>
              <a:t>روش ها و اصول مهندسي </a:t>
            </a:r>
            <a:r>
              <a:rPr lang="fa-IR" dirty="0" smtClean="0">
                <a:cs typeface="B Lotus" pitchFamily="2" charset="-78"/>
              </a:rPr>
              <a:t>و سازه های ضد زلزله </a:t>
            </a:r>
            <a:r>
              <a:rPr lang="fa-IR" dirty="0">
                <a:cs typeface="B Lotus" pitchFamily="2" charset="-78"/>
              </a:rPr>
              <a:t>در زمانهاي عادي </a:t>
            </a:r>
            <a:r>
              <a:rPr lang="fa-IR" dirty="0" smtClean="0">
                <a:cs typeface="B Lotus" pitchFamily="2" charset="-78"/>
              </a:rPr>
              <a:t>می توان </a:t>
            </a:r>
            <a:r>
              <a:rPr lang="fa-IR" dirty="0">
                <a:cs typeface="B Lotus" pitchFamily="2" charset="-78"/>
              </a:rPr>
              <a:t>در هنگام وقوع سوانح طبيعي مقدار آسيب ها را کاهش داد</a:t>
            </a:r>
            <a:r>
              <a:rPr lang="fa-IR" dirty="0" smtClean="0">
                <a:cs typeface="B Lotus" pitchFamily="2" charset="-78"/>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Lotus" pitchFamily="2" charset="-78"/>
              </a:rPr>
              <a:t>با تدوين برنامه هاي شهرسازي ، مي توان سازه های سیستم شبکه بخصوص انبارهای زنجیره سرمای استان و شهرستان بعنوان یکی از اولویتهای نظام شبکه را در برابر حوادث طبيعي از آمادگي لازم برخوردار ساخت و آنها را در برابر بروز تلفات و صدمات مالي گسترده محافظت کرد. </a:t>
            </a:r>
          </a:p>
          <a:p>
            <a:pPr algn="r" rtl="1"/>
            <a:r>
              <a:rPr lang="fa-IR" dirty="0" smtClean="0">
                <a:cs typeface="B Lotus" pitchFamily="2" charset="-78"/>
              </a:rPr>
              <a:t>بعنوان یک شاخص بررسی وضعیت سازه ای زنجیره سرد و داشتن ژنراتور و آلارم را می توان مثال زد . </a:t>
            </a:r>
          </a:p>
          <a:p>
            <a:pPr algn="r" rtl="1"/>
            <a:endParaRPr lang="en-US" dirty="0"/>
          </a:p>
        </p:txBody>
      </p:sp>
      <p:sp>
        <p:nvSpPr>
          <p:cNvPr id="4" name="Title 1"/>
          <p:cNvSpPr>
            <a:spLocks noGrp="1"/>
          </p:cNvSpPr>
          <p:nvPr>
            <p:ph type="title"/>
          </p:nvPr>
        </p:nvSpPr>
        <p:spPr/>
        <p:txBody>
          <a:bodyPr/>
          <a:lstStyle/>
          <a:p>
            <a:pPr rtl="1"/>
            <a:r>
              <a:rPr lang="fa-IR" dirty="0" smtClean="0">
                <a:cs typeface="B Titr" pitchFamily="2" charset="-78"/>
              </a:rPr>
              <a:t>سازه برای زنجیره سرمای </a:t>
            </a:r>
            <a:endParaRPr lang="en-US" dirty="0">
              <a:cs typeface="B Titr" pitchFamily="2" charset="-7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بعد سازه ای</a:t>
            </a:r>
            <a:endParaRPr lang="en-US" dirty="0"/>
          </a:p>
        </p:txBody>
      </p:sp>
      <p:sp>
        <p:nvSpPr>
          <p:cNvPr id="3" name="Content Placeholder 2"/>
          <p:cNvSpPr>
            <a:spLocks noGrp="1"/>
          </p:cNvSpPr>
          <p:nvPr>
            <p:ph idx="1"/>
          </p:nvPr>
        </p:nvSpPr>
        <p:spPr/>
        <p:txBody>
          <a:bodyPr/>
          <a:lstStyle/>
          <a:p>
            <a:pPr algn="just" rtl="1"/>
            <a:r>
              <a:rPr lang="ar-SA" b="1" dirty="0">
                <a:cs typeface="B Lotus" pitchFamily="2" charset="-78"/>
              </a:rPr>
              <a:t>نظام </a:t>
            </a:r>
            <a:r>
              <a:rPr lang="ar-SA" b="1" dirty="0" smtClean="0">
                <a:cs typeface="B Lotus" pitchFamily="2" charset="-78"/>
              </a:rPr>
              <a:t>سلامت</a:t>
            </a:r>
            <a:r>
              <a:rPr lang="fa-IR" b="1" dirty="0" smtClean="0">
                <a:cs typeface="B Lotus" pitchFamily="2" charset="-78"/>
              </a:rPr>
              <a:t> با رعایت اصول مقاوم سازی </a:t>
            </a:r>
            <a:r>
              <a:rPr lang="ar-SA" b="1" dirty="0" smtClean="0">
                <a:cs typeface="B Lotus" pitchFamily="2" charset="-78"/>
              </a:rPr>
              <a:t> اقدام </a:t>
            </a:r>
            <a:r>
              <a:rPr lang="ar-SA" b="1" dirty="0">
                <a:cs typeface="B Lotus" pitchFamily="2" charset="-78"/>
              </a:rPr>
              <a:t>به ترميم </a:t>
            </a:r>
            <a:r>
              <a:rPr lang="ar-SA" b="1" dirty="0" smtClean="0">
                <a:cs typeface="B Lotus" pitchFamily="2" charset="-78"/>
              </a:rPr>
              <a:t>سريع</a:t>
            </a:r>
            <a:r>
              <a:rPr lang="fa-IR" b="1" dirty="0" smtClean="0">
                <a:cs typeface="B Lotus" pitchFamily="2" charset="-78"/>
              </a:rPr>
              <a:t>انبارهای زنجیره سرد در نظام شبکه و </a:t>
            </a:r>
            <a:r>
              <a:rPr lang="ar-SA" b="1" dirty="0" smtClean="0">
                <a:cs typeface="B Lotus" pitchFamily="2" charset="-78"/>
              </a:rPr>
              <a:t> </a:t>
            </a:r>
            <a:r>
              <a:rPr lang="ar-SA" b="1" dirty="0">
                <a:cs typeface="B Lotus" pitchFamily="2" charset="-78"/>
              </a:rPr>
              <a:t>مراكز بهداشتي درماني  </a:t>
            </a:r>
            <a:r>
              <a:rPr lang="fa-IR" b="1" dirty="0">
                <a:cs typeface="B Lotus" pitchFamily="2" charset="-78"/>
              </a:rPr>
              <a:t> </a:t>
            </a:r>
            <a:r>
              <a:rPr lang="fa-IR" b="1" dirty="0" smtClean="0">
                <a:cs typeface="B Lotus" pitchFamily="2" charset="-78"/>
              </a:rPr>
              <a:t>خانه های </a:t>
            </a:r>
            <a:r>
              <a:rPr lang="fa-IR" b="1" dirty="0">
                <a:cs typeface="B Lotus" pitchFamily="2" charset="-78"/>
              </a:rPr>
              <a:t>بهداشت، </a:t>
            </a:r>
            <a:r>
              <a:rPr lang="ar-SA" b="1" dirty="0">
                <a:cs typeface="B Lotus" pitchFamily="2" charset="-78"/>
              </a:rPr>
              <a:t> و پايگاههاي بهداشتي </a:t>
            </a:r>
            <a:r>
              <a:rPr lang="ar-SA" b="1" dirty="0" smtClean="0">
                <a:cs typeface="B Lotus" pitchFamily="2" charset="-78"/>
              </a:rPr>
              <a:t>در </a:t>
            </a:r>
            <a:r>
              <a:rPr lang="ar-SA" b="1" dirty="0">
                <a:cs typeface="B Lotus" pitchFamily="2" charset="-78"/>
              </a:rPr>
              <a:t>مناطق </a:t>
            </a:r>
            <a:r>
              <a:rPr lang="fa-IR" b="1" dirty="0" smtClean="0">
                <a:cs typeface="B Lotus" pitchFamily="2" charset="-78"/>
              </a:rPr>
              <a:t>دچار حوادث و بلایا می نماید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9" descr="ALT"/>
          <p:cNvPicPr>
            <a:picLocks noChangeAspect="1" noChangeArrowheads="1"/>
          </p:cNvPicPr>
          <p:nvPr/>
        </p:nvPicPr>
        <p:blipFill>
          <a:blip r:embed="rId2" cstate="print"/>
          <a:srcRect/>
          <a:stretch>
            <a:fillRect/>
          </a:stretch>
        </p:blipFill>
        <p:spPr bwMode="auto">
          <a:xfrm>
            <a:off x="2209800" y="1219200"/>
            <a:ext cx="4622800" cy="4411663"/>
          </a:xfrm>
          <a:prstGeom prst="rect">
            <a:avLst/>
          </a:prstGeom>
          <a:noFill/>
          <a:ln w="9525">
            <a:solidFill>
              <a:schemeClr val="tx1"/>
            </a:solidFill>
            <a:miter lim="800000"/>
            <a:headEnd/>
            <a:tailEnd/>
          </a:ln>
        </p:spPr>
      </p:pic>
      <p:sp>
        <p:nvSpPr>
          <p:cNvPr id="69646" name="AutoShape 14"/>
          <p:cNvSpPr>
            <a:spLocks noChangeArrowheads="1"/>
          </p:cNvSpPr>
          <p:nvPr/>
        </p:nvSpPr>
        <p:spPr bwMode="auto">
          <a:xfrm>
            <a:off x="127000" y="1447800"/>
            <a:ext cx="2159000" cy="952500"/>
          </a:xfrm>
          <a:prstGeom prst="rightArrowCallout">
            <a:avLst>
              <a:gd name="adj1" fmla="val 25000"/>
              <a:gd name="adj2" fmla="val 25000"/>
              <a:gd name="adj3" fmla="val 32000"/>
              <a:gd name="adj4" fmla="val 66667"/>
            </a:avLst>
          </a:prstGeom>
          <a:solidFill>
            <a:schemeClr val="bg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fa-IR" dirty="0">
                <a:latin typeface="Arial" charset="0"/>
                <a:cs typeface="+mn-cs"/>
              </a:rPr>
              <a:t>مواد بيولوژيكي </a:t>
            </a:r>
          </a:p>
          <a:p>
            <a:pPr>
              <a:defRPr/>
            </a:pPr>
            <a:r>
              <a:rPr lang="fa-IR" dirty="0">
                <a:latin typeface="Arial" charset="0"/>
                <a:cs typeface="+mn-cs"/>
              </a:rPr>
              <a:t>جنگي </a:t>
            </a:r>
            <a:endParaRPr lang="el-GR" dirty="0">
              <a:latin typeface="Arial" charset="0"/>
              <a:cs typeface="+mn-cs"/>
            </a:endParaRPr>
          </a:p>
        </p:txBody>
      </p:sp>
      <p:sp>
        <p:nvSpPr>
          <p:cNvPr id="69647" name="AutoShape 15"/>
          <p:cNvSpPr>
            <a:spLocks noChangeArrowheads="1"/>
          </p:cNvSpPr>
          <p:nvPr/>
        </p:nvSpPr>
        <p:spPr bwMode="auto">
          <a:xfrm>
            <a:off x="152400" y="2819400"/>
            <a:ext cx="2362200" cy="952500"/>
          </a:xfrm>
          <a:prstGeom prst="rightArrowCallout">
            <a:avLst>
              <a:gd name="adj1" fmla="val 25000"/>
              <a:gd name="adj2" fmla="val 25000"/>
              <a:gd name="adj3" fmla="val 32000"/>
              <a:gd name="adj4" fmla="val 66667"/>
            </a:avLst>
          </a:prstGeom>
          <a:solidFill>
            <a:schemeClr val="bg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fa-IR" sz="1700" dirty="0">
                <a:latin typeface="Arial" charset="0"/>
                <a:cs typeface="+mn-cs"/>
              </a:rPr>
              <a:t>اپيدمي و پاندمي</a:t>
            </a:r>
            <a:endParaRPr lang="el-GR" sz="1700" dirty="0">
              <a:latin typeface="Arial" charset="0"/>
              <a:cs typeface="+mn-cs"/>
            </a:endParaRPr>
          </a:p>
        </p:txBody>
      </p:sp>
      <p:sp>
        <p:nvSpPr>
          <p:cNvPr id="69648" name="AutoShape 16"/>
          <p:cNvSpPr>
            <a:spLocks noChangeArrowheads="1"/>
          </p:cNvSpPr>
          <p:nvPr/>
        </p:nvSpPr>
        <p:spPr bwMode="auto">
          <a:xfrm>
            <a:off x="6985000" y="1524000"/>
            <a:ext cx="1905000" cy="914400"/>
          </a:xfrm>
          <a:prstGeom prst="leftArrowCallout">
            <a:avLst>
              <a:gd name="adj1" fmla="val 25000"/>
              <a:gd name="adj2" fmla="val 25000"/>
              <a:gd name="adj3" fmla="val 34722"/>
              <a:gd name="adj4" fmla="val 66667"/>
            </a:avLst>
          </a:prstGeom>
          <a:solidFill>
            <a:srgbClr val="FF9900"/>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defRPr/>
            </a:pPr>
            <a:r>
              <a:rPr lang="fa-IR" dirty="0">
                <a:latin typeface="Arial" charset="0"/>
                <a:cs typeface="+mn-cs"/>
              </a:rPr>
              <a:t>بمبهاي </a:t>
            </a:r>
            <a:r>
              <a:rPr lang="fa-IR" dirty="0" smtClean="0">
                <a:latin typeface="Arial" charset="0"/>
                <a:cs typeface="+mn-cs"/>
              </a:rPr>
              <a:t>آلوده </a:t>
            </a:r>
            <a:endParaRPr lang="el-GR" dirty="0">
              <a:latin typeface="Arial" charset="0"/>
              <a:cs typeface="+mn-cs"/>
            </a:endParaRPr>
          </a:p>
        </p:txBody>
      </p:sp>
      <p:sp>
        <p:nvSpPr>
          <p:cNvPr id="69649" name="AutoShape 17"/>
          <p:cNvSpPr>
            <a:spLocks noChangeArrowheads="1"/>
          </p:cNvSpPr>
          <p:nvPr/>
        </p:nvSpPr>
        <p:spPr bwMode="auto">
          <a:xfrm>
            <a:off x="6985000" y="3124200"/>
            <a:ext cx="1905000" cy="914400"/>
          </a:xfrm>
          <a:prstGeom prst="leftArrowCallout">
            <a:avLst>
              <a:gd name="adj1" fmla="val 25000"/>
              <a:gd name="adj2" fmla="val 25000"/>
              <a:gd name="adj3" fmla="val 34722"/>
              <a:gd name="adj4" fmla="val 66667"/>
            </a:avLst>
          </a:prstGeom>
          <a:solidFill>
            <a:srgbClr val="FF9900"/>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defRPr/>
            </a:pPr>
            <a:r>
              <a:rPr lang="fa-IR" dirty="0">
                <a:latin typeface="Arial" charset="0"/>
                <a:cs typeface="+mn-cs"/>
              </a:rPr>
              <a:t>سلاحهاي </a:t>
            </a:r>
          </a:p>
          <a:p>
            <a:pPr>
              <a:defRPr/>
            </a:pPr>
            <a:r>
              <a:rPr lang="fa-IR" dirty="0">
                <a:latin typeface="Arial" charset="0"/>
                <a:cs typeface="+mn-cs"/>
              </a:rPr>
              <a:t>هسته اي </a:t>
            </a:r>
            <a:endParaRPr lang="el-GR" dirty="0">
              <a:latin typeface="Arial" charset="0"/>
              <a:cs typeface="+mn-cs"/>
            </a:endParaRPr>
          </a:p>
        </p:txBody>
      </p:sp>
      <p:sp>
        <p:nvSpPr>
          <p:cNvPr id="11279" name="AutoShape 18"/>
          <p:cNvSpPr>
            <a:spLocks noChangeArrowheads="1"/>
          </p:cNvSpPr>
          <p:nvPr/>
        </p:nvSpPr>
        <p:spPr bwMode="auto">
          <a:xfrm>
            <a:off x="2195513" y="5549900"/>
            <a:ext cx="1108075" cy="1054100"/>
          </a:xfrm>
          <a:prstGeom prst="upArrowCallout">
            <a:avLst>
              <a:gd name="adj1" fmla="val 26280"/>
              <a:gd name="adj2" fmla="val 26280"/>
              <a:gd name="adj3" fmla="val 16667"/>
              <a:gd name="adj4" fmla="val 66667"/>
            </a:avLst>
          </a:prstGeom>
          <a:solidFill>
            <a:srgbClr val="FF0000"/>
          </a:solidFill>
          <a:ln w="9525">
            <a:solidFill>
              <a:schemeClr val="tx1"/>
            </a:solidFill>
            <a:miter lim="800000"/>
            <a:headEnd/>
            <a:tailEnd/>
          </a:ln>
        </p:spPr>
        <p:txBody>
          <a:bodyPr wrap="none" anchor="ctr"/>
          <a:lstStyle/>
          <a:p>
            <a:r>
              <a:rPr lang="en-US" dirty="0"/>
              <a:t>TICs</a:t>
            </a:r>
            <a:endParaRPr lang="el-GR" dirty="0"/>
          </a:p>
        </p:txBody>
      </p:sp>
      <p:sp>
        <p:nvSpPr>
          <p:cNvPr id="69652" name="AutoShape 20"/>
          <p:cNvSpPr>
            <a:spLocks noChangeArrowheads="1"/>
          </p:cNvSpPr>
          <p:nvPr/>
        </p:nvSpPr>
        <p:spPr bwMode="auto">
          <a:xfrm>
            <a:off x="6985000" y="4864100"/>
            <a:ext cx="1905000" cy="914400"/>
          </a:xfrm>
          <a:prstGeom prst="leftArrowCallout">
            <a:avLst>
              <a:gd name="adj1" fmla="val 25000"/>
              <a:gd name="adj2" fmla="val 25000"/>
              <a:gd name="adj3" fmla="val 34722"/>
              <a:gd name="adj4" fmla="val 66667"/>
            </a:avLst>
          </a:prstGeom>
          <a:solidFill>
            <a:srgbClr val="FF9900"/>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defRPr/>
            </a:pPr>
            <a:r>
              <a:rPr lang="fa-IR" dirty="0">
                <a:latin typeface="Arial" charset="0"/>
                <a:cs typeface="+mn-cs"/>
              </a:rPr>
              <a:t>وقايع هسته اي </a:t>
            </a:r>
            <a:endParaRPr lang="el-GR" dirty="0">
              <a:latin typeface="Arial" charset="0"/>
              <a:cs typeface="+mn-cs"/>
            </a:endParaRPr>
          </a:p>
        </p:txBody>
      </p:sp>
      <p:sp>
        <p:nvSpPr>
          <p:cNvPr id="11281" name="AutoShape 21"/>
          <p:cNvSpPr>
            <a:spLocks noChangeArrowheads="1"/>
          </p:cNvSpPr>
          <p:nvPr/>
        </p:nvSpPr>
        <p:spPr bwMode="auto">
          <a:xfrm>
            <a:off x="4927600" y="5549900"/>
            <a:ext cx="1943100" cy="1054100"/>
          </a:xfrm>
          <a:prstGeom prst="upArrowCallout">
            <a:avLst>
              <a:gd name="adj1" fmla="val 46084"/>
              <a:gd name="adj2" fmla="val 46084"/>
              <a:gd name="adj3" fmla="val 16667"/>
              <a:gd name="adj4" fmla="val 66667"/>
            </a:avLst>
          </a:prstGeom>
          <a:solidFill>
            <a:srgbClr val="FF0000"/>
          </a:solidFill>
          <a:ln w="9525">
            <a:solidFill>
              <a:schemeClr val="tx1"/>
            </a:solidFill>
            <a:miter lim="800000"/>
            <a:headEnd/>
            <a:tailEnd/>
          </a:ln>
        </p:spPr>
        <p:txBody>
          <a:bodyPr wrap="none" anchor="ctr"/>
          <a:lstStyle/>
          <a:p>
            <a:r>
              <a:rPr lang="fa-IR" dirty="0"/>
              <a:t>مواد</a:t>
            </a:r>
            <a:r>
              <a:rPr lang="fa-IR" dirty="0">
                <a:solidFill>
                  <a:schemeClr val="bg1"/>
                </a:solidFill>
              </a:rPr>
              <a:t> </a:t>
            </a:r>
            <a:r>
              <a:rPr lang="fa-IR" dirty="0"/>
              <a:t>شيميايي جنگي </a:t>
            </a:r>
            <a:endParaRPr lang="el-GR" dirty="0"/>
          </a:p>
        </p:txBody>
      </p:sp>
      <p:sp>
        <p:nvSpPr>
          <p:cNvPr id="69657" name="AutoShape 25"/>
          <p:cNvSpPr>
            <a:spLocks noChangeArrowheads="1"/>
          </p:cNvSpPr>
          <p:nvPr/>
        </p:nvSpPr>
        <p:spPr bwMode="auto">
          <a:xfrm>
            <a:off x="0" y="4343400"/>
            <a:ext cx="2438400" cy="952500"/>
          </a:xfrm>
          <a:prstGeom prst="rightArrowCallout">
            <a:avLst>
              <a:gd name="adj1" fmla="val 25000"/>
              <a:gd name="adj2" fmla="val 25000"/>
              <a:gd name="adj3" fmla="val 32000"/>
              <a:gd name="adj4" fmla="val 66667"/>
            </a:avLst>
          </a:prstGeom>
          <a:solidFill>
            <a:schemeClr val="bg2"/>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fa-IR" dirty="0">
                <a:latin typeface="Arial" charset="0"/>
                <a:cs typeface="+mn-cs"/>
              </a:rPr>
              <a:t>ب</a:t>
            </a:r>
            <a:r>
              <a:rPr lang="fa-IR" dirty="0" smtClean="0">
                <a:latin typeface="Arial" charset="0"/>
                <a:cs typeface="+mn-cs"/>
              </a:rPr>
              <a:t>يماريهاي نوپدید</a:t>
            </a:r>
            <a:endParaRPr lang="el-GR" dirty="0">
              <a:latin typeface="Arial" charset="0"/>
              <a:cs typeface="+mn-cs"/>
            </a:endParaRPr>
          </a:p>
        </p:txBody>
      </p:sp>
      <p:sp>
        <p:nvSpPr>
          <p:cNvPr id="11283" name="AutoShape 26"/>
          <p:cNvSpPr>
            <a:spLocks noChangeArrowheads="1"/>
          </p:cNvSpPr>
          <p:nvPr/>
        </p:nvSpPr>
        <p:spPr bwMode="auto">
          <a:xfrm>
            <a:off x="3459163" y="5549900"/>
            <a:ext cx="1295400" cy="1054100"/>
          </a:xfrm>
          <a:prstGeom prst="upArrowCallout">
            <a:avLst>
              <a:gd name="adj1" fmla="val 30723"/>
              <a:gd name="adj2" fmla="val 30723"/>
              <a:gd name="adj3" fmla="val 16667"/>
              <a:gd name="adj4" fmla="val 66667"/>
            </a:avLst>
          </a:prstGeom>
          <a:solidFill>
            <a:srgbClr val="FF0000"/>
          </a:solidFill>
          <a:ln w="9525">
            <a:solidFill>
              <a:schemeClr val="tx1"/>
            </a:solidFill>
            <a:miter lim="800000"/>
            <a:headEnd/>
            <a:tailEnd/>
          </a:ln>
        </p:spPr>
        <p:txBody>
          <a:bodyPr wrap="none" anchor="ctr"/>
          <a:lstStyle/>
          <a:p>
            <a:r>
              <a:rPr lang="fa-IR" dirty="0"/>
              <a:t>حوادث شيميايي </a:t>
            </a:r>
            <a:endParaRPr lang="el-GR" dirty="0"/>
          </a:p>
        </p:txBody>
      </p:sp>
      <p:grpSp>
        <p:nvGrpSpPr>
          <p:cNvPr id="2" name="Group 33"/>
          <p:cNvGrpSpPr>
            <a:grpSpLocks/>
          </p:cNvGrpSpPr>
          <p:nvPr/>
        </p:nvGrpSpPr>
        <p:grpSpPr bwMode="auto">
          <a:xfrm>
            <a:off x="4013200" y="3513138"/>
            <a:ext cx="1039813" cy="1252537"/>
            <a:chOff x="2520" y="1965"/>
            <a:chExt cx="655" cy="789"/>
          </a:xfrm>
        </p:grpSpPr>
        <p:pic>
          <p:nvPicPr>
            <p:cNvPr id="11295" name="Picture 27" descr="exp_1"/>
            <p:cNvPicPr>
              <a:picLocks noChangeAspect="1" noChangeArrowheads="1"/>
            </p:cNvPicPr>
            <p:nvPr/>
          </p:nvPicPr>
          <p:blipFill>
            <a:blip r:embed="rId3" cstate="print"/>
            <a:srcRect/>
            <a:stretch>
              <a:fillRect/>
            </a:stretch>
          </p:blipFill>
          <p:spPr bwMode="auto">
            <a:xfrm>
              <a:off x="2529" y="1965"/>
              <a:ext cx="646" cy="646"/>
            </a:xfrm>
            <a:prstGeom prst="rect">
              <a:avLst/>
            </a:prstGeom>
            <a:noFill/>
            <a:ln w="9525">
              <a:noFill/>
              <a:miter lim="800000"/>
              <a:headEnd/>
              <a:tailEnd/>
            </a:ln>
          </p:spPr>
        </p:pic>
        <p:pic>
          <p:nvPicPr>
            <p:cNvPr id="11296" name="Picture 28" descr="Explode-04-june"/>
            <p:cNvPicPr>
              <a:picLocks noChangeAspect="1" noChangeArrowheads="1" noCrop="1"/>
            </p:cNvPicPr>
            <p:nvPr/>
          </p:nvPicPr>
          <p:blipFill>
            <a:blip r:embed="rId4" cstate="print"/>
            <a:srcRect/>
            <a:stretch>
              <a:fillRect/>
            </a:stretch>
          </p:blipFill>
          <p:spPr bwMode="auto">
            <a:xfrm>
              <a:off x="2520" y="2154"/>
              <a:ext cx="426" cy="600"/>
            </a:xfrm>
            <a:prstGeom prst="rect">
              <a:avLst/>
            </a:prstGeom>
            <a:noFill/>
            <a:ln w="9525">
              <a:noFill/>
              <a:miter lim="800000"/>
              <a:headEnd/>
              <a:tailEnd/>
            </a:ln>
          </p:spPr>
        </p:pic>
        <p:sp>
          <p:nvSpPr>
            <p:cNvPr id="11297" name="AutoShape 29"/>
            <p:cNvSpPr>
              <a:spLocks noChangeArrowheads="1"/>
            </p:cNvSpPr>
            <p:nvPr/>
          </p:nvSpPr>
          <p:spPr bwMode="auto">
            <a:xfrm>
              <a:off x="2532" y="2556"/>
              <a:ext cx="68" cy="50"/>
            </a:xfrm>
            <a:prstGeom prst="rtTriangle">
              <a:avLst/>
            </a:prstGeom>
            <a:solidFill>
              <a:schemeClr val="tx1"/>
            </a:solidFill>
            <a:ln w="9525">
              <a:solidFill>
                <a:schemeClr val="tx1"/>
              </a:solidFill>
              <a:miter lim="800000"/>
              <a:headEnd/>
              <a:tailEnd/>
            </a:ln>
          </p:spPr>
          <p:txBody>
            <a:bodyPr wrap="none" anchor="ctr"/>
            <a:lstStyle/>
            <a:p>
              <a:pPr algn="l"/>
              <a:endParaRPr lang="fa-IR"/>
            </a:p>
          </p:txBody>
        </p:sp>
        <p:sp>
          <p:nvSpPr>
            <p:cNvPr id="11298" name="AutoShape 30"/>
            <p:cNvSpPr>
              <a:spLocks noChangeArrowheads="1"/>
            </p:cNvSpPr>
            <p:nvPr/>
          </p:nvSpPr>
          <p:spPr bwMode="auto">
            <a:xfrm rot="-5400000">
              <a:off x="3109" y="2548"/>
              <a:ext cx="62" cy="62"/>
            </a:xfrm>
            <a:prstGeom prst="rtTriangle">
              <a:avLst/>
            </a:prstGeom>
            <a:solidFill>
              <a:schemeClr val="tx1"/>
            </a:solidFill>
            <a:ln w="9525">
              <a:solidFill>
                <a:schemeClr val="tx1"/>
              </a:solidFill>
              <a:miter lim="800000"/>
              <a:headEnd/>
              <a:tailEnd/>
            </a:ln>
          </p:spPr>
          <p:txBody>
            <a:bodyPr vert="eaVert" wrap="none" anchor="ctr"/>
            <a:lstStyle/>
            <a:p>
              <a:pPr algn="l"/>
              <a:endParaRPr lang="fa-IR"/>
            </a:p>
          </p:txBody>
        </p:sp>
        <p:sp>
          <p:nvSpPr>
            <p:cNvPr id="11299" name="AutoShape 31"/>
            <p:cNvSpPr>
              <a:spLocks noChangeArrowheads="1"/>
            </p:cNvSpPr>
            <p:nvPr/>
          </p:nvSpPr>
          <p:spPr bwMode="auto">
            <a:xfrm rot="10800000">
              <a:off x="3110" y="1967"/>
              <a:ext cx="62" cy="62"/>
            </a:xfrm>
            <a:prstGeom prst="rtTriangle">
              <a:avLst/>
            </a:prstGeom>
            <a:solidFill>
              <a:srgbClr val="4D4D4D"/>
            </a:solidFill>
            <a:ln w="9525">
              <a:solidFill>
                <a:srgbClr val="4D4D4D"/>
              </a:solidFill>
              <a:miter lim="800000"/>
              <a:headEnd/>
              <a:tailEnd/>
            </a:ln>
          </p:spPr>
          <p:txBody>
            <a:bodyPr rot="10800000" wrap="none" anchor="ctr"/>
            <a:lstStyle/>
            <a:p>
              <a:pPr algn="l"/>
              <a:endParaRPr lang="fa-IR"/>
            </a:p>
          </p:txBody>
        </p:sp>
        <p:sp>
          <p:nvSpPr>
            <p:cNvPr id="11300" name="AutoShape 32"/>
            <p:cNvSpPr>
              <a:spLocks noChangeArrowheads="1"/>
            </p:cNvSpPr>
            <p:nvPr/>
          </p:nvSpPr>
          <p:spPr bwMode="auto">
            <a:xfrm rot="5400000">
              <a:off x="2532" y="1968"/>
              <a:ext cx="62" cy="62"/>
            </a:xfrm>
            <a:prstGeom prst="rtTriangle">
              <a:avLst/>
            </a:prstGeom>
            <a:solidFill>
              <a:srgbClr val="4D4D4D"/>
            </a:solidFill>
            <a:ln w="9525">
              <a:solidFill>
                <a:srgbClr val="4D4D4D"/>
              </a:solidFill>
              <a:miter lim="800000"/>
              <a:headEnd/>
              <a:tailEnd/>
            </a:ln>
          </p:spPr>
          <p:txBody>
            <a:bodyPr rot="10800000" vert="eaVert" wrap="none" anchor="ctr"/>
            <a:lstStyle/>
            <a:p>
              <a:pPr algn="l"/>
              <a:endParaRPr lang="fa-IR"/>
            </a:p>
          </p:txBody>
        </p:sp>
      </p:grpSp>
      <p:sp>
        <p:nvSpPr>
          <p:cNvPr id="11288" name="AutoShape 37"/>
          <p:cNvSpPr>
            <a:spLocks noChangeArrowheads="1"/>
          </p:cNvSpPr>
          <p:nvPr/>
        </p:nvSpPr>
        <p:spPr bwMode="auto">
          <a:xfrm>
            <a:off x="203200" y="6146800"/>
            <a:ext cx="1509713" cy="381000"/>
          </a:xfrm>
          <a:prstGeom prst="wedgeRectCallout">
            <a:avLst>
              <a:gd name="adj1" fmla="val 121634"/>
              <a:gd name="adj2" fmla="val -271907"/>
            </a:avLst>
          </a:prstGeom>
          <a:solidFill>
            <a:schemeClr val="bg1"/>
          </a:solidFill>
          <a:ln w="9525">
            <a:solidFill>
              <a:schemeClr val="tx1"/>
            </a:solidFill>
            <a:miter lim="800000"/>
            <a:headEnd/>
            <a:tailEnd/>
          </a:ln>
        </p:spPr>
        <p:txBody>
          <a:bodyPr/>
          <a:lstStyle/>
          <a:p>
            <a:r>
              <a:rPr lang="fa-IR" dirty="0">
                <a:solidFill>
                  <a:srgbClr val="FF0000"/>
                </a:solidFill>
              </a:rPr>
              <a:t>حريقهاي عمدي </a:t>
            </a:r>
            <a:endParaRPr lang="el-GR" dirty="0">
              <a:solidFill>
                <a:srgbClr val="FF0000"/>
              </a:solidFill>
            </a:endParaRPr>
          </a:p>
        </p:txBody>
      </p:sp>
      <p:sp>
        <p:nvSpPr>
          <p:cNvPr id="11291" name="AutoShape 42"/>
          <p:cNvSpPr>
            <a:spLocks noChangeArrowheads="1"/>
          </p:cNvSpPr>
          <p:nvPr/>
        </p:nvSpPr>
        <p:spPr bwMode="auto">
          <a:xfrm>
            <a:off x="7607300" y="6159500"/>
            <a:ext cx="990600" cy="381000"/>
          </a:xfrm>
          <a:prstGeom prst="wedgeRectCallout">
            <a:avLst>
              <a:gd name="adj1" fmla="val -148556"/>
              <a:gd name="adj2" fmla="val -256667"/>
            </a:avLst>
          </a:prstGeom>
          <a:solidFill>
            <a:schemeClr val="bg1"/>
          </a:solidFill>
          <a:ln w="9525">
            <a:solidFill>
              <a:schemeClr val="tx1"/>
            </a:solidFill>
            <a:miter lim="800000"/>
            <a:headEnd/>
            <a:tailEnd/>
          </a:ln>
        </p:spPr>
        <p:txBody>
          <a:bodyPr/>
          <a:lstStyle/>
          <a:p>
            <a:r>
              <a:rPr lang="fa-IR" sz="2800" b="1" dirty="0" smtClean="0">
                <a:solidFill>
                  <a:srgbClr val="FF0000"/>
                </a:solidFill>
              </a:rPr>
              <a:t>انفجار</a:t>
            </a:r>
            <a:endParaRPr lang="el-GR" sz="2800" b="1" dirty="0">
              <a:solidFill>
                <a:srgbClr val="FF0000"/>
              </a:solidFill>
            </a:endParaRPr>
          </a:p>
        </p:txBody>
      </p:sp>
      <p:sp>
        <p:nvSpPr>
          <p:cNvPr id="11292" name="WordArt 39"/>
          <p:cNvSpPr>
            <a:spLocks noChangeArrowheads="1" noChangeShapeType="1" noTextEdit="1"/>
          </p:cNvSpPr>
          <p:nvPr/>
        </p:nvSpPr>
        <p:spPr bwMode="auto">
          <a:xfrm>
            <a:off x="3425825" y="4527550"/>
            <a:ext cx="2139950" cy="571500"/>
          </a:xfrm>
          <a:prstGeom prst="rect">
            <a:avLst/>
          </a:prstGeom>
        </p:spPr>
        <p:txBody>
          <a:bodyPr wrap="none" fromWordArt="1">
            <a:prstTxWarp prst="textPlain">
              <a:avLst>
                <a:gd name="adj" fmla="val 50000"/>
              </a:avLst>
            </a:prstTxWarp>
          </a:bodyPr>
          <a:lstStyle/>
          <a:p>
            <a:r>
              <a:rPr lang="en-US" sz="3600" kern="10">
                <a:ln w="19050">
                  <a:solidFill>
                    <a:srgbClr val="FFFF00"/>
                  </a:solidFill>
                  <a:round/>
                  <a:headEnd/>
                  <a:tailEnd/>
                </a:ln>
                <a:noFill/>
                <a:effectLst>
                  <a:outerShdw dist="35921" dir="2700000" algn="ctr" rotWithShape="0">
                    <a:srgbClr val="990000"/>
                  </a:outerShdw>
                </a:effectLst>
                <a:latin typeface="Impact"/>
              </a:rPr>
              <a:t>CBRNE</a:t>
            </a:r>
            <a:endParaRPr lang="fa-IR" sz="3600" kern="10">
              <a:ln w="19050">
                <a:solidFill>
                  <a:srgbClr val="FFFF00"/>
                </a:solidFill>
                <a:round/>
                <a:headEnd/>
                <a:tailEnd/>
              </a:ln>
              <a:noFill/>
              <a:effectLst>
                <a:outerShdw dist="35921" dir="2700000" algn="ctr" rotWithShape="0">
                  <a:srgbClr val="990000"/>
                </a:outerShdw>
              </a:effectLst>
              <a:latin typeface="Impact"/>
            </a:endParaRPr>
          </a:p>
        </p:txBody>
      </p:sp>
      <p:sp>
        <p:nvSpPr>
          <p:cNvPr id="11294" name="Text Box 45"/>
          <p:cNvSpPr txBox="1">
            <a:spLocks noChangeArrowheads="1"/>
          </p:cNvSpPr>
          <p:nvPr/>
        </p:nvSpPr>
        <p:spPr bwMode="auto">
          <a:xfrm>
            <a:off x="2841625" y="311150"/>
            <a:ext cx="4616450" cy="457200"/>
          </a:xfrm>
          <a:prstGeom prst="rect">
            <a:avLst/>
          </a:prstGeom>
          <a:noFill/>
          <a:ln w="9525">
            <a:noFill/>
            <a:miter lim="800000"/>
            <a:headEnd/>
            <a:tailEnd/>
          </a:ln>
        </p:spPr>
        <p:txBody>
          <a:bodyPr>
            <a:spAutoFit/>
          </a:bodyPr>
          <a:lstStyle/>
          <a:p>
            <a:pPr algn="r" rtl="1"/>
            <a:r>
              <a:rPr lang="fa-IR" sz="2400" dirty="0" smtClean="0">
                <a:cs typeface="B Titr" pitchFamily="2" charset="-78"/>
              </a:rPr>
              <a:t>تهديدات  </a:t>
            </a:r>
            <a:r>
              <a:rPr lang="en-US" sz="2400" dirty="0" smtClean="0">
                <a:cs typeface="B Titr" pitchFamily="2" charset="-78"/>
              </a:rPr>
              <a:t>EI</a:t>
            </a:r>
            <a:r>
              <a:rPr lang="fa-IR" sz="2400" dirty="0" smtClean="0">
                <a:cs typeface="B Titr" pitchFamily="2" charset="-78"/>
              </a:rPr>
              <a:t> </a:t>
            </a:r>
            <a:r>
              <a:rPr lang="en-US" sz="2400" dirty="0" smtClean="0">
                <a:cs typeface="B Titr" pitchFamily="2" charset="-78"/>
              </a:rPr>
              <a:t>CBRN</a:t>
            </a:r>
            <a:r>
              <a:rPr lang="fa-IR" sz="2400" dirty="0" smtClean="0">
                <a:cs typeface="B Titr" pitchFamily="2" charset="-78"/>
              </a:rPr>
              <a:t>:</a:t>
            </a:r>
            <a:endParaRPr lang="en-US" sz="2400" dirty="0">
              <a:cs typeface="B Titr" pitchFamily="2" charset="-7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Lotus" pitchFamily="2" charset="-78"/>
              </a:rPr>
              <a:t>در انبارهای زنجیره سرد شهرستان و استان وجود ژنراتور و امکان استفاده از این انبارها در صورت قطع برق بمدت طولانی یکی از معیارهای مهم غیر سازه ای در مبارزه با بیماریها می باشد.</a:t>
            </a:r>
            <a:endParaRPr lang="en-US" dirty="0" smtClean="0">
              <a:cs typeface="B Lotus" pitchFamily="2" charset="-78"/>
            </a:endParaRPr>
          </a:p>
          <a:p>
            <a:pPr algn="r" rtl="1"/>
            <a:endParaRPr lang="en-US" dirty="0"/>
          </a:p>
        </p:txBody>
      </p:sp>
      <p:sp>
        <p:nvSpPr>
          <p:cNvPr id="4" name="Title 1"/>
          <p:cNvSpPr>
            <a:spLocks noGrp="1"/>
          </p:cNvSpPr>
          <p:nvPr>
            <p:ph type="title"/>
          </p:nvPr>
        </p:nvSpPr>
        <p:spPr/>
        <p:txBody>
          <a:bodyPr/>
          <a:lstStyle/>
          <a:p>
            <a:pPr rtl="1"/>
            <a:r>
              <a:rPr lang="fa-IR" dirty="0" smtClean="0">
                <a:cs typeface="B Lotus" pitchFamily="2" charset="-78"/>
              </a:rPr>
              <a:t>بعد غیر سازه ای </a:t>
            </a:r>
            <a:endParaRPr lang="en-US" dirty="0">
              <a:cs typeface="B Lotus" pitchFamily="2" charset="-7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cs typeface="B Lotus" pitchFamily="2" charset="-78"/>
              </a:rPr>
              <a:t>- ايمن سازي شبكه ها و شريانهاي حياتي كه شامل آب ، برق، سوخت ، ارتباطات جاده اي </a:t>
            </a:r>
            <a:r>
              <a:rPr lang="fa-IR" dirty="0" smtClean="0">
                <a:cs typeface="B Lotus" pitchFamily="2" charset="-78"/>
              </a:rPr>
              <a:t>مخابراتي </a:t>
            </a:r>
            <a:r>
              <a:rPr lang="fa-IR" dirty="0">
                <a:cs typeface="B Lotus" pitchFamily="2" charset="-78"/>
              </a:rPr>
              <a:t>و</a:t>
            </a:r>
            <a:r>
              <a:rPr lang="en-US" dirty="0">
                <a:cs typeface="B Lotus" pitchFamily="2" charset="-78"/>
              </a:rPr>
              <a:t>…</a:t>
            </a:r>
            <a:r>
              <a:rPr lang="fa-IR" dirty="0">
                <a:cs typeface="B Lotus" pitchFamily="2" charset="-78"/>
              </a:rPr>
              <a:t> به دليل اينكه شرايط منطقه پس از بحران نابسامان است در كوتاهترين زمان نمي توان به ترميم اين شبكه پرداخت . </a:t>
            </a:r>
            <a:r>
              <a:rPr lang="fa-IR" dirty="0" smtClean="0">
                <a:cs typeface="B Lotus" pitchFamily="2" charset="-78"/>
              </a:rPr>
              <a:t>زيرا </a:t>
            </a:r>
            <a:r>
              <a:rPr lang="fa-IR" dirty="0">
                <a:cs typeface="B Lotus" pitchFamily="2" charset="-78"/>
              </a:rPr>
              <a:t>اين كار خود خسارات زيادي را به بار </a:t>
            </a:r>
            <a:r>
              <a:rPr lang="fa-IR" dirty="0" smtClean="0">
                <a:cs typeface="B Lotus" pitchFamily="2" charset="-78"/>
              </a:rPr>
              <a:t>مي </a:t>
            </a:r>
            <a:r>
              <a:rPr lang="fa-IR" dirty="0">
                <a:cs typeface="B Lotus" pitchFamily="2" charset="-78"/>
              </a:rPr>
              <a:t>آورد و از سرعت عمل امداد مي كاهد </a:t>
            </a:r>
            <a:r>
              <a:rPr lang="fa-IR" dirty="0" smtClean="0">
                <a:cs typeface="B Lotus" pitchFamily="2" charset="-78"/>
              </a:rPr>
              <a:t>.</a:t>
            </a:r>
          </a:p>
          <a:p>
            <a:pPr algn="r" rtl="1"/>
            <a:r>
              <a:rPr lang="fa-IR" dirty="0" smtClean="0">
                <a:cs typeface="B Lotus" pitchFamily="2" charset="-78"/>
              </a:rPr>
              <a:t>راه اندازی سریع انبارهای زنجیره سرما در کنار سایر سطوح شبکه در مبارزه با بیماریها از اهمیت خاصی برخوردار است.</a:t>
            </a:r>
            <a:endParaRPr lang="en-US" dirty="0">
              <a:cs typeface="B Lotus" pitchFamily="2" charset="-78"/>
            </a:endParaRPr>
          </a:p>
          <a:p>
            <a:pPr algn="r" rtl="1"/>
            <a:endParaRPr lang="en-US" dirty="0">
              <a:cs typeface="B Lotus" pitchFamily="2" charset="-78"/>
            </a:endParaRPr>
          </a:p>
        </p:txBody>
      </p:sp>
      <p:sp>
        <p:nvSpPr>
          <p:cNvPr id="4" name="Title 1"/>
          <p:cNvSpPr>
            <a:spLocks noGrp="1"/>
          </p:cNvSpPr>
          <p:nvPr>
            <p:ph type="title"/>
          </p:nvPr>
        </p:nvSpPr>
        <p:spPr/>
        <p:txBody>
          <a:bodyPr/>
          <a:lstStyle/>
          <a:p>
            <a:pPr rtl="1"/>
            <a:r>
              <a:rPr lang="fa-IR" dirty="0" smtClean="0">
                <a:cs typeface="B Lotus" pitchFamily="2" charset="-78"/>
              </a:rPr>
              <a:t>بعد غیر سازه ای </a:t>
            </a:r>
            <a:endParaRPr lang="en-US" dirty="0">
              <a:cs typeface="B Lotus" pitchFamily="2"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غیر سازه ای </a:t>
            </a:r>
            <a:endParaRPr lang="en-US" dirty="0">
              <a:cs typeface="B Lotus"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Lotus" pitchFamily="2" charset="-78"/>
              </a:rPr>
              <a:t>در بحث غیر سازه ای ارزیابی خطر بلایا در نظام شبکه منبعث از امکانات موجود بعنوان زیر ساخت بایستی مد نظر قرار گیرد . </a:t>
            </a:r>
          </a:p>
          <a:p>
            <a:pPr algn="r" rtl="1"/>
            <a:r>
              <a:rPr lang="fa-IR" dirty="0" smtClean="0">
                <a:cs typeface="B Lotus" pitchFamily="2" charset="-78"/>
              </a:rPr>
              <a:t>تخریب زیر ساختها بدنبال وقوع حوادث و بلایا می تواند منجر به بروز طغیان بیماریها و افزایش موارد مرگ و میر  در جمعیت آسیب دیده باشد . </a:t>
            </a:r>
          </a:p>
          <a:p>
            <a:pPr algn="r" rtl="1"/>
            <a:r>
              <a:rPr lang="fa-IR" dirty="0" smtClean="0">
                <a:cs typeface="B Lotus" pitchFamily="2" charset="-78"/>
              </a:rPr>
              <a:t>وجود دپوهای اختصاصی ادارات یکی از ابعاد مهم در بحث آمادگی غیر سازه ای است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fa-IR" b="1" dirty="0" smtClean="0">
                <a:cs typeface="B Lotus" pitchFamily="2" charset="-78"/>
              </a:rPr>
              <a:t>شاخصهای</a:t>
            </a:r>
            <a:r>
              <a:rPr lang="ar-SA" b="1" dirty="0" smtClean="0">
                <a:cs typeface="B Lotus" pitchFamily="2" charset="-78"/>
              </a:rPr>
              <a:t> </a:t>
            </a:r>
            <a:r>
              <a:rPr lang="fa-IR" b="1" dirty="0" smtClean="0">
                <a:cs typeface="B Lotus" pitchFamily="2" charset="-78"/>
              </a:rPr>
              <a:t>عملکردی </a:t>
            </a:r>
            <a:r>
              <a:rPr lang="ar-SA" b="1" dirty="0" smtClean="0">
                <a:cs typeface="B Lotus" pitchFamily="2" charset="-78"/>
              </a:rPr>
              <a:t>كنترل بيماريهاي عفوني در بلايا</a:t>
            </a:r>
            <a:r>
              <a:rPr lang="en-US" dirty="0" smtClean="0">
                <a:cs typeface="B Lotus" pitchFamily="2" charset="-78"/>
              </a:rPr>
              <a:t/>
            </a:r>
            <a:br>
              <a:rPr lang="en-US" dirty="0" smtClean="0">
                <a:cs typeface="B Lotus" pitchFamily="2" charset="-78"/>
              </a:rPr>
            </a:br>
            <a:endParaRPr lang="en-US" dirty="0"/>
          </a:p>
        </p:txBody>
      </p:sp>
      <p:sp>
        <p:nvSpPr>
          <p:cNvPr id="3" name="Content Placeholder 2"/>
          <p:cNvSpPr>
            <a:spLocks noGrp="1"/>
          </p:cNvSpPr>
          <p:nvPr>
            <p:ph idx="1"/>
          </p:nvPr>
        </p:nvSpPr>
        <p:spPr/>
        <p:txBody>
          <a:bodyPr>
            <a:normAutofit/>
          </a:bodyPr>
          <a:lstStyle/>
          <a:p>
            <a:pPr algn="r" rtl="1"/>
            <a:r>
              <a:rPr lang="fa-IR" b="1" dirty="0" smtClean="0">
                <a:cs typeface="B Lotus" pitchFamily="2" charset="-78"/>
              </a:rPr>
              <a:t>شاخصهای</a:t>
            </a:r>
            <a:r>
              <a:rPr lang="ar-SA" b="1" dirty="0" smtClean="0">
                <a:cs typeface="B Lotus" pitchFamily="2" charset="-78"/>
              </a:rPr>
              <a:t> </a:t>
            </a:r>
            <a:r>
              <a:rPr lang="fa-IR" b="1" dirty="0" smtClean="0">
                <a:cs typeface="B Lotus" pitchFamily="2" charset="-78"/>
              </a:rPr>
              <a:t>عملکردی </a:t>
            </a:r>
            <a:r>
              <a:rPr lang="ar-SA" b="1" dirty="0" smtClean="0">
                <a:cs typeface="B Lotus" pitchFamily="2" charset="-78"/>
              </a:rPr>
              <a:t>بيماريهاي عفوني</a:t>
            </a:r>
            <a:r>
              <a:rPr lang="fa-IR" b="1" dirty="0" smtClean="0">
                <a:cs typeface="B Lotus" pitchFamily="2" charset="-78"/>
              </a:rPr>
              <a:t> در مخاطرات بر اساس</a:t>
            </a:r>
            <a:r>
              <a:rPr lang="ar-SA" b="1" dirty="0" smtClean="0">
                <a:cs typeface="B Lotus" pitchFamily="2" charset="-78"/>
              </a:rPr>
              <a:t> اص</a:t>
            </a:r>
            <a:r>
              <a:rPr lang="fa-IR" b="1" dirty="0" smtClean="0">
                <a:cs typeface="B Lotus" pitchFamily="2" charset="-78"/>
              </a:rPr>
              <a:t>و</a:t>
            </a:r>
            <a:r>
              <a:rPr lang="ar-SA" b="1" dirty="0" smtClean="0">
                <a:cs typeface="B Lotus" pitchFamily="2" charset="-78"/>
              </a:rPr>
              <a:t>ل زير </a:t>
            </a:r>
            <a:r>
              <a:rPr lang="ar-SA" b="1" dirty="0">
                <a:cs typeface="B Lotus" pitchFamily="2" charset="-78"/>
              </a:rPr>
              <a:t>است </a:t>
            </a:r>
            <a:r>
              <a:rPr lang="ar-SA" b="1" dirty="0" smtClean="0">
                <a:cs typeface="B Lotus" pitchFamily="2" charset="-78"/>
              </a:rPr>
              <a:t>:</a:t>
            </a:r>
            <a:endParaRPr lang="fa-IR" b="1" dirty="0" smtClean="0">
              <a:cs typeface="B Lotus" pitchFamily="2" charset="-78"/>
            </a:endParaRPr>
          </a:p>
          <a:p>
            <a:pPr algn="r" rtl="1"/>
            <a:r>
              <a:rPr lang="fa-IR" b="1" dirty="0" smtClean="0">
                <a:cs typeface="B Lotus" pitchFamily="2" charset="-78"/>
              </a:rPr>
              <a:t>شاخصهای انجام ارزیابی سریع بهداشتی و </a:t>
            </a:r>
            <a:r>
              <a:rPr lang="ar-SA" b="1" dirty="0" smtClean="0">
                <a:cs typeface="B Lotus" pitchFamily="2" charset="-78"/>
              </a:rPr>
              <a:t>بازگردندان وضعيت </a:t>
            </a:r>
            <a:r>
              <a:rPr lang="fa-IR" b="1" dirty="0" smtClean="0">
                <a:cs typeface="B Lotus" pitchFamily="2" charset="-78"/>
              </a:rPr>
              <a:t>ارایه خدمات </a:t>
            </a:r>
            <a:r>
              <a:rPr lang="ar-SA" b="1" dirty="0" smtClean="0">
                <a:cs typeface="B Lotus" pitchFamily="2" charset="-78"/>
              </a:rPr>
              <a:t>بهداشت </a:t>
            </a:r>
            <a:r>
              <a:rPr lang="ar-SA" b="1" dirty="0">
                <a:cs typeface="B Lotus" pitchFamily="2" charset="-78"/>
              </a:rPr>
              <a:t>همگاني به وضع عادي </a:t>
            </a:r>
            <a:endParaRPr lang="en-US" dirty="0" smtClean="0">
              <a:cs typeface="B Lotus" pitchFamily="2" charset="-78"/>
            </a:endParaRPr>
          </a:p>
          <a:p>
            <a:pPr algn="r" rtl="1"/>
            <a:r>
              <a:rPr lang="fa-IR" b="1" dirty="0" smtClean="0">
                <a:cs typeface="B Lotus" pitchFamily="2" charset="-78"/>
              </a:rPr>
              <a:t>شاخصهای </a:t>
            </a:r>
            <a:r>
              <a:rPr lang="ar-SA" b="1" dirty="0" smtClean="0">
                <a:cs typeface="B Lotus" pitchFamily="2" charset="-78"/>
              </a:rPr>
              <a:t>برقراري سيستم‌هاي مراقبت</a:t>
            </a:r>
            <a:r>
              <a:rPr lang="fa-IR" b="1" dirty="0" smtClean="0">
                <a:cs typeface="B Lotus" pitchFamily="2" charset="-78"/>
              </a:rPr>
              <a:t> </a:t>
            </a:r>
            <a:r>
              <a:rPr lang="ar-SA" b="1" dirty="0" smtClean="0">
                <a:cs typeface="B Lotus" pitchFamily="2" charset="-78"/>
              </a:rPr>
              <a:t>بيماريهاي عفوني و </a:t>
            </a:r>
            <a:r>
              <a:rPr lang="fa-IR" b="1" dirty="0" smtClean="0">
                <a:cs typeface="B Lotus" pitchFamily="2" charset="-78"/>
              </a:rPr>
              <a:t>بررسی طغیان</a:t>
            </a:r>
            <a:endParaRPr lang="en-US" dirty="0" smtClean="0">
              <a:cs typeface="B Lotus" pitchFamily="2" charset="-78"/>
            </a:endParaRPr>
          </a:p>
          <a:p>
            <a:pPr algn="r" rtl="1"/>
            <a:r>
              <a:rPr lang="fa-IR" b="1" dirty="0" smtClean="0">
                <a:cs typeface="B Lotus" pitchFamily="2" charset="-78"/>
              </a:rPr>
              <a:t>شاخصهای </a:t>
            </a:r>
            <a:r>
              <a:rPr lang="ar-SA" b="1" dirty="0" smtClean="0">
                <a:cs typeface="B Lotus" pitchFamily="2" charset="-78"/>
              </a:rPr>
              <a:t>درمان </a:t>
            </a:r>
            <a:r>
              <a:rPr lang="ar-SA" b="1" dirty="0">
                <a:cs typeface="B Lotus" pitchFamily="2" charset="-78"/>
              </a:rPr>
              <a:t>بيماري و قطع زنجيره </a:t>
            </a:r>
            <a:r>
              <a:rPr lang="ar-SA" b="1" dirty="0" smtClean="0">
                <a:cs typeface="B Lotus" pitchFamily="2" charset="-78"/>
              </a:rPr>
              <a:t>انتقال</a:t>
            </a:r>
            <a:r>
              <a:rPr lang="fa-IR" b="1" dirty="0" smtClean="0">
                <a:cs typeface="B Lotus" pitchFamily="2" charset="-78"/>
              </a:rPr>
              <a:t> جهت </a:t>
            </a:r>
            <a:r>
              <a:rPr lang="ar-SA" b="1" dirty="0" smtClean="0">
                <a:cs typeface="B Lotus" pitchFamily="2" charset="-78"/>
              </a:rPr>
              <a:t>كنترل بيماريهاي عفوني </a:t>
            </a:r>
            <a:endParaRPr lang="en-US" dirty="0">
              <a:cs typeface="B Lotus" pitchFamily="2" charset="-78"/>
            </a:endParaRPr>
          </a:p>
          <a:p>
            <a:pPr algn="r" rtl="1"/>
            <a:endParaRPr lang="en-US" dirty="0">
              <a:cs typeface="B Lotus" pitchFamily="2" charset="-7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fa-IR" sz="2800" b="1" dirty="0" smtClean="0">
                <a:cs typeface="B Lotus" pitchFamily="2" charset="-78"/>
              </a:rPr>
              <a:t>شاخصهای </a:t>
            </a:r>
            <a:r>
              <a:rPr lang="ar-SA" sz="2800" b="1" dirty="0" smtClean="0">
                <a:cs typeface="B Lotus" pitchFamily="2" charset="-78"/>
              </a:rPr>
              <a:t>بازگردندان وضعيت </a:t>
            </a:r>
            <a:r>
              <a:rPr lang="fa-IR" sz="2800" b="1" dirty="0" smtClean="0">
                <a:cs typeface="B Lotus" pitchFamily="2" charset="-78"/>
              </a:rPr>
              <a:t>ارایه خدمات </a:t>
            </a:r>
            <a:r>
              <a:rPr lang="ar-SA" sz="2800" b="1" dirty="0" smtClean="0">
                <a:cs typeface="B Lotus" pitchFamily="2" charset="-78"/>
              </a:rPr>
              <a:t>بهداشت همگاني به وضع عادي</a:t>
            </a:r>
            <a:endParaRPr lang="en-US" sz="2800" dirty="0"/>
          </a:p>
        </p:txBody>
      </p:sp>
      <p:sp>
        <p:nvSpPr>
          <p:cNvPr id="3" name="Content Placeholder 2"/>
          <p:cNvSpPr>
            <a:spLocks noGrp="1"/>
          </p:cNvSpPr>
          <p:nvPr>
            <p:ph idx="1"/>
          </p:nvPr>
        </p:nvSpPr>
        <p:spPr/>
        <p:txBody>
          <a:bodyPr>
            <a:normAutofit/>
          </a:bodyPr>
          <a:lstStyle/>
          <a:p>
            <a:pPr algn="r" rtl="1"/>
            <a:r>
              <a:rPr lang="ar-SA" b="1" dirty="0" smtClean="0">
                <a:cs typeface="B Lotus" pitchFamily="2" charset="-78"/>
              </a:rPr>
              <a:t> ارائه خدمات روتين بهداشتي درماني، </a:t>
            </a:r>
            <a:r>
              <a:rPr lang="fa-IR" b="1" dirty="0" smtClean="0">
                <a:cs typeface="B Lotus" pitchFamily="2" charset="-78"/>
              </a:rPr>
              <a:t>نظام سلامت </a:t>
            </a:r>
            <a:r>
              <a:rPr lang="ar-SA" b="1" dirty="0" smtClean="0">
                <a:cs typeface="B Lotus" pitchFamily="2" charset="-78"/>
              </a:rPr>
              <a:t>خدمات </a:t>
            </a:r>
            <a:r>
              <a:rPr lang="fa-IR" b="1" dirty="0" smtClean="0">
                <a:cs typeface="B Lotus" pitchFamily="2" charset="-78"/>
              </a:rPr>
              <a:t>اکتیو و </a:t>
            </a:r>
            <a:r>
              <a:rPr lang="ar-SA" b="1" dirty="0" smtClean="0">
                <a:cs typeface="B Lotus" pitchFamily="2" charset="-78"/>
              </a:rPr>
              <a:t>ويژه‌اي را تا زمان عادي شدن شرايط منطقه كه ممكن است </a:t>
            </a:r>
            <a:r>
              <a:rPr lang="fa-IR" b="1" dirty="0" smtClean="0">
                <a:cs typeface="B Lotus" pitchFamily="2" charset="-78"/>
              </a:rPr>
              <a:t>تا مدتی</a:t>
            </a:r>
            <a:r>
              <a:rPr lang="ar-SA" b="1" dirty="0" smtClean="0">
                <a:cs typeface="B Lotus" pitchFamily="2" charset="-78"/>
              </a:rPr>
              <a:t> به طول انجامد را ارائه نمايند</a:t>
            </a:r>
            <a:r>
              <a:rPr lang="fa-IR" b="1" dirty="0" smtClean="0">
                <a:cs typeface="B Lotus" pitchFamily="2" charset="-78"/>
              </a:rPr>
              <a:t>.(در این شرایط بهترین انتخاب بر اساس درس آموخته زلزله بم استقرار نظام </a:t>
            </a:r>
            <a:r>
              <a:rPr lang="en-US" b="1" dirty="0" smtClean="0">
                <a:cs typeface="B Lotus" pitchFamily="2" charset="-78"/>
              </a:rPr>
              <a:t>PHC</a:t>
            </a:r>
            <a:r>
              <a:rPr lang="fa-IR" b="1" dirty="0" smtClean="0">
                <a:cs typeface="B Lotus" pitchFamily="2" charset="-78"/>
              </a:rPr>
              <a:t> در شرایط بحران می باشد با ایجاد   </a:t>
            </a:r>
            <a:r>
              <a:rPr lang="en-US" b="1" dirty="0" smtClean="0">
                <a:cs typeface="B Lotus" pitchFamily="2" charset="-78"/>
              </a:rPr>
              <a:t>ZONE</a:t>
            </a:r>
            <a:r>
              <a:rPr lang="fa-IR" b="1" dirty="0" smtClean="0">
                <a:cs typeface="B Lotus" pitchFamily="2" charset="-78"/>
              </a:rPr>
              <a:t>بندی های مناسب که پوشش دهنده کامل منطقه باشد)</a:t>
            </a:r>
          </a:p>
          <a:p>
            <a:pPr algn="r" rtl="1"/>
            <a:endParaRPr lang="fa-IR" b="1" dirty="0">
              <a:cs typeface="B Lotus" pitchFamily="2" charset="-78"/>
            </a:endParaRPr>
          </a:p>
          <a:p>
            <a:pPr algn="r" rtl="1"/>
            <a:endParaRPr lang="en-US" dirty="0" smtClean="0">
              <a:cs typeface="B Lotus" pitchFamily="2" charset="-78"/>
            </a:endParaRPr>
          </a:p>
          <a:p>
            <a:pPr algn="r" rtl="1"/>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eaLnBrk="1" hangingPunct="1"/>
            <a:endParaRPr lang="fa-IR" dirty="0" smtClean="0"/>
          </a:p>
        </p:txBody>
      </p:sp>
      <p:sp>
        <p:nvSpPr>
          <p:cNvPr id="216067" name="Content Placeholder 2"/>
          <p:cNvSpPr>
            <a:spLocks noGrp="1"/>
          </p:cNvSpPr>
          <p:nvPr>
            <p:ph idx="1"/>
          </p:nvPr>
        </p:nvSpPr>
        <p:spPr/>
        <p:txBody>
          <a:bodyPr/>
          <a:lstStyle/>
          <a:p>
            <a:pPr eaLnBrk="1" hangingPunct="1"/>
            <a:endParaRPr lang="fa-IR" smtClean="0"/>
          </a:p>
        </p:txBody>
      </p:sp>
      <p:pic>
        <p:nvPicPr>
          <p:cNvPr id="216068" name="Picture 2" descr="C:\Documents and Settings\aghazadeh\Desktop\scan0025.jpg"/>
          <p:cNvPicPr>
            <a:picLocks noChangeAspect="1" noChangeArrowheads="1"/>
          </p:cNvPicPr>
          <p:nvPr/>
        </p:nvPicPr>
        <p:blipFill>
          <a:blip cstate="print"/>
          <a:srcRect/>
          <a:stretch>
            <a:fillRect/>
          </a:stretch>
        </p:blipFill>
        <p:spPr bwMode="auto">
          <a:xfrm>
            <a:off x="0" y="0"/>
            <a:ext cx="9144000" cy="7000875"/>
          </a:xfrm>
          <a:prstGeom prst="rect">
            <a:avLst/>
          </a:prstGeom>
          <a:noFill/>
          <a:ln w="9525">
            <a:noFill/>
            <a:miter lim="800000"/>
            <a:headEnd/>
            <a:tailEnd/>
          </a:ln>
        </p:spPr>
      </p:pic>
      <p:sp>
        <p:nvSpPr>
          <p:cNvPr id="5" name="Content Placeholder 2"/>
          <p:cNvSpPr txBox="1">
            <a:spLocks/>
          </p:cNvSpPr>
          <p:nvPr/>
        </p:nvSpPr>
        <p:spPr bwMode="auto">
          <a:xfrm>
            <a:off x="0" y="609600"/>
            <a:ext cx="883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1" eaLnBrk="1" fontAlgn="base" latinLnBrk="0" hangingPunct="1">
              <a:lnSpc>
                <a:spcPct val="100000"/>
              </a:lnSpc>
              <a:spcBef>
                <a:spcPct val="20000"/>
              </a:spcBef>
              <a:spcAft>
                <a:spcPct val="0"/>
              </a:spcAft>
              <a:buClrTx/>
              <a:buSzTx/>
              <a:buFont typeface="Arial" pitchFamily="34" charset="0"/>
              <a:buChar char="•"/>
              <a:tabLst/>
              <a:defRPr/>
            </a:pPr>
            <a:r>
              <a:rPr lang="fa-IR" sz="3200" noProof="0" dirty="0" smtClean="0">
                <a:solidFill>
                  <a:srgbClr val="FF0000"/>
                </a:solidFill>
                <a:cs typeface="B Titr" pitchFamily="2" charset="-78"/>
              </a:rPr>
              <a:t>معروفترین نقشه بهداشتی ایران در </a:t>
            </a:r>
            <a:r>
              <a:rPr lang="en-US" sz="3200" noProof="0" dirty="0" smtClean="0">
                <a:solidFill>
                  <a:srgbClr val="FF0000"/>
                </a:solidFill>
                <a:cs typeface="B Titr" pitchFamily="2" charset="-78"/>
              </a:rPr>
              <a:t>DISASTER</a:t>
            </a:r>
            <a:r>
              <a:rPr lang="fa-IR" sz="3200" noProof="0" dirty="0" smtClean="0">
                <a:solidFill>
                  <a:srgbClr val="FF0000"/>
                </a:solidFill>
                <a:cs typeface="B Titr" pitchFamily="2" charset="-78"/>
              </a:rPr>
              <a:t>-زون بندی بم</a:t>
            </a:r>
            <a:endParaRPr kumimoji="0" lang="en-US" sz="3200" b="0" i="0" u="none" strike="noStrike" kern="1200" cap="none" spc="0" normalizeH="0" baseline="0" noProof="0" dirty="0">
              <a:ln>
                <a:noFill/>
              </a:ln>
              <a:solidFill>
                <a:srgbClr val="FF0000"/>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C:\Users\omid\Desktop\Image02.JPG"/>
          <p:cNvPicPr>
            <a:picLocks noGrp="1" noChangeAspect="1" noChangeArrowheads="1"/>
          </p:cNvPicPr>
          <p:nvPr>
            <p:ph idx="1"/>
          </p:nvPr>
        </p:nvPicPr>
        <p:blipFill>
          <a:blip cstate="print"/>
          <a:srcRect/>
          <a:stretch>
            <a:fillRect/>
          </a:stretch>
        </p:blipFill>
        <p:spPr bwMode="auto">
          <a:xfrm>
            <a:off x="0" y="1600200"/>
            <a:ext cx="8763000" cy="4525963"/>
          </a:xfrm>
          <a:prstGeom prst="rect">
            <a:avLst/>
          </a:prstGeom>
          <a:noFill/>
        </p:spPr>
      </p:pic>
      <p:sp>
        <p:nvSpPr>
          <p:cNvPr id="4" name="Content Placeholder 2"/>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1" eaLnBrk="1" fontAlgn="base" latinLnBrk="0" hangingPunct="1">
              <a:lnSpc>
                <a:spcPct val="100000"/>
              </a:lnSpc>
              <a:spcBef>
                <a:spcPct val="20000"/>
              </a:spcBef>
              <a:spcAft>
                <a:spcPct val="0"/>
              </a:spcAft>
              <a:buClrTx/>
              <a:buSzTx/>
              <a:buFont typeface="Arial" pitchFamily="34" charset="0"/>
              <a:buChar char="•"/>
              <a:tabLst/>
              <a:defRPr/>
            </a:pPr>
            <a:r>
              <a:rPr lang="fa-IR" sz="3200" noProof="0" dirty="0" smtClean="0">
                <a:solidFill>
                  <a:srgbClr val="FF0000"/>
                </a:solidFill>
                <a:latin typeface="+mn-lt"/>
                <a:cs typeface="B Titr" pitchFamily="2" charset="-78"/>
              </a:rPr>
              <a:t>معروفترین نقشه وبای سال 1387</a:t>
            </a:r>
            <a:endParaRPr kumimoji="0" lang="en-US" sz="3200" b="0" i="0" u="none" strike="noStrike" kern="1200" cap="none" spc="0" normalizeH="0" baseline="0" noProof="0" dirty="0">
              <a:ln>
                <a:noFill/>
              </a:ln>
              <a:solidFill>
                <a:srgbClr val="FF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 شاخصهای عملکردی </a:t>
            </a:r>
            <a:endParaRPr lang="en-US" dirty="0"/>
          </a:p>
        </p:txBody>
      </p:sp>
      <p:sp>
        <p:nvSpPr>
          <p:cNvPr id="3" name="Content Placeholder 2"/>
          <p:cNvSpPr>
            <a:spLocks noGrp="1"/>
          </p:cNvSpPr>
          <p:nvPr>
            <p:ph idx="1"/>
          </p:nvPr>
        </p:nvSpPr>
        <p:spPr/>
        <p:txBody>
          <a:bodyPr/>
          <a:lstStyle/>
          <a:p>
            <a:pPr algn="r" rtl="1"/>
            <a:r>
              <a:rPr lang="fa-IR" dirty="0" smtClean="0">
                <a:cs typeface="B Lotus" pitchFamily="2" charset="-78"/>
              </a:rPr>
              <a:t>در بعد عملکردی نیاز به یک برنامه عملیاتی تعریف شده و قابل اجرا خواهد بود که با ارزیابی فیلد و بررسی شاخصها به نقاط ضعف و نقاط قوت توجه و برنامه عملیاتی را تکمیل نمود . </a:t>
            </a:r>
          </a:p>
          <a:p>
            <a:pPr algn="r" rtl="1"/>
            <a:r>
              <a:rPr lang="fa-IR" dirty="0" smtClean="0">
                <a:cs typeface="B Lotus" pitchFamily="2" charset="-78"/>
              </a:rPr>
              <a:t>شاخصهای آمادگی عملکردی و ارزیابی</a:t>
            </a:r>
            <a:r>
              <a:rPr lang="en-US" dirty="0" smtClean="0">
                <a:cs typeface="B Lotus" pitchFamily="2" charset="-78"/>
              </a:rPr>
              <a:t> </a:t>
            </a:r>
            <a:r>
              <a:rPr lang="fa-IR" dirty="0" smtClean="0">
                <a:cs typeface="B Lotus" pitchFamily="2" charset="-78"/>
              </a:rPr>
              <a:t>شده مخاطرات در شرایط بحران مبتنی بر اقدامات آموزشی قبلی ما خواهد بود . </a:t>
            </a:r>
          </a:p>
          <a:p>
            <a:pPr algn="r" rtl="1"/>
            <a:endParaRPr lang="en-US" dirty="0">
              <a:cs typeface="B Lotus" pitchFamily="2" charset="-7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r>
              <a:rPr lang="fa-IR" dirty="0" smtClean="0">
                <a:cs typeface="B Lotus" pitchFamily="2" charset="-78"/>
              </a:rPr>
              <a:t>آیا کمیته کاهش خطر بلایا و حوادث تشکیل شده است ؟</a:t>
            </a:r>
          </a:p>
          <a:p>
            <a:pPr algn="r" rtl="1"/>
            <a:r>
              <a:rPr lang="fa-IR" dirty="0" smtClean="0">
                <a:cs typeface="B Lotus" pitchFamily="2" charset="-78"/>
              </a:rPr>
              <a:t>آیا مدیر گروه / مسئول واحد مبارزه با بیماریها عضو این کمیته است ؟ </a:t>
            </a:r>
          </a:p>
          <a:p>
            <a:pPr algn="r" rtl="1"/>
            <a:r>
              <a:rPr lang="fa-IR" dirty="0" smtClean="0">
                <a:cs typeface="B Lotus" pitchFamily="2" charset="-78"/>
              </a:rPr>
              <a:t>آیا برای مناطق و گروههای جمعیتی آسیب پذیر بانک اطلاعاتی وجود دارد ؟</a:t>
            </a:r>
          </a:p>
          <a:p>
            <a:pPr algn="r" rtl="1"/>
            <a:r>
              <a:rPr lang="fa-IR" dirty="0" smtClean="0">
                <a:cs typeface="B Lotus" pitchFamily="2" charset="-78"/>
              </a:rPr>
              <a:t>آیا مدیر گروه / مسئول واحد مبارزه با بیماریها وظایف سایر ارگانها را می شناسد ؟ </a:t>
            </a:r>
          </a:p>
          <a:p>
            <a:pPr algn="r" rtl="1"/>
            <a:r>
              <a:rPr lang="fa-IR" dirty="0" smtClean="0">
                <a:cs typeface="B Lotus" pitchFamily="2" charset="-78"/>
              </a:rPr>
              <a:t>آیا فعالیتهای آموزشی ویژه کارکنان بهداشتی انجام شده است یا خیر؟ </a:t>
            </a:r>
            <a:endParaRPr lang="en-US" dirty="0">
              <a:cs typeface="B Lotus" pitchFamily="2" charset="-78"/>
            </a:endParaRPr>
          </a:p>
        </p:txBody>
      </p:sp>
      <p:sp>
        <p:nvSpPr>
          <p:cNvPr id="4" name="Title 1"/>
          <p:cNvSpPr>
            <a:spLocks noGrp="1"/>
          </p:cNvSpPr>
          <p:nvPr>
            <p:ph type="title"/>
          </p:nvPr>
        </p:nvSpPr>
        <p:spPr/>
        <p:txBody>
          <a:bodyPr>
            <a:normAutofit fontScale="90000"/>
          </a:bodyPr>
          <a:lstStyle/>
          <a:p>
            <a:pPr rtl="1"/>
            <a:r>
              <a:rPr lang="fa-IR" dirty="0" smtClean="0">
                <a:cs typeface="B Lotus" pitchFamily="2" charset="-78"/>
              </a:rPr>
              <a:t> چک لیست برای محاسبه شاخصهای عملکردی</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Lotus" pitchFamily="2" charset="-78"/>
              </a:rPr>
              <a:t> شاخصهای آمادگی عملکردی    </a:t>
            </a:r>
            <a:r>
              <a:rPr lang="en-US" dirty="0" smtClean="0">
                <a:cs typeface="B Lotus" pitchFamily="2" charset="-78"/>
              </a:rPr>
              <a:t/>
            </a:r>
            <a:br>
              <a:rPr lang="en-US" dirty="0" smtClean="0">
                <a:cs typeface="B Lotus" pitchFamily="2" charset="-78"/>
              </a:rPr>
            </a:br>
            <a:endParaRPr lang="en-US" dirty="0"/>
          </a:p>
        </p:txBody>
      </p:sp>
      <p:sp>
        <p:nvSpPr>
          <p:cNvPr id="3" name="Content Placeholder 2"/>
          <p:cNvSpPr>
            <a:spLocks noGrp="1"/>
          </p:cNvSpPr>
          <p:nvPr>
            <p:ph idx="1"/>
          </p:nvPr>
        </p:nvSpPr>
        <p:spPr/>
        <p:txBody>
          <a:bodyPr/>
          <a:lstStyle/>
          <a:p>
            <a:pPr algn="r" rtl="1"/>
            <a:r>
              <a:rPr lang="fa-IR" dirty="0" smtClean="0">
                <a:solidFill>
                  <a:srgbClr val="FF0000"/>
                </a:solidFill>
                <a:cs typeface="B Lotus" pitchFamily="2" charset="-78"/>
              </a:rPr>
              <a:t>شاخص</a:t>
            </a:r>
            <a:r>
              <a:rPr lang="fa-IR" dirty="0" smtClean="0">
                <a:cs typeface="B Lotus" pitchFamily="2" charset="-78"/>
              </a:rPr>
              <a:t> در صد نیروی انسانی تربیت شده قادر به فعالیت در فیلد بحران زده بعنوان یکی از شاخصهای آمادگی عملکردی مطرح است .</a:t>
            </a:r>
          </a:p>
          <a:p>
            <a:pPr algn="r" rtl="1"/>
            <a:r>
              <a:rPr lang="fa-IR" dirty="0" smtClean="0">
                <a:solidFill>
                  <a:srgbClr val="FF0000"/>
                </a:solidFill>
                <a:cs typeface="B Lotus" pitchFamily="2" charset="-78"/>
              </a:rPr>
              <a:t>شاخص </a:t>
            </a:r>
            <a:r>
              <a:rPr lang="fa-IR" dirty="0" smtClean="0">
                <a:cs typeface="B Lotus" pitchFamily="2" charset="-78"/>
              </a:rPr>
              <a:t>تعداد تیمهای واکنش سریع آموزش دیده در سالهای گذشته نسبت به تعداد مطلوب در هر دانشگاه </a:t>
            </a:r>
          </a:p>
          <a:p>
            <a:pPr algn="r" rtl="1"/>
            <a:endParaRPr lang="en-US" dirty="0">
              <a:cs typeface="B Lotus"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fa-IR" smtClean="0">
              <a:latin typeface="Arial" pitchFamily="34" charset="0"/>
              <a:cs typeface="Arial" pitchFamily="34" charset="0"/>
            </a:endParaRPr>
          </a:p>
        </p:txBody>
      </p:sp>
      <p:sp>
        <p:nvSpPr>
          <p:cNvPr id="3075" name="Content Placeholder 2"/>
          <p:cNvSpPr>
            <a:spLocks noGrp="1"/>
          </p:cNvSpPr>
          <p:nvPr>
            <p:ph idx="1"/>
          </p:nvPr>
        </p:nvSpPr>
        <p:spPr/>
        <p:txBody>
          <a:bodyPr/>
          <a:lstStyle/>
          <a:p>
            <a:pPr algn="r" rtl="1" eaLnBrk="1" hangingPunct="1"/>
            <a:r>
              <a:rPr lang="ar-SA" dirty="0" smtClean="0">
                <a:latin typeface="Arial" pitchFamily="34" charset="0"/>
              </a:rPr>
              <a:t>شرايط اضطراري هميشه آن گونه كه ما تصور مي كنيم نيستند </a:t>
            </a:r>
            <a:r>
              <a:rPr lang="fa-IR" dirty="0" smtClean="0">
                <a:latin typeface="Arial" pitchFamily="34" charset="0"/>
              </a:rPr>
              <a:t>،</a:t>
            </a:r>
            <a:r>
              <a:rPr lang="ar-SA" dirty="0" smtClean="0">
                <a:latin typeface="Arial" pitchFamily="34" charset="0"/>
              </a:rPr>
              <a:t> گاهي اوقات ممكن است طول</a:t>
            </a:r>
            <a:r>
              <a:rPr lang="fa-IR" dirty="0" smtClean="0">
                <a:latin typeface="Arial" pitchFamily="34" charset="0"/>
              </a:rPr>
              <a:t>انی (</a:t>
            </a:r>
            <a:r>
              <a:rPr lang="ar-SA" dirty="0" smtClean="0">
                <a:latin typeface="Arial" pitchFamily="34" charset="0"/>
              </a:rPr>
              <a:t>مزمن</a:t>
            </a:r>
            <a:r>
              <a:rPr lang="fa-IR" dirty="0" smtClean="0">
                <a:latin typeface="Arial" pitchFamily="34" charset="0"/>
              </a:rPr>
              <a:t>) شوند</a:t>
            </a:r>
            <a:r>
              <a:rPr lang="ar-SA" dirty="0" smtClean="0">
                <a:latin typeface="Arial" pitchFamily="34" charset="0"/>
              </a:rPr>
              <a:t>. </a:t>
            </a:r>
            <a:endParaRPr lang="fa-IR" dirty="0" smtClean="0">
              <a:latin typeface="Arial" pitchFamily="34" charset="0"/>
            </a:endParaRPr>
          </a:p>
          <a:p>
            <a:pPr algn="r" rtl="1" eaLnBrk="1" hangingPunct="1"/>
            <a:endParaRPr lang="fa-IR" dirty="0" smtClean="0">
              <a:latin typeface="Arial" pitchFamily="34" charset="0"/>
            </a:endParaRPr>
          </a:p>
          <a:p>
            <a:pPr algn="r" rtl="1" eaLnBrk="1" hangingPunct="1"/>
            <a:r>
              <a:rPr lang="ar-SA" dirty="0" smtClean="0">
                <a:latin typeface="Arial" pitchFamily="34" charset="0"/>
              </a:rPr>
              <a:t>گاهي نيز با مسائل سياسي و جنگ و عوامل ديگري درهم آميخته مي شوند </a:t>
            </a:r>
            <a:r>
              <a:rPr lang="en-US" dirty="0" smtClean="0">
                <a:latin typeface="Arial" pitchFamily="34" charset="0"/>
                <a:cs typeface="Arial" pitchFamily="34" charset="0"/>
              </a:rPr>
              <a:t>(Complex Emergency)</a:t>
            </a:r>
            <a:r>
              <a:rPr lang="ar-SA" dirty="0" smtClean="0">
                <a:latin typeface="Arial" pitchFamily="34" charset="0"/>
              </a:rPr>
              <a:t>كه اداره كردن آن ممكن است سالها طول بكشد</a:t>
            </a:r>
            <a:r>
              <a:rPr lang="fa-IR" dirty="0" smtClean="0">
                <a:latin typeface="Arial" pitchFamily="34" charset="0"/>
              </a:rPr>
              <a:t>.</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شاخصهای عملکردی</a:t>
            </a:r>
            <a:endParaRPr lang="en-US" dirty="0"/>
          </a:p>
        </p:txBody>
      </p:sp>
      <p:sp>
        <p:nvSpPr>
          <p:cNvPr id="3" name="Content Placeholder 2"/>
          <p:cNvSpPr>
            <a:spLocks noGrp="1"/>
          </p:cNvSpPr>
          <p:nvPr>
            <p:ph idx="1"/>
          </p:nvPr>
        </p:nvSpPr>
        <p:spPr/>
        <p:txBody>
          <a:bodyPr/>
          <a:lstStyle/>
          <a:p>
            <a:pPr algn="r" rtl="1"/>
            <a:r>
              <a:rPr lang="fa-IR" dirty="0" smtClean="0">
                <a:cs typeface="B Lotus" pitchFamily="2" charset="-78"/>
              </a:rPr>
              <a:t>درصد پیاده سازی نظام مراقبت در شرایط روتین و آموزش پرسنل برای شرایط بحران</a:t>
            </a:r>
          </a:p>
          <a:p>
            <a:pPr algn="r" rtl="1"/>
            <a:r>
              <a:rPr lang="fa-IR" dirty="0" smtClean="0">
                <a:cs typeface="B Lotus" pitchFamily="2" charset="-78"/>
              </a:rPr>
              <a:t>در صد پرسنل آموزش دیده برای کنترل طغیانها </a:t>
            </a:r>
          </a:p>
          <a:p>
            <a:pPr algn="r" rtl="1"/>
            <a:r>
              <a:rPr lang="fa-IR" dirty="0" smtClean="0">
                <a:cs typeface="B Lotus" pitchFamily="2" charset="-78"/>
              </a:rPr>
              <a:t>درصد مانور انجام شده نسبت به  تعداد مطلوب</a:t>
            </a:r>
          </a:p>
          <a:p>
            <a:pPr algn="r" rtl="1"/>
            <a:r>
              <a:rPr lang="fa-IR" dirty="0" smtClean="0">
                <a:cs typeface="B Lotus" pitchFamily="2" charset="-78"/>
              </a:rPr>
              <a:t>درصد پرسنل آموزش دیده جهت ایجاد یک نظام آمادگی و کار تیمی </a:t>
            </a:r>
          </a:p>
          <a:p>
            <a:pPr algn="r" rtl="1"/>
            <a:endParaRPr lang="en-US" dirty="0">
              <a:cs typeface="B Lotus" pitchFamily="2" charset="-7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شاخصهای عملکردی</a:t>
            </a:r>
            <a:endParaRPr lang="en-US" dirty="0"/>
          </a:p>
        </p:txBody>
      </p:sp>
      <p:sp>
        <p:nvSpPr>
          <p:cNvPr id="3" name="Content Placeholder 2"/>
          <p:cNvSpPr>
            <a:spLocks noGrp="1"/>
          </p:cNvSpPr>
          <p:nvPr>
            <p:ph idx="1"/>
          </p:nvPr>
        </p:nvSpPr>
        <p:spPr/>
        <p:txBody>
          <a:bodyPr/>
          <a:lstStyle/>
          <a:p>
            <a:pPr algn="r" rtl="1"/>
            <a:r>
              <a:rPr lang="fa-IR" dirty="0" smtClean="0">
                <a:cs typeface="B Lotus" pitchFamily="2" charset="-78"/>
              </a:rPr>
              <a:t>درصد آمادگی سیستم بهداشتی در رابطه با ایجاد دپوهای مناسب در قطبهای نه گانه بر اساس لجستیک تعریف شده </a:t>
            </a:r>
          </a:p>
          <a:p>
            <a:pPr algn="r" rtl="1"/>
            <a:r>
              <a:rPr lang="fa-IR" b="1" dirty="0" smtClean="0">
                <a:solidFill>
                  <a:srgbClr val="FF0000"/>
                </a:solidFill>
                <a:cs typeface="B Lotus" pitchFamily="2" charset="-78"/>
              </a:rPr>
              <a:t>شاخص درصد جذب منابع مالی و تدارکات از ستاد ملی نسنب به وضعیت مطلوب - ...</a:t>
            </a:r>
          </a:p>
          <a:p>
            <a:pPr algn="r" rtl="1"/>
            <a:r>
              <a:rPr lang="fa-IR" dirty="0" smtClean="0">
                <a:cs typeface="B Lotus" pitchFamily="2" charset="-78"/>
              </a:rPr>
              <a:t>تعداد صورتجلسات جلسات برگزار شده جهت هماهنگی کلان و فرابخشی نسبت به تعداد مورد انتظار آنها </a:t>
            </a:r>
          </a:p>
          <a:p>
            <a:pPr algn="r" rtl="1"/>
            <a:r>
              <a:rPr lang="fa-IR" dirty="0" smtClean="0">
                <a:cs typeface="B Lotus" pitchFamily="2" charset="-78"/>
              </a:rPr>
              <a:t>شاخص ایجاد نگرش در مسئولین استک هلدر برای پذیرش اهداف نظام بهداشتی </a:t>
            </a:r>
            <a:endParaRPr lang="en-US" dirty="0">
              <a:cs typeface="B Lotus" pitchFamily="2" charset="-7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Titr" pitchFamily="2" charset="-78"/>
              </a:rPr>
              <a:t>شاخصهای مرکز مدیریت بیماریهای واگیر</a:t>
            </a:r>
            <a:endParaRPr lang="en-US" dirty="0">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Lotus" pitchFamily="2" charset="-78"/>
              </a:rPr>
              <a:t> </a:t>
            </a:r>
            <a:r>
              <a:rPr lang="fa-IR" dirty="0">
                <a:cs typeface="B Lotus" pitchFamily="2" charset="-78"/>
              </a:rPr>
              <a:t>درصـدی از جمعیت که با مخـاطـرات سـلامت </a:t>
            </a:r>
            <a:br>
              <a:rPr lang="fa-IR" dirty="0">
                <a:cs typeface="B Lotus" pitchFamily="2" charset="-78"/>
              </a:rPr>
            </a:br>
            <a:r>
              <a:rPr lang="fa-IR" dirty="0" smtClean="0">
                <a:cs typeface="B Lotus" pitchFamily="2" charset="-78"/>
              </a:rPr>
              <a:t> حـوادث  </a:t>
            </a:r>
            <a:r>
              <a:rPr lang="fa-IR" dirty="0">
                <a:cs typeface="B Lotus" pitchFamily="2" charset="-78"/>
              </a:rPr>
              <a:t>مواجه </a:t>
            </a:r>
            <a:r>
              <a:rPr lang="fa-IR" dirty="0" smtClean="0">
                <a:cs typeface="B Lotus" pitchFamily="2" charset="-78"/>
              </a:rPr>
              <a:t>اند/ درصد </a:t>
            </a:r>
          </a:p>
          <a:p>
            <a:pPr algn="r" rtl="1"/>
            <a:r>
              <a:rPr lang="fa-IR" dirty="0" smtClean="0">
                <a:cs typeface="B Lotus" pitchFamily="2" charset="-78"/>
              </a:rPr>
              <a:t>میزان </a:t>
            </a:r>
            <a:r>
              <a:rPr lang="fa-IR" dirty="0">
                <a:cs typeface="B Lotus" pitchFamily="2" charset="-78"/>
              </a:rPr>
              <a:t>بـروز و شیـوع بیماری </a:t>
            </a:r>
            <a:r>
              <a:rPr lang="fa-IR" dirty="0" smtClean="0">
                <a:cs typeface="B Lotus" pitchFamily="2" charset="-78"/>
              </a:rPr>
              <a:t>های واگیر در منطقه  (سـل</a:t>
            </a:r>
            <a:r>
              <a:rPr lang="fa-IR" dirty="0">
                <a:cs typeface="B Lotus" pitchFamily="2" charset="-78"/>
              </a:rPr>
              <a:t>، مالاریا و ...) </a:t>
            </a:r>
            <a:r>
              <a:rPr lang="fa-IR" dirty="0" smtClean="0">
                <a:cs typeface="B Lotus" pitchFamily="2" charset="-78"/>
              </a:rPr>
              <a:t>/ در ده هزار نفر </a:t>
            </a:r>
            <a:br>
              <a:rPr lang="fa-IR" dirty="0" smtClean="0">
                <a:cs typeface="B Lotus" pitchFamily="2" charset="-78"/>
              </a:rPr>
            </a:br>
            <a:r>
              <a:rPr lang="fa-IR" dirty="0">
                <a:cs typeface="B Lotus" pitchFamily="2" charset="-78"/>
              </a:rPr>
              <a:t/>
            </a:r>
            <a:br>
              <a:rPr lang="fa-IR" dirty="0">
                <a:cs typeface="B Lotus" pitchFamily="2" charset="-78"/>
              </a:rPr>
            </a:br>
            <a:endParaRPr lang="en-US" dirty="0">
              <a:cs typeface="B Lotus" pitchFamily="2"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ایمنسازی</a:t>
            </a:r>
            <a:endParaRPr lang="en-US" dirty="0">
              <a:cs typeface="B Titr" pitchFamily="2" charset="-78"/>
            </a:endParaRPr>
          </a:p>
        </p:txBody>
      </p:sp>
      <p:sp>
        <p:nvSpPr>
          <p:cNvPr id="3" name="Content Placeholder 2"/>
          <p:cNvSpPr>
            <a:spLocks noGrp="1"/>
          </p:cNvSpPr>
          <p:nvPr>
            <p:ph idx="1"/>
          </p:nvPr>
        </p:nvSpPr>
        <p:spPr/>
        <p:txBody>
          <a:bodyPr/>
          <a:lstStyle/>
          <a:p>
            <a:pPr algn="r" rtl="1"/>
            <a:r>
              <a:rPr lang="fa-IR" dirty="0">
                <a:cs typeface="B Lotus" pitchFamily="2" charset="-78"/>
              </a:rPr>
              <a:t>نسبت زنـانـی که در دوره بـارداری از </a:t>
            </a:r>
            <a:br>
              <a:rPr lang="fa-IR" dirty="0">
                <a:cs typeface="B Lotus" pitchFamily="2" charset="-78"/>
              </a:rPr>
            </a:br>
            <a:r>
              <a:rPr lang="fa-IR" dirty="0" smtClean="0">
                <a:cs typeface="B Lotus" pitchFamily="2" charset="-78"/>
              </a:rPr>
              <a:t>نظـرکزاز </a:t>
            </a:r>
            <a:r>
              <a:rPr lang="fa-IR" dirty="0">
                <a:cs typeface="B Lotus" pitchFamily="2" charset="-78"/>
              </a:rPr>
              <a:t>ایمنی دارند (در شبکه شهری و </a:t>
            </a:r>
            <a:r>
              <a:rPr lang="fa-IR" dirty="0" smtClean="0">
                <a:cs typeface="B Lotus" pitchFamily="2" charset="-78"/>
              </a:rPr>
              <a:t>روستایی</a:t>
            </a:r>
            <a:r>
              <a:rPr lang="fa-IR" dirty="0">
                <a:cs typeface="B Lotus" pitchFamily="2" charset="-78"/>
              </a:rPr>
              <a:t>) </a:t>
            </a:r>
            <a:r>
              <a:rPr lang="fa-IR" dirty="0" smtClean="0">
                <a:cs typeface="B Lotus" pitchFamily="2" charset="-78"/>
              </a:rPr>
              <a:t>/ درصد</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Lotus" pitchFamily="2" charset="-78"/>
              </a:rPr>
              <a:t>مهمترین شاخصهای نظام مراقبت در شرایط بحران عبارتند از :</a:t>
            </a:r>
          </a:p>
          <a:p>
            <a:pPr algn="r" rtl="1"/>
            <a:endParaRPr lang="fa-IR" dirty="0" smtClean="0">
              <a:cs typeface="B Lotus" pitchFamily="2" charset="-78"/>
            </a:endParaRPr>
          </a:p>
          <a:p>
            <a:pPr algn="r" rtl="1"/>
            <a:endParaRPr lang="en-US" dirty="0">
              <a:cs typeface="B Lotus" pitchFamily="2" charset="-78"/>
            </a:endParaRPr>
          </a:p>
        </p:txBody>
      </p:sp>
      <p:sp>
        <p:nvSpPr>
          <p:cNvPr id="4" name="Title 1"/>
          <p:cNvSpPr>
            <a:spLocks noGrp="1"/>
          </p:cNvSpPr>
          <p:nvPr>
            <p:ph type="title"/>
          </p:nvPr>
        </p:nvSpPr>
        <p:spPr>
          <a:xfrm>
            <a:off x="457200" y="76200"/>
            <a:ext cx="8229600" cy="1143000"/>
          </a:xfrm>
        </p:spPr>
        <p:txBody>
          <a:bodyPr/>
          <a:lstStyle/>
          <a:p>
            <a:r>
              <a:rPr lang="fa-IR" dirty="0" smtClean="0">
                <a:solidFill>
                  <a:srgbClr val="FF0000"/>
                </a:solidFill>
                <a:cs typeface="B Lotus" pitchFamily="2" charset="-78"/>
              </a:rPr>
              <a:t>شاخصهای عملکردی – نظام مراقبت </a:t>
            </a:r>
            <a:endParaRPr lang="en-US" dirty="0">
              <a:solidFill>
                <a:srgbClr val="FF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Lotus" pitchFamily="2" charset="-78"/>
              </a:rPr>
              <a:t>آیا اطلاعات جمعیتی مناطق از قبل مشخص شده است ؟ </a:t>
            </a:r>
          </a:p>
          <a:p>
            <a:pPr algn="r" rtl="1"/>
            <a:r>
              <a:rPr lang="fa-IR" dirty="0" smtClean="0">
                <a:cs typeface="B Lotus" pitchFamily="2" charset="-78"/>
              </a:rPr>
              <a:t>آیا فرمهای لازم که در موقع بروز بلایا و ارایه خدمت باید تکمیل گردد در اختیار آنها قرار گرفته است ؟ </a:t>
            </a:r>
          </a:p>
          <a:p>
            <a:pPr algn="r" rtl="1"/>
            <a:endParaRPr lang="fa-IR" dirty="0" smtClean="0">
              <a:cs typeface="B Lotus" pitchFamily="2" charset="-78"/>
            </a:endParaRPr>
          </a:p>
          <a:p>
            <a:pPr algn="r" rtl="1"/>
            <a:r>
              <a:rPr lang="fa-IR" dirty="0" smtClean="0">
                <a:cs typeface="B Lotus" pitchFamily="2" charset="-78"/>
              </a:rPr>
              <a:t>مرگ </a:t>
            </a:r>
            <a:r>
              <a:rPr lang="fa-IR" dirty="0">
                <a:cs typeface="B Lotus" pitchFamily="2" charset="-78"/>
              </a:rPr>
              <a:t>و میر انسان ها، شاخص ترین ملاك برای سنجش تأثیر مخرب بلایای طبیعی بر حیات آدمی است.</a:t>
            </a:r>
            <a:endParaRPr lang="en-US" dirty="0">
              <a:cs typeface="B Lotus" pitchFamily="2" charset="-78"/>
            </a:endParaRPr>
          </a:p>
        </p:txBody>
      </p:sp>
      <p:sp>
        <p:nvSpPr>
          <p:cNvPr id="4" name="Title 1"/>
          <p:cNvSpPr>
            <a:spLocks noGrp="1"/>
          </p:cNvSpPr>
          <p:nvPr>
            <p:ph type="title"/>
          </p:nvPr>
        </p:nvSpPr>
        <p:spPr/>
        <p:txBody>
          <a:bodyPr/>
          <a:lstStyle/>
          <a:p>
            <a:r>
              <a:rPr lang="fa-IR" dirty="0" smtClean="0">
                <a:cs typeface="B Lotus" pitchFamily="2" charset="-78"/>
              </a:rPr>
              <a:t>شاخصهای عملکردی</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30175"/>
            <a:ext cx="7772400" cy="1470025"/>
          </a:xfrm>
        </p:spPr>
        <p:txBody>
          <a:bodyPr/>
          <a:lstStyle/>
          <a:p>
            <a:r>
              <a:rPr lang="fa-IR" dirty="0" smtClean="0">
                <a:cs typeface="B Zar" pitchFamily="2" charset="-78"/>
              </a:rPr>
              <a:t>تعريف كنترل بيماريها از ديكشنري اپيدميولوژي لست</a:t>
            </a:r>
          </a:p>
        </p:txBody>
      </p:sp>
      <p:sp>
        <p:nvSpPr>
          <p:cNvPr id="3" name="Subtitle 2"/>
          <p:cNvSpPr>
            <a:spLocks noGrp="1"/>
          </p:cNvSpPr>
          <p:nvPr>
            <p:ph type="subTitle" idx="1"/>
          </p:nvPr>
        </p:nvSpPr>
        <p:spPr>
          <a:xfrm>
            <a:off x="0" y="1600200"/>
            <a:ext cx="8839200" cy="4800600"/>
          </a:xfrm>
        </p:spPr>
        <p:txBody>
          <a:bodyPr>
            <a:normAutofit/>
          </a:bodyPr>
          <a:lstStyle/>
          <a:p>
            <a:pPr algn="r" rtl="1"/>
            <a:r>
              <a:rPr lang="fa-IR" sz="3600" dirty="0" smtClean="0">
                <a:solidFill>
                  <a:schemeClr val="tx1"/>
                </a:solidFill>
                <a:cs typeface="B Lotus" pitchFamily="2" charset="-78"/>
              </a:rPr>
              <a:t>كنترل عبارتست از برنامه ها و عملياتي كه با هدف كاهش بروز و شيوع و حتي ريشه كني يك بيماري انجام مي شود.</a:t>
            </a:r>
            <a:r>
              <a:rPr lang="ar-SA" sz="3600" dirty="0" smtClean="0">
                <a:solidFill>
                  <a:schemeClr val="tx1"/>
                </a:solidFill>
                <a:cs typeface="B Lotus" pitchFamily="2" charset="-78"/>
              </a:rPr>
              <a:t>هدف </a:t>
            </a:r>
            <a:r>
              <a:rPr lang="fa-IR" sz="3600" dirty="0" smtClean="0">
                <a:solidFill>
                  <a:schemeClr val="tx1"/>
                </a:solidFill>
                <a:cs typeface="B Lotus" pitchFamily="2" charset="-78"/>
              </a:rPr>
              <a:t>از کنترل</a:t>
            </a:r>
            <a:r>
              <a:rPr lang="ar-SA" sz="3600" dirty="0" smtClean="0">
                <a:solidFill>
                  <a:schemeClr val="tx1"/>
                </a:solidFill>
                <a:cs typeface="B Lotus" pitchFamily="2" charset="-78"/>
              </a:rPr>
              <a:t> :</a:t>
            </a:r>
            <a:r>
              <a:rPr lang="fa-IR" sz="3600" dirty="0" smtClean="0">
                <a:solidFill>
                  <a:schemeClr val="tx1"/>
                </a:solidFill>
                <a:cs typeface="B Lotus" pitchFamily="2" charset="-78"/>
              </a:rPr>
              <a:t> تامين سلامت  و پيشگيري از بروز وشیوع وگسترش بيماريها  و كاهش مرگ و میر و  عوارض ناشي از آنها در جمعيت آسيب ديده</a:t>
            </a:r>
            <a:br>
              <a:rPr lang="fa-IR" sz="3600" dirty="0" smtClean="0">
                <a:solidFill>
                  <a:schemeClr val="tx1"/>
                </a:solidFill>
                <a:cs typeface="B Lotus" pitchFamily="2" charset="-78"/>
              </a:rPr>
            </a:br>
            <a:r>
              <a:rPr lang="fa-IR" sz="3600" dirty="0" smtClean="0">
                <a:solidFill>
                  <a:schemeClr val="tx1"/>
                </a:solidFill>
                <a:cs typeface="B Lotus" pitchFamily="2" charset="-78"/>
              </a:rPr>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p:cNvPicPr>
            <a:picLocks noGrp="1" noChangeAspect="1" noChangeArrowheads="1"/>
          </p:cNvPicPr>
          <p:nvPr>
            <p:ph idx="1"/>
          </p:nvPr>
        </p:nvPicPr>
        <p:blipFill>
          <a:blip cstate="print"/>
          <a:srcRect/>
          <a:stretch>
            <a:fillRect/>
          </a:stretch>
        </p:blipFill>
        <p:spPr bwMode="auto">
          <a:xfrm>
            <a:off x="1066800" y="0"/>
            <a:ext cx="6689299" cy="2562225"/>
          </a:xfrm>
          <a:prstGeom prst="rect">
            <a:avLst/>
          </a:prstGeom>
          <a:noFill/>
          <a:ln w="9525">
            <a:noFill/>
            <a:miter lim="800000"/>
            <a:headEnd/>
            <a:tailEnd/>
          </a:ln>
        </p:spPr>
      </p:pic>
      <p:pic>
        <p:nvPicPr>
          <p:cNvPr id="883715" name="Picture 3"/>
          <p:cNvPicPr>
            <a:picLocks noChangeAspect="1" noChangeArrowheads="1"/>
          </p:cNvPicPr>
          <p:nvPr/>
        </p:nvPicPr>
        <p:blipFill>
          <a:blip cstate="print"/>
          <a:srcRect/>
          <a:stretch>
            <a:fillRect/>
          </a:stretch>
        </p:blipFill>
        <p:spPr bwMode="auto">
          <a:xfrm>
            <a:off x="152400" y="2209800"/>
            <a:ext cx="87249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7761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09601">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2400" dirty="0" smtClean="0">
                          <a:latin typeface="+mn-lt"/>
                          <a:ea typeface="Calibri"/>
                          <a:cs typeface="B Farnaz"/>
                        </a:rPr>
                        <a:t>تعدادبراي 1000 نفر</a:t>
                      </a:r>
                      <a:endParaRPr lang="en-US" sz="2000" dirty="0" smtClean="0">
                        <a:latin typeface="+mn-lt"/>
                        <a:ea typeface="Calibri"/>
                        <a:cs typeface="Arial"/>
                      </a:endParaRPr>
                    </a:p>
                    <a:p>
                      <a:pPr marL="0" marR="0" algn="ctr" rtl="1">
                        <a:lnSpc>
                          <a:spcPct val="115000"/>
                        </a:lnSpc>
                        <a:spcBef>
                          <a:spcPts val="0"/>
                        </a:spcBef>
                        <a:spcAft>
                          <a:spcPts val="0"/>
                        </a:spcAft>
                      </a:pPr>
                      <a:endParaRPr lang="en-US" sz="2400" dirty="0">
                        <a:latin typeface="Calibri"/>
                        <a:ea typeface="Calibri"/>
                        <a:cs typeface="Arial"/>
                      </a:endParaRPr>
                    </a:p>
                  </a:txBody>
                  <a:tcPr marL="68580" marR="68580" marT="0" marB="0"/>
                </a:tc>
                <a:tc>
                  <a:txBody>
                    <a:bodyPr/>
                    <a:lstStyle/>
                    <a:p>
                      <a:r>
                        <a:rPr lang="fa-IR" sz="4000" dirty="0" smtClean="0">
                          <a:latin typeface="+mn-lt"/>
                          <a:ea typeface="Calibri"/>
                          <a:cs typeface="B Farnaz"/>
                        </a:rPr>
                        <a:t>نام كالا </a:t>
                      </a:r>
                      <a:endParaRPr lang="en-US" sz="4000" dirty="0"/>
                    </a:p>
                  </a:txBody>
                  <a:tcPr marL="68580" marR="68580" marT="0" marB="0"/>
                </a:tc>
                <a:extLst>
                  <a:ext uri="{0D108BD9-81ED-4DB2-BD59-A6C34878D82A}">
                    <a16:rowId xmlns:a16="http://schemas.microsoft.com/office/drawing/2014/main" val="10000"/>
                  </a:ext>
                </a:extLst>
              </a:tr>
              <a:tr h="471446">
                <a:tc>
                  <a:txBody>
                    <a:bodyPr/>
                    <a:lstStyle/>
                    <a:p>
                      <a:pPr marL="0" marR="0" algn="ctr" rtl="1">
                        <a:spcBef>
                          <a:spcPts val="0"/>
                        </a:spcBef>
                        <a:spcAft>
                          <a:spcPts val="0"/>
                        </a:spcAft>
                      </a:pPr>
                      <a:r>
                        <a:rPr lang="fa-IR" sz="3600" dirty="0">
                          <a:latin typeface="Calibri"/>
                          <a:ea typeface="Calibri"/>
                          <a:cs typeface="B Farnaz"/>
                        </a:rPr>
                        <a:t>2000</a:t>
                      </a:r>
                      <a:endParaRPr lang="en-US" sz="3200" dirty="0">
                        <a:latin typeface="Calibri"/>
                        <a:ea typeface="Calibri"/>
                        <a:cs typeface="Arial"/>
                      </a:endParaRPr>
                    </a:p>
                  </a:txBody>
                  <a:tcPr marL="68580" marR="68580" marT="0" marB="0"/>
                </a:tc>
                <a:tc>
                  <a:txBody>
                    <a:bodyPr/>
                    <a:lstStyle/>
                    <a:p>
                      <a:pPr marL="0" marR="0" algn="ctr" rtl="1">
                        <a:spcBef>
                          <a:spcPts val="0"/>
                        </a:spcBef>
                        <a:spcAft>
                          <a:spcPts val="0"/>
                        </a:spcAft>
                      </a:pPr>
                      <a:r>
                        <a:rPr lang="fa-IR" sz="2800" b="1" dirty="0">
                          <a:latin typeface="Calibri"/>
                          <a:ea typeface="Calibri"/>
                          <a:cs typeface="B Nazanin"/>
                        </a:rPr>
                        <a:t>واكسن </a:t>
                      </a:r>
                      <a:r>
                        <a:rPr lang="en-US" sz="2800" b="1" dirty="0">
                          <a:latin typeface="Calibri"/>
                          <a:ea typeface="Calibri"/>
                          <a:cs typeface="B Nazanin"/>
                        </a:rPr>
                        <a:t>MMR</a:t>
                      </a:r>
                      <a:endParaRPr lang="en-US" sz="2400" dirty="0">
                        <a:latin typeface="Calibri"/>
                        <a:ea typeface="Calibri"/>
                        <a:cs typeface="Arial"/>
                      </a:endParaRPr>
                    </a:p>
                  </a:txBody>
                  <a:tcPr marL="68580" marR="68580" marT="0" marB="0"/>
                </a:tc>
                <a:extLst>
                  <a:ext uri="{0D108BD9-81ED-4DB2-BD59-A6C34878D82A}">
                    <a16:rowId xmlns:a16="http://schemas.microsoft.com/office/drawing/2014/main" val="10001"/>
                  </a:ext>
                </a:extLst>
              </a:tr>
              <a:tr h="471446">
                <a:tc>
                  <a:txBody>
                    <a:bodyPr/>
                    <a:lstStyle/>
                    <a:p>
                      <a:pPr marL="0" marR="0" algn="ctr" rtl="1">
                        <a:spcBef>
                          <a:spcPts val="0"/>
                        </a:spcBef>
                        <a:spcAft>
                          <a:spcPts val="0"/>
                        </a:spcAft>
                      </a:pPr>
                      <a:r>
                        <a:rPr lang="fa-IR" sz="3600">
                          <a:latin typeface="Calibri"/>
                          <a:ea typeface="Calibri"/>
                          <a:cs typeface="B Farnaz"/>
                        </a:rPr>
                        <a:t>1000</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2800" b="1" dirty="0">
                          <a:latin typeface="Calibri"/>
                          <a:ea typeface="Calibri"/>
                          <a:cs typeface="B Nazanin"/>
                        </a:rPr>
                        <a:t>واكسن </a:t>
                      </a:r>
                      <a:r>
                        <a:rPr lang="en-US" sz="2800" b="1" dirty="0">
                          <a:latin typeface="Calibri"/>
                          <a:ea typeface="Calibri"/>
                          <a:cs typeface="B Nazanin"/>
                        </a:rPr>
                        <a:t>DPT</a:t>
                      </a:r>
                      <a:endParaRPr lang="en-US" sz="2400" dirty="0">
                        <a:latin typeface="Calibri"/>
                        <a:ea typeface="Calibri"/>
                        <a:cs typeface="Arial"/>
                      </a:endParaRPr>
                    </a:p>
                  </a:txBody>
                  <a:tcPr marL="68580" marR="68580" marT="0" marB="0"/>
                </a:tc>
                <a:extLst>
                  <a:ext uri="{0D108BD9-81ED-4DB2-BD59-A6C34878D82A}">
                    <a16:rowId xmlns:a16="http://schemas.microsoft.com/office/drawing/2014/main" val="10002"/>
                  </a:ext>
                </a:extLst>
              </a:tr>
              <a:tr h="471446">
                <a:tc>
                  <a:txBody>
                    <a:bodyPr/>
                    <a:lstStyle/>
                    <a:p>
                      <a:pPr marL="0" marR="0" algn="ctr" rtl="1">
                        <a:spcBef>
                          <a:spcPts val="0"/>
                        </a:spcBef>
                        <a:spcAft>
                          <a:spcPts val="0"/>
                        </a:spcAft>
                      </a:pPr>
                      <a:r>
                        <a:rPr lang="fa-IR" sz="3600">
                          <a:latin typeface="Calibri"/>
                          <a:ea typeface="Calibri"/>
                          <a:cs typeface="B Farnaz"/>
                        </a:rPr>
                        <a:t>2000</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2800" b="1" dirty="0">
                          <a:latin typeface="Calibri"/>
                          <a:ea typeface="Calibri"/>
                          <a:cs typeface="B Nazanin"/>
                        </a:rPr>
                        <a:t>واكسن </a:t>
                      </a:r>
                      <a:r>
                        <a:rPr lang="en-US" sz="2800" b="1" dirty="0">
                          <a:latin typeface="Calibri"/>
                          <a:ea typeface="Calibri"/>
                          <a:cs typeface="B Nazanin"/>
                        </a:rPr>
                        <a:t>OPV</a:t>
                      </a:r>
                      <a:endParaRPr lang="en-US" sz="2400" dirty="0">
                        <a:latin typeface="Calibri"/>
                        <a:ea typeface="Calibri"/>
                        <a:cs typeface="Arial"/>
                      </a:endParaRPr>
                    </a:p>
                  </a:txBody>
                  <a:tcPr marL="68580" marR="68580" marT="0" marB="0"/>
                </a:tc>
                <a:extLst>
                  <a:ext uri="{0D108BD9-81ED-4DB2-BD59-A6C34878D82A}">
                    <a16:rowId xmlns:a16="http://schemas.microsoft.com/office/drawing/2014/main" val="10003"/>
                  </a:ext>
                </a:extLst>
              </a:tr>
              <a:tr h="471446">
                <a:tc>
                  <a:txBody>
                    <a:bodyPr/>
                    <a:lstStyle/>
                    <a:p>
                      <a:pPr marL="0" marR="0" algn="ctr" rtl="1">
                        <a:spcBef>
                          <a:spcPts val="0"/>
                        </a:spcBef>
                        <a:spcAft>
                          <a:spcPts val="0"/>
                        </a:spcAft>
                      </a:pPr>
                      <a:r>
                        <a:rPr lang="fa-IR" sz="3600">
                          <a:latin typeface="Calibri"/>
                          <a:ea typeface="Calibri"/>
                          <a:cs typeface="B Farnaz"/>
                        </a:rPr>
                        <a:t>6</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2800" dirty="0">
                          <a:latin typeface="Calibri"/>
                          <a:ea typeface="Calibri"/>
                          <a:cs typeface="B Farnaz"/>
                        </a:rPr>
                        <a:t>يخچال12 فوت</a:t>
                      </a:r>
                      <a:endParaRPr lang="en-US" sz="2400" dirty="0">
                        <a:latin typeface="Calibri"/>
                        <a:ea typeface="Calibri"/>
                        <a:cs typeface="Arial"/>
                      </a:endParaRPr>
                    </a:p>
                  </a:txBody>
                  <a:tcPr marL="68580" marR="68580" marT="0" marB="0"/>
                </a:tc>
                <a:extLst>
                  <a:ext uri="{0D108BD9-81ED-4DB2-BD59-A6C34878D82A}">
                    <a16:rowId xmlns:a16="http://schemas.microsoft.com/office/drawing/2014/main" val="10004"/>
                  </a:ext>
                </a:extLst>
              </a:tr>
              <a:tr h="471446">
                <a:tc>
                  <a:txBody>
                    <a:bodyPr/>
                    <a:lstStyle/>
                    <a:p>
                      <a:pPr marL="0" marR="0" algn="ctr" rtl="1">
                        <a:spcBef>
                          <a:spcPts val="0"/>
                        </a:spcBef>
                        <a:spcAft>
                          <a:spcPts val="0"/>
                        </a:spcAft>
                      </a:pPr>
                      <a:r>
                        <a:rPr lang="fa-IR" sz="3600">
                          <a:latin typeface="Calibri"/>
                          <a:ea typeface="Calibri"/>
                          <a:cs typeface="B Farnaz"/>
                        </a:rPr>
                        <a:t>3</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2800" dirty="0">
                          <a:latin typeface="Calibri"/>
                          <a:ea typeface="Calibri"/>
                          <a:cs typeface="B Farnaz"/>
                        </a:rPr>
                        <a:t>‍ژنراتور</a:t>
                      </a:r>
                      <a:endParaRPr lang="en-US" sz="2400" dirty="0">
                        <a:latin typeface="Calibri"/>
                        <a:ea typeface="Calibri"/>
                        <a:cs typeface="Arial"/>
                      </a:endParaRPr>
                    </a:p>
                  </a:txBody>
                  <a:tcPr marL="68580" marR="68580" marT="0" marB="0"/>
                </a:tc>
                <a:extLst>
                  <a:ext uri="{0D108BD9-81ED-4DB2-BD59-A6C34878D82A}">
                    <a16:rowId xmlns:a16="http://schemas.microsoft.com/office/drawing/2014/main" val="10005"/>
                  </a:ext>
                </a:extLst>
              </a:tr>
              <a:tr h="471446">
                <a:tc>
                  <a:txBody>
                    <a:bodyPr/>
                    <a:lstStyle/>
                    <a:p>
                      <a:pPr marL="0" marR="0" algn="ctr" rtl="1">
                        <a:spcBef>
                          <a:spcPts val="0"/>
                        </a:spcBef>
                        <a:spcAft>
                          <a:spcPts val="0"/>
                        </a:spcAft>
                      </a:pPr>
                      <a:r>
                        <a:rPr lang="fa-IR" sz="3600">
                          <a:latin typeface="Calibri"/>
                          <a:ea typeface="Calibri"/>
                          <a:cs typeface="B Farnaz"/>
                        </a:rPr>
                        <a:t>100</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2800" dirty="0">
                          <a:latin typeface="Calibri"/>
                          <a:ea typeface="Calibri"/>
                          <a:cs typeface="B Farnaz"/>
                        </a:rPr>
                        <a:t>كلد باكس</a:t>
                      </a:r>
                      <a:endParaRPr lang="en-US" sz="2400" dirty="0">
                        <a:latin typeface="Calibri"/>
                        <a:ea typeface="Calibri"/>
                        <a:cs typeface="Arial"/>
                      </a:endParaRPr>
                    </a:p>
                  </a:txBody>
                  <a:tcPr marL="68580" marR="68580" marT="0" marB="0"/>
                </a:tc>
                <a:extLst>
                  <a:ext uri="{0D108BD9-81ED-4DB2-BD59-A6C34878D82A}">
                    <a16:rowId xmlns:a16="http://schemas.microsoft.com/office/drawing/2014/main" val="10006"/>
                  </a:ext>
                </a:extLst>
              </a:tr>
              <a:tr h="494973">
                <a:tc>
                  <a:txBody>
                    <a:bodyPr/>
                    <a:lstStyle/>
                    <a:p>
                      <a:pPr marL="0" marR="0" algn="ctr" rtl="1">
                        <a:spcBef>
                          <a:spcPts val="0"/>
                        </a:spcBef>
                        <a:spcAft>
                          <a:spcPts val="0"/>
                        </a:spcAft>
                      </a:pPr>
                      <a:r>
                        <a:rPr lang="fa-IR" sz="3600">
                          <a:latin typeface="Calibri"/>
                          <a:ea typeface="Calibri"/>
                          <a:cs typeface="B Farnaz"/>
                        </a:rPr>
                        <a:t>1000</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3600" dirty="0">
                          <a:latin typeface="Calibri"/>
                          <a:ea typeface="Calibri"/>
                          <a:cs typeface="B Farnaz"/>
                        </a:rPr>
                        <a:t>واكسن كارير</a:t>
                      </a:r>
                      <a:endParaRPr lang="en-US" sz="3200" dirty="0">
                        <a:latin typeface="Calibri"/>
                        <a:ea typeface="Calibri"/>
                        <a:cs typeface="Arial"/>
                      </a:endParaRPr>
                    </a:p>
                  </a:txBody>
                  <a:tcPr marL="68580" marR="68580" marT="0" marB="0"/>
                </a:tc>
                <a:extLst>
                  <a:ext uri="{0D108BD9-81ED-4DB2-BD59-A6C34878D82A}">
                    <a16:rowId xmlns:a16="http://schemas.microsoft.com/office/drawing/2014/main" val="10007"/>
                  </a:ext>
                </a:extLst>
              </a:tr>
              <a:tr h="494973">
                <a:tc>
                  <a:txBody>
                    <a:bodyPr/>
                    <a:lstStyle/>
                    <a:p>
                      <a:pPr marL="0" marR="0" algn="ctr" rtl="1">
                        <a:spcBef>
                          <a:spcPts val="0"/>
                        </a:spcBef>
                        <a:spcAft>
                          <a:spcPts val="0"/>
                        </a:spcAft>
                      </a:pPr>
                      <a:r>
                        <a:rPr lang="fa-IR" sz="3600">
                          <a:latin typeface="Calibri"/>
                          <a:ea typeface="Calibri"/>
                          <a:cs typeface="B Farnaz"/>
                        </a:rPr>
                        <a:t>100000</a:t>
                      </a:r>
                      <a:endParaRPr lang="en-US" sz="3200">
                        <a:latin typeface="Calibri"/>
                        <a:ea typeface="Calibri"/>
                        <a:cs typeface="Arial"/>
                      </a:endParaRPr>
                    </a:p>
                  </a:txBody>
                  <a:tcPr marL="68580" marR="68580" marT="0" marB="0"/>
                </a:tc>
                <a:tc>
                  <a:txBody>
                    <a:bodyPr/>
                    <a:lstStyle/>
                    <a:p>
                      <a:pPr marL="0" marR="0" algn="ctr" rtl="1">
                        <a:spcBef>
                          <a:spcPts val="0"/>
                        </a:spcBef>
                        <a:spcAft>
                          <a:spcPts val="0"/>
                        </a:spcAft>
                      </a:pPr>
                      <a:r>
                        <a:rPr lang="fa-IR" sz="3600" dirty="0">
                          <a:latin typeface="Calibri"/>
                          <a:ea typeface="Calibri"/>
                          <a:cs typeface="B Farnaz"/>
                        </a:rPr>
                        <a:t>سرنگ ا- دي</a:t>
                      </a:r>
                      <a:endParaRPr lang="en-US" sz="3200" dirty="0">
                        <a:latin typeface="Calibri"/>
                        <a:ea typeface="Calibri"/>
                        <a:cs typeface="Arial"/>
                      </a:endParaRPr>
                    </a:p>
                  </a:txBody>
                  <a:tcPr marL="68580" marR="68580" marT="0" marB="0"/>
                </a:tc>
                <a:extLst>
                  <a:ext uri="{0D108BD9-81ED-4DB2-BD59-A6C34878D82A}">
                    <a16:rowId xmlns:a16="http://schemas.microsoft.com/office/drawing/2014/main" val="10008"/>
                  </a:ext>
                </a:extLst>
              </a:tr>
              <a:tr h="549970">
                <a:tc>
                  <a:txBody>
                    <a:bodyPr/>
                    <a:lstStyle/>
                    <a:p>
                      <a:pPr marL="0" marR="0" algn="ctr" rtl="1">
                        <a:spcBef>
                          <a:spcPts val="0"/>
                        </a:spcBef>
                        <a:spcAft>
                          <a:spcPts val="0"/>
                        </a:spcAft>
                      </a:pPr>
                      <a:endParaRPr lang="fa-IR" sz="3600">
                        <a:latin typeface="Calibri"/>
                        <a:ea typeface="Calibri"/>
                        <a:cs typeface="B Farnaz"/>
                      </a:endParaRPr>
                    </a:p>
                  </a:txBody>
                  <a:tcPr marL="68580" marR="68580" marT="0" marB="0"/>
                </a:tc>
                <a:tc>
                  <a:txBody>
                    <a:bodyPr/>
                    <a:lstStyle/>
                    <a:p>
                      <a:pPr marL="0" marR="0" algn="ctr" rtl="1">
                        <a:spcBef>
                          <a:spcPts val="0"/>
                        </a:spcBef>
                        <a:spcAft>
                          <a:spcPts val="0"/>
                        </a:spcAft>
                      </a:pPr>
                      <a:r>
                        <a:rPr lang="fa-IR" sz="3600" dirty="0">
                          <a:latin typeface="Calibri"/>
                          <a:ea typeface="Calibri"/>
                          <a:cs typeface="B Farnaz"/>
                        </a:rPr>
                        <a:t>پنبه </a:t>
                      </a:r>
                      <a:endParaRPr lang="en-US" sz="3200" dirty="0">
                        <a:latin typeface="Calibri"/>
                        <a:ea typeface="Calibri"/>
                        <a:cs typeface="Arial"/>
                      </a:endParaRPr>
                    </a:p>
                  </a:txBody>
                  <a:tcPr marL="68580" marR="68580" marT="0" marB="0"/>
                </a:tc>
                <a:extLst>
                  <a:ext uri="{0D108BD9-81ED-4DB2-BD59-A6C34878D82A}">
                    <a16:rowId xmlns:a16="http://schemas.microsoft.com/office/drawing/2014/main" val="10009"/>
                  </a:ext>
                </a:extLst>
              </a:tr>
              <a:tr h="494973">
                <a:tc>
                  <a:txBody>
                    <a:bodyPr/>
                    <a:lstStyle/>
                    <a:p>
                      <a:pPr marL="0" marR="0" algn="ctr" rtl="1">
                        <a:spcBef>
                          <a:spcPts val="0"/>
                        </a:spcBef>
                        <a:spcAft>
                          <a:spcPts val="0"/>
                        </a:spcAft>
                      </a:pPr>
                      <a:endParaRPr lang="fa-IR" sz="3600">
                        <a:latin typeface="Calibri"/>
                        <a:ea typeface="Calibri"/>
                        <a:cs typeface="B Farnaz"/>
                      </a:endParaRPr>
                    </a:p>
                  </a:txBody>
                  <a:tcPr marL="68580" marR="68580" marT="0" marB="0"/>
                </a:tc>
                <a:tc>
                  <a:txBody>
                    <a:bodyPr/>
                    <a:lstStyle/>
                    <a:p>
                      <a:pPr marL="0" marR="0" algn="ctr" rtl="1">
                        <a:spcBef>
                          <a:spcPts val="0"/>
                        </a:spcBef>
                        <a:spcAft>
                          <a:spcPts val="0"/>
                        </a:spcAft>
                      </a:pPr>
                      <a:r>
                        <a:rPr lang="fa-IR" sz="3600" dirty="0">
                          <a:latin typeface="Calibri"/>
                          <a:ea typeface="Calibri"/>
                          <a:cs typeface="B Farnaz"/>
                        </a:rPr>
                        <a:t>الكل سفيد</a:t>
                      </a:r>
                      <a:endParaRPr lang="en-US" sz="3200" dirty="0">
                        <a:latin typeface="Calibri"/>
                        <a:ea typeface="Calibri"/>
                        <a:cs typeface="Arial"/>
                      </a:endParaRPr>
                    </a:p>
                  </a:txBody>
                  <a:tcPr marL="68580" marR="68580" marT="0" marB="0"/>
                </a:tc>
                <a:extLst>
                  <a:ext uri="{0D108BD9-81ED-4DB2-BD59-A6C34878D82A}">
                    <a16:rowId xmlns:a16="http://schemas.microsoft.com/office/drawing/2014/main" val="10010"/>
                  </a:ext>
                </a:extLst>
              </a:tr>
              <a:tr h="522109">
                <a:tc>
                  <a:txBody>
                    <a:bodyPr/>
                    <a:lstStyle/>
                    <a:p>
                      <a:pPr marL="0" marR="0" algn="ctr" rtl="1">
                        <a:spcBef>
                          <a:spcPts val="0"/>
                        </a:spcBef>
                        <a:spcAft>
                          <a:spcPts val="0"/>
                        </a:spcAft>
                      </a:pPr>
                      <a:r>
                        <a:rPr lang="fa-IR" sz="3600" dirty="0">
                          <a:latin typeface="Calibri"/>
                          <a:ea typeface="Calibri"/>
                          <a:cs typeface="B Farnaz"/>
                        </a:rPr>
                        <a:t>10000</a:t>
                      </a:r>
                      <a:endParaRPr lang="en-US" sz="3200" dirty="0">
                        <a:latin typeface="Calibri"/>
                        <a:ea typeface="Calibri"/>
                        <a:cs typeface="Arial"/>
                      </a:endParaRPr>
                    </a:p>
                  </a:txBody>
                  <a:tcPr marL="68580" marR="68580" marT="0" marB="0"/>
                </a:tc>
                <a:tc>
                  <a:txBody>
                    <a:bodyPr/>
                    <a:lstStyle/>
                    <a:p>
                      <a:pPr marL="0" marR="0" algn="ctr" rtl="1">
                        <a:spcBef>
                          <a:spcPts val="0"/>
                        </a:spcBef>
                        <a:spcAft>
                          <a:spcPts val="0"/>
                        </a:spcAft>
                      </a:pPr>
                      <a:r>
                        <a:rPr lang="fa-IR" sz="3600" dirty="0">
                          <a:latin typeface="Calibri"/>
                          <a:ea typeface="Calibri"/>
                          <a:cs typeface="B Farnaz"/>
                        </a:rPr>
                        <a:t>سيفتي باكس 10 ليتري</a:t>
                      </a:r>
                      <a:endParaRPr lang="en-US" sz="3200" dirty="0">
                        <a:latin typeface="Calibri"/>
                        <a:ea typeface="Calibri"/>
                        <a:cs typeface="Arial"/>
                      </a:endParaRPr>
                    </a:p>
                  </a:txBody>
                  <a:tcPr marL="68580" marR="68580"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501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6201">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2800" dirty="0" smtClean="0">
                          <a:latin typeface="+mn-lt"/>
                          <a:ea typeface="Calibri"/>
                          <a:cs typeface="B Farnaz"/>
                        </a:rPr>
                        <a:t>تعدادبراي 10000 نفر</a:t>
                      </a:r>
                      <a:endParaRPr lang="en-US" sz="2800" dirty="0" smtClean="0">
                        <a:latin typeface="+mn-lt"/>
                        <a:ea typeface="Calibri"/>
                        <a:cs typeface="Arial"/>
                      </a:endParaRPr>
                    </a:p>
                    <a:p>
                      <a:pPr marL="0" marR="0" algn="ctr" rtl="1">
                        <a:lnSpc>
                          <a:spcPct val="115000"/>
                        </a:lnSpc>
                        <a:spcBef>
                          <a:spcPts val="0"/>
                        </a:spcBef>
                        <a:spcAft>
                          <a:spcPts val="0"/>
                        </a:spcAft>
                      </a:pPr>
                      <a:endParaRPr lang="en-US" sz="1600" dirty="0">
                        <a:latin typeface="Calibri"/>
                        <a:ea typeface="Calibri"/>
                        <a:cs typeface="Arial"/>
                      </a:endParaRPr>
                    </a:p>
                  </a:txBody>
                  <a:tcPr marL="68580" marR="68580" marT="0" marB="0"/>
                </a:tc>
                <a:tc>
                  <a:txBody>
                    <a:bodyPr/>
                    <a:lstStyle/>
                    <a:p>
                      <a:pPr algn="ctr"/>
                      <a:r>
                        <a:rPr lang="fa-IR" sz="2800" dirty="0" smtClean="0">
                          <a:latin typeface="+mn-lt"/>
                          <a:ea typeface="Calibri"/>
                          <a:cs typeface="B Farnaz"/>
                        </a:rPr>
                        <a:t>نام دارو ی درمان وبا</a:t>
                      </a:r>
                      <a:endParaRPr lang="en-US" sz="2800" dirty="0"/>
                    </a:p>
                  </a:txBody>
                  <a:tcPr marL="68580" marR="68580" marT="0" marB="0"/>
                </a:tc>
                <a:extLst>
                  <a:ext uri="{0D108BD9-81ED-4DB2-BD59-A6C34878D82A}">
                    <a16:rowId xmlns:a16="http://schemas.microsoft.com/office/drawing/2014/main" val="10000"/>
                  </a:ext>
                </a:extLst>
              </a:tr>
              <a:tr h="438571">
                <a:tc>
                  <a:txBody>
                    <a:bodyPr/>
                    <a:lstStyle/>
                    <a:p>
                      <a:pPr marL="0" marR="0" algn="ctr" rtl="1">
                        <a:spcBef>
                          <a:spcPts val="0"/>
                        </a:spcBef>
                        <a:spcAft>
                          <a:spcPts val="0"/>
                        </a:spcAft>
                      </a:pPr>
                      <a:r>
                        <a:rPr lang="fa-IR" sz="1800" dirty="0">
                          <a:latin typeface="Calibri"/>
                          <a:ea typeface="Calibri"/>
                          <a:cs typeface="B Farnaz"/>
                        </a:rPr>
                        <a:t>10000</a:t>
                      </a:r>
                      <a:endParaRPr lang="en-US" sz="1600" dirty="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داكسي سيكلين100</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1"/>
                  </a:ext>
                </a:extLst>
              </a:tr>
              <a:tr h="438571">
                <a:tc>
                  <a:txBody>
                    <a:bodyPr/>
                    <a:lstStyle/>
                    <a:p>
                      <a:pPr marL="0" marR="0" algn="ctr" rtl="1">
                        <a:spcBef>
                          <a:spcPts val="0"/>
                        </a:spcBef>
                        <a:spcAft>
                          <a:spcPts val="0"/>
                        </a:spcAft>
                      </a:pPr>
                      <a:r>
                        <a:rPr lang="fa-IR" sz="1800">
                          <a:latin typeface="Calibri"/>
                          <a:ea typeface="Calibri"/>
                          <a:cs typeface="B Farnaz"/>
                        </a:rPr>
                        <a:t>200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شربت اريترومايسين 200</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2"/>
                  </a:ext>
                </a:extLst>
              </a:tr>
              <a:tr h="438571">
                <a:tc>
                  <a:txBody>
                    <a:bodyPr/>
                    <a:lstStyle/>
                    <a:p>
                      <a:pPr marL="0" marR="0" algn="ctr" rtl="1">
                        <a:spcBef>
                          <a:spcPts val="0"/>
                        </a:spcBef>
                        <a:spcAft>
                          <a:spcPts val="0"/>
                        </a:spcAft>
                      </a:pPr>
                      <a:r>
                        <a:rPr lang="fa-IR" sz="1800">
                          <a:latin typeface="Calibri"/>
                          <a:ea typeface="Calibri"/>
                          <a:cs typeface="B Farnaz"/>
                        </a:rPr>
                        <a:t>3000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شامپو پرمترين</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3"/>
                  </a:ext>
                </a:extLst>
              </a:tr>
              <a:tr h="438571">
                <a:tc>
                  <a:txBody>
                    <a:bodyPr/>
                    <a:lstStyle/>
                    <a:p>
                      <a:pPr marL="0" marR="0" algn="ctr" rtl="1">
                        <a:spcBef>
                          <a:spcPts val="0"/>
                        </a:spcBef>
                        <a:spcAft>
                          <a:spcPts val="0"/>
                        </a:spcAft>
                      </a:pPr>
                      <a:r>
                        <a:rPr lang="fa-IR" sz="1800">
                          <a:latin typeface="Calibri"/>
                          <a:ea typeface="Calibri"/>
                          <a:cs typeface="B Farnaz"/>
                        </a:rPr>
                        <a:t>50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پتاسيم كلرايد</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4"/>
                  </a:ext>
                </a:extLst>
              </a:tr>
              <a:tr h="438571">
                <a:tc>
                  <a:txBody>
                    <a:bodyPr/>
                    <a:lstStyle/>
                    <a:p>
                      <a:pPr marL="0" marR="0" algn="ctr" rtl="1">
                        <a:spcBef>
                          <a:spcPts val="0"/>
                        </a:spcBef>
                        <a:spcAft>
                          <a:spcPts val="0"/>
                        </a:spcAft>
                      </a:pPr>
                      <a:r>
                        <a:rPr lang="fa-IR" sz="1800">
                          <a:latin typeface="Calibri"/>
                          <a:ea typeface="Calibri"/>
                          <a:cs typeface="B Farnaz"/>
                        </a:rPr>
                        <a:t>20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سولفات منيزيم</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5"/>
                  </a:ext>
                </a:extLst>
              </a:tr>
              <a:tr h="438571">
                <a:tc>
                  <a:txBody>
                    <a:bodyPr/>
                    <a:lstStyle/>
                    <a:p>
                      <a:pPr marL="0" marR="0" algn="ctr" rtl="1">
                        <a:spcBef>
                          <a:spcPts val="0"/>
                        </a:spcBef>
                        <a:spcAft>
                          <a:spcPts val="0"/>
                        </a:spcAft>
                      </a:pPr>
                      <a:r>
                        <a:rPr lang="fa-IR" sz="1800">
                          <a:latin typeface="Calibri"/>
                          <a:ea typeface="Calibri"/>
                          <a:cs typeface="B Farnaz"/>
                        </a:rPr>
                        <a:t>50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بيكربنات سديم</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6"/>
                  </a:ext>
                </a:extLst>
              </a:tr>
              <a:tr h="460457">
                <a:tc>
                  <a:txBody>
                    <a:bodyPr/>
                    <a:lstStyle/>
                    <a:p>
                      <a:pPr marL="0" marR="0" algn="ctr" rtl="1">
                        <a:spcBef>
                          <a:spcPts val="0"/>
                        </a:spcBef>
                        <a:spcAft>
                          <a:spcPts val="0"/>
                        </a:spcAft>
                      </a:pPr>
                      <a:r>
                        <a:rPr lang="fa-IR" sz="1800">
                          <a:latin typeface="Calibri"/>
                          <a:ea typeface="Calibri"/>
                          <a:cs typeface="B Farnaz"/>
                        </a:rPr>
                        <a:t>50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en-US" sz="1800" dirty="0">
                          <a:latin typeface="Calibri"/>
                          <a:ea typeface="Calibri"/>
                          <a:cs typeface="B Farnaz"/>
                        </a:rPr>
                        <a:t>NG TUBE</a:t>
                      </a:r>
                      <a:r>
                        <a:rPr lang="fa-IR" sz="1800" dirty="0">
                          <a:latin typeface="Calibri"/>
                          <a:ea typeface="Calibri"/>
                          <a:cs typeface="B Farnaz"/>
                        </a:rPr>
                        <a:t> كودكان</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7"/>
                  </a:ext>
                </a:extLst>
              </a:tr>
              <a:tr h="562814">
                <a:tc>
                  <a:txBody>
                    <a:bodyPr/>
                    <a:lstStyle/>
                    <a:p>
                      <a:pPr marL="0" marR="0" algn="ctr" rtl="1">
                        <a:spcBef>
                          <a:spcPts val="0"/>
                        </a:spcBef>
                        <a:spcAft>
                          <a:spcPts val="0"/>
                        </a:spcAft>
                      </a:pPr>
                      <a:r>
                        <a:rPr lang="fa-IR" sz="1800">
                          <a:latin typeface="Calibri"/>
                          <a:ea typeface="Calibri"/>
                          <a:cs typeface="B Farnaz"/>
                        </a:rPr>
                        <a:t>50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en-US" sz="1800" dirty="0">
                          <a:latin typeface="Calibri"/>
                          <a:ea typeface="Calibri"/>
                          <a:cs typeface="B Farnaz"/>
                        </a:rPr>
                        <a:t>NG TUBE</a:t>
                      </a:r>
                      <a:endParaRPr lang="en-US" sz="1600" dirty="0">
                        <a:latin typeface="Calibri"/>
                        <a:ea typeface="Calibri"/>
                        <a:cs typeface="Arial"/>
                      </a:endParaRPr>
                    </a:p>
                    <a:p>
                      <a:pPr marL="0" marR="0" algn="ctr" rtl="1">
                        <a:spcBef>
                          <a:spcPts val="0"/>
                        </a:spcBef>
                        <a:spcAft>
                          <a:spcPts val="0"/>
                        </a:spcAft>
                      </a:pPr>
                      <a:r>
                        <a:rPr lang="fa-IR" sz="1800" dirty="0">
                          <a:latin typeface="Calibri"/>
                          <a:ea typeface="Calibri"/>
                          <a:cs typeface="B Farnaz"/>
                        </a:rPr>
                        <a:t>بالغين</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8"/>
                  </a:ext>
                </a:extLst>
              </a:tr>
              <a:tr h="511618">
                <a:tc>
                  <a:txBody>
                    <a:bodyPr/>
                    <a:lstStyle/>
                    <a:p>
                      <a:pPr marL="0" marR="0" algn="ctr" rtl="1">
                        <a:spcBef>
                          <a:spcPts val="0"/>
                        </a:spcBef>
                        <a:spcAft>
                          <a:spcPts val="0"/>
                        </a:spcAft>
                      </a:pPr>
                      <a:r>
                        <a:rPr lang="fa-IR" sz="1800">
                          <a:latin typeface="Calibri"/>
                          <a:ea typeface="Calibri"/>
                          <a:cs typeface="B Farnaz"/>
                        </a:rPr>
                        <a:t>500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آنزيوكت  </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09"/>
                  </a:ext>
                </a:extLst>
              </a:tr>
              <a:tr h="460457">
                <a:tc>
                  <a:txBody>
                    <a:bodyPr/>
                    <a:lstStyle/>
                    <a:p>
                      <a:pPr marL="0" marR="0" algn="ctr" rtl="1">
                        <a:spcBef>
                          <a:spcPts val="0"/>
                        </a:spcBef>
                        <a:spcAft>
                          <a:spcPts val="0"/>
                        </a:spcAft>
                      </a:pPr>
                      <a:r>
                        <a:rPr lang="fa-IR" sz="1800">
                          <a:latin typeface="Calibri"/>
                          <a:ea typeface="Calibri"/>
                          <a:cs typeface="B Farnaz"/>
                        </a:rPr>
                        <a:t>500</a:t>
                      </a:r>
                      <a:endParaRPr lang="en-US" sz="160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اسكالپ وين</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10"/>
                  </a:ext>
                </a:extLst>
              </a:tr>
              <a:tr h="485701">
                <a:tc>
                  <a:txBody>
                    <a:bodyPr/>
                    <a:lstStyle/>
                    <a:p>
                      <a:pPr marL="0" marR="0" algn="ctr" rtl="1">
                        <a:spcBef>
                          <a:spcPts val="0"/>
                        </a:spcBef>
                        <a:spcAft>
                          <a:spcPts val="0"/>
                        </a:spcAft>
                      </a:pPr>
                      <a:r>
                        <a:rPr lang="fa-IR" sz="1800" dirty="0">
                          <a:latin typeface="Calibri"/>
                          <a:ea typeface="Calibri"/>
                          <a:cs typeface="B Farnaz"/>
                        </a:rPr>
                        <a:t>500</a:t>
                      </a:r>
                      <a:endParaRPr lang="en-US" sz="1600" dirty="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ست سرم </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11"/>
                  </a:ext>
                </a:extLst>
              </a:tr>
              <a:tr h="485701">
                <a:tc>
                  <a:txBody>
                    <a:bodyPr/>
                    <a:lstStyle/>
                    <a:p>
                      <a:pPr marL="0" marR="0" algn="ctr" rtl="1">
                        <a:spcBef>
                          <a:spcPts val="0"/>
                        </a:spcBef>
                        <a:spcAft>
                          <a:spcPts val="0"/>
                        </a:spcAft>
                      </a:pPr>
                      <a:r>
                        <a:rPr lang="fa-IR" sz="1800" dirty="0">
                          <a:latin typeface="Calibri"/>
                          <a:ea typeface="Calibri"/>
                          <a:cs typeface="B Farnaz"/>
                        </a:rPr>
                        <a:t>10000 </a:t>
                      </a:r>
                      <a:endParaRPr lang="en-US" sz="1600" dirty="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پودر او </a:t>
                      </a:r>
                      <a:r>
                        <a:rPr lang="fa-IR" sz="1800" dirty="0">
                          <a:latin typeface="Calibri"/>
                          <a:ea typeface="Calibri"/>
                          <a:cs typeface="Times New Roman"/>
                        </a:rPr>
                        <a:t>–</a:t>
                      </a:r>
                      <a:r>
                        <a:rPr lang="fa-IR" sz="1800" dirty="0">
                          <a:latin typeface="Calibri"/>
                          <a:ea typeface="Calibri"/>
                          <a:cs typeface="B Farnaz"/>
                        </a:rPr>
                        <a:t>آر </a:t>
                      </a:r>
                      <a:r>
                        <a:rPr lang="fa-IR" sz="1800" dirty="0">
                          <a:latin typeface="Calibri"/>
                          <a:ea typeface="Calibri"/>
                          <a:cs typeface="Times New Roman"/>
                        </a:rPr>
                        <a:t>–</a:t>
                      </a:r>
                      <a:r>
                        <a:rPr lang="fa-IR" sz="1800" dirty="0">
                          <a:latin typeface="Calibri"/>
                          <a:ea typeface="Calibri"/>
                          <a:cs typeface="B Farnaz"/>
                        </a:rPr>
                        <a:t>اس28 گرمي</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12"/>
                  </a:ext>
                </a:extLst>
              </a:tr>
              <a:tr h="485701">
                <a:tc>
                  <a:txBody>
                    <a:bodyPr/>
                    <a:lstStyle/>
                    <a:p>
                      <a:pPr marL="0" marR="0" algn="ctr" rtl="1">
                        <a:spcBef>
                          <a:spcPts val="0"/>
                        </a:spcBef>
                        <a:spcAft>
                          <a:spcPts val="0"/>
                        </a:spcAft>
                      </a:pPr>
                      <a:r>
                        <a:rPr lang="fa-IR" sz="1800" dirty="0">
                          <a:latin typeface="Calibri"/>
                          <a:ea typeface="Calibri"/>
                          <a:cs typeface="B Farnaz"/>
                        </a:rPr>
                        <a:t>1500 </a:t>
                      </a:r>
                      <a:endParaRPr lang="en-US" sz="1600" dirty="0">
                        <a:latin typeface="Calibri"/>
                        <a:ea typeface="Calibri"/>
                        <a:cs typeface="Arial"/>
                      </a:endParaRPr>
                    </a:p>
                  </a:txBody>
                  <a:tcPr marL="68580" marR="68580" marT="0" marB="0"/>
                </a:tc>
                <a:tc>
                  <a:txBody>
                    <a:bodyPr/>
                    <a:lstStyle/>
                    <a:p>
                      <a:pPr marL="0" marR="0" algn="ctr" rtl="1">
                        <a:spcBef>
                          <a:spcPts val="0"/>
                        </a:spcBef>
                        <a:spcAft>
                          <a:spcPts val="0"/>
                        </a:spcAft>
                      </a:pPr>
                      <a:r>
                        <a:rPr lang="fa-IR" sz="1800" dirty="0">
                          <a:latin typeface="Calibri"/>
                          <a:ea typeface="Calibri"/>
                          <a:cs typeface="B Farnaz"/>
                        </a:rPr>
                        <a:t>سرم رينگر لاكتات يك ليتري</a:t>
                      </a:r>
                      <a:endParaRPr lang="en-US" sz="1600" dirty="0">
                        <a:latin typeface="Calibri"/>
                        <a:ea typeface="Calibri"/>
                        <a:cs typeface="Arial"/>
                      </a:endParaRPr>
                    </a:p>
                  </a:txBody>
                  <a:tcPr marL="68580" marR="68580" marT="0" marB="0"/>
                </a:tc>
                <a:extLst>
                  <a:ext uri="{0D108BD9-81ED-4DB2-BD59-A6C34878D82A}">
                    <a16:rowId xmlns:a16="http://schemas.microsoft.com/office/drawing/2014/main" val="1001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5677</Words>
  <Application>Microsoft Office PowerPoint</Application>
  <PresentationFormat>On-screen Show (4:3)</PresentationFormat>
  <Paragraphs>578</Paragraphs>
  <Slides>130</Slides>
  <Notes>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130</vt:i4>
      </vt:variant>
    </vt:vector>
  </HeadingPairs>
  <TitlesOfParts>
    <vt:vector size="149" baseType="lpstr">
      <vt:lpstr>2  Elham</vt:lpstr>
      <vt:lpstr>Arial</vt:lpstr>
      <vt:lpstr>B Farnaz</vt:lpstr>
      <vt:lpstr>B Lotus</vt:lpstr>
      <vt:lpstr>B Nazanin</vt:lpstr>
      <vt:lpstr>B Roya</vt:lpstr>
      <vt:lpstr>B Titr</vt:lpstr>
      <vt:lpstr>B Zar</vt:lpstr>
      <vt:lpstr>Calibri</vt:lpstr>
      <vt:lpstr>Impact</vt:lpstr>
      <vt:lpstr>Jadid</vt:lpstr>
      <vt:lpstr>Lotus</vt:lpstr>
      <vt:lpstr>Mitra</vt:lpstr>
      <vt:lpstr>Nasim</vt:lpstr>
      <vt:lpstr>Tahoma</vt:lpstr>
      <vt:lpstr>Times New Roman</vt:lpstr>
      <vt:lpstr>Titr</vt:lpstr>
      <vt:lpstr>Wingdings</vt:lpstr>
      <vt:lpstr>Office Theme</vt:lpstr>
      <vt:lpstr>PowerPoint Presentation</vt:lpstr>
      <vt:lpstr>   پاسخ  در بلایا با رویکرد مدیریت منابع انسانی</vt:lpstr>
      <vt:lpstr>پیشگیری از وقوع DISASTER ، یک وظیفه است هرچند که سنگین باشد</vt:lpstr>
      <vt:lpstr>PowerPoint Presentation</vt:lpstr>
      <vt:lpstr>PowerPoint Presentation</vt:lpstr>
      <vt:lpstr>زلزله کوبه ژاپن</vt:lpstr>
      <vt:lpstr>کوبه ژاپن سه سال پس از زلزله</vt:lpstr>
      <vt:lpstr>PowerPoint Presentation</vt:lpstr>
      <vt:lpstr>PowerPoint Presentation</vt:lpstr>
      <vt:lpstr>DISASTERمي تواند   1- ناگهاني    2- دراز مدت  ايجاد شده باشد معمــولا سوء تغذيه در شرايط  دراز مدت به مراتب شايعتر است </vt:lpstr>
      <vt:lpstr>PowerPoint Presentation</vt:lpstr>
      <vt:lpstr>مدیریت منابع انسانی</vt:lpstr>
      <vt:lpstr>PowerPoint Presentation</vt:lpstr>
      <vt:lpstr>PowerPoint Presentation</vt:lpstr>
      <vt:lpstr>Complex emergency</vt:lpstr>
      <vt:lpstr>بحران پيچيده چيست ؟</vt:lpstr>
      <vt:lpstr>مشخصات بحران پيچيده</vt:lpstr>
      <vt:lpstr>الویتهاي سلامتی در طی بلایا</vt:lpstr>
      <vt:lpstr>علل اصلي مرگ مير </vt:lpstr>
      <vt:lpstr>در هر شرايط اضطراري    اولين قدم تشكيل تيم هاي ارزيابــي سريع است كه مهمترين وظیفه آنها ارزيابـــي سريع بهداشتی است </vt:lpstr>
      <vt:lpstr>هدف اصلی در کنترل بلایا: مدیریت منابع انسانی است   </vt:lpstr>
      <vt:lpstr>اثرات سوء بر منابع انسانی</vt:lpstr>
      <vt:lpstr>اثرات سوء بلایا بر منابع انسانی</vt:lpstr>
      <vt:lpstr>اثرات سوء بلایا بر منابع انسانی</vt:lpstr>
      <vt:lpstr>اثرات سوء بلایا بر منابع انسانی</vt:lpstr>
      <vt:lpstr>استراتژیهاي باز سازي نیروي انسانی</vt:lpstr>
      <vt:lpstr>استراتژیهاي باز سازي نیروي انسانی- ادامه</vt:lpstr>
      <vt:lpstr>فراموش نکنیم </vt:lpstr>
      <vt:lpstr>مسوليتهاي برنامه هاي مراقبتهاي سلامتي در بلایا</vt:lpstr>
      <vt:lpstr>اصول مبارزه با بيماريهاي واگير در حوادث  و بلایا </vt:lpstr>
      <vt:lpstr>تيم هاي ارزياب متشكل از: 1. كارشناس مركز مديريت بیماریها و اپیدمیولوژیست   2.كارشناس مركز سلامت محيط و كار 3.كارشناس اورژانس از محل استان حادثه يا در صورت وسيع بودن حادثه از كشور 4.كارشناس تغذيه – آموزش بهداشت  5.نماینده تدارکات / پشتیبانی توجه :  – پرسنل آزمایشگاه – متخصصین بالینی یا سم شناسی  در صورت لزوم و بر حسب شرایط ....   </vt:lpstr>
      <vt:lpstr>اعضای اصلی تیم مراقبت بهداشتی </vt:lpstr>
      <vt:lpstr>ارزیابی سریع اولیه </vt:lpstr>
      <vt:lpstr>وظايف تيم واکنش سریع : </vt:lpstr>
      <vt:lpstr>PowerPoint Presentation</vt:lpstr>
      <vt:lpstr>اثرات بحران بر پرسنل بهداشتی(تجربیات حاصله)</vt:lpstr>
      <vt:lpstr>اثرات بحران بر پرسنل بهداشتی(تجربیات حاصله)</vt:lpstr>
      <vt:lpstr>اثرات بحران بر پرسنل بهداشتی(تجربیات حاصله)</vt:lpstr>
      <vt:lpstr>PowerPoint Presentation</vt:lpstr>
      <vt:lpstr>اثرات بحران بر پرسنل بهداشتی(تجربیات حاصله)</vt:lpstr>
      <vt:lpstr>استراتژي هاي سودمند در بازسازي نيروها چیست؟</vt:lpstr>
      <vt:lpstr>استراتژي هاي سودمند در بازسازي نیروها چیست؟</vt:lpstr>
      <vt:lpstr>درس هاي بسيار مهم برگرفته از بلایاي پيشين</vt:lpstr>
      <vt:lpstr>درس هاي بسيار مهم برگرفته از بلایاي پيشين</vt:lpstr>
      <vt:lpstr>PowerPoint Presentation</vt:lpstr>
      <vt:lpstr>   خلاصه پيآمدهاي بلایا بر نيروهاي بهداشتي كه در صحنه عمل حضور دارند  </vt:lpstr>
      <vt:lpstr>   خلاصه پيآمدهاي بلایا بر نيروهاي بهداشتي كه در صحنه عمل حضور دارند  </vt:lpstr>
      <vt:lpstr>استراتژي هاي خنثي سازي كاهش پي آمدهاي سوء حوادث اضطراري بر روي نيروي انساني</vt:lpstr>
      <vt:lpstr>استراتژي هاي خنثي سازي كاهش پي آمدهاي بلایا بر روي نيروي انساني</vt:lpstr>
      <vt:lpstr>جمع بندی</vt:lpstr>
      <vt:lpstr>EOP</vt:lpstr>
      <vt:lpstr>عناوین برنامه های موجود: </vt:lpstr>
      <vt:lpstr>نقاط قوت برنامه های موجود: </vt:lpstr>
      <vt:lpstr>نقاط قوت برنامه های موجود: </vt:lpstr>
      <vt:lpstr>نقاط ضعف</vt:lpstr>
      <vt:lpstr>نقاط ضعف برنامه های موجود: </vt:lpstr>
      <vt:lpstr>تهديدها</vt:lpstr>
      <vt:lpstr>تهدیدهای پیش روی برنامه های موجود: </vt:lpstr>
      <vt:lpstr>فرصت های پیش روی برنامه های موجود: </vt:lpstr>
      <vt:lpstr>فرصت ها</vt:lpstr>
      <vt:lpstr>فهرست خروجی های مورد نظر برنامه فوریت و بلایای مرکز: </vt:lpstr>
      <vt:lpstr>نکته مهم: هماهنگیها در تدوین EOP </vt:lpstr>
      <vt:lpstr>نکته مهم: هماهنگیها در تدوین EOP </vt:lpstr>
      <vt:lpstr>نکته مهم : تدوین فرمهای اختصاصی برای شرایط بلایا</vt:lpstr>
      <vt:lpstr> بيماريهای واگیر که در حوادث و بلایا شاخصهای آنها باید در دسترس باشد  : </vt:lpstr>
      <vt:lpstr>برنامه‌های کاهش خطر بلایا</vt:lpstr>
      <vt:lpstr>برنامه ریزی</vt:lpstr>
      <vt:lpstr>برنامه‌های کاهش خطر بلایا</vt:lpstr>
      <vt:lpstr>شناسایی پتانسیل های بحران</vt:lpstr>
      <vt:lpstr>شاخصهایِ آمادگی و برنامه ریزی </vt:lpstr>
      <vt:lpstr>طرح ریزیEOP :</vt:lpstr>
      <vt:lpstr>هر یک از طرح ها بایستی حداقل شامل موارد زیر باشد : </vt:lpstr>
      <vt:lpstr>موارد زیر به عنوان نکات مهم در یک طرح مورد توجه خواهند بود : </vt:lpstr>
      <vt:lpstr>مانور</vt:lpstr>
      <vt:lpstr>مانور</vt:lpstr>
      <vt:lpstr>ارزیابی مانور:</vt:lpstr>
      <vt:lpstr>سازه برای زنجیره سرمای </vt:lpstr>
      <vt:lpstr>سازه برای زنجیره سرمای </vt:lpstr>
      <vt:lpstr>بعد سازه ای</vt:lpstr>
      <vt:lpstr>بعد غیر سازه ای </vt:lpstr>
      <vt:lpstr>بعد غیر سازه ای </vt:lpstr>
      <vt:lpstr>غیر سازه ای </vt:lpstr>
      <vt:lpstr>شاخصهای عملکردی كنترل بيماريهاي عفوني در بلايا </vt:lpstr>
      <vt:lpstr>شاخصهای بازگردندان وضعيت ارایه خدمات بهداشت همگاني به وضع عادي</vt:lpstr>
      <vt:lpstr>PowerPoint Presentation</vt:lpstr>
      <vt:lpstr>معروفترین نقشه وبای سال 1387</vt:lpstr>
      <vt:lpstr> شاخصهای عملکردی </vt:lpstr>
      <vt:lpstr> چک لیست برای محاسبه شاخصهای عملکردی</vt:lpstr>
      <vt:lpstr> شاخصهای آمادگی عملکردی     </vt:lpstr>
      <vt:lpstr>شاخصهای عملکردی</vt:lpstr>
      <vt:lpstr>شاخصهای عملکردی</vt:lpstr>
      <vt:lpstr>شاخصهای مرکز مدیریت بیماریهای واگیر</vt:lpstr>
      <vt:lpstr>ایمنسازی</vt:lpstr>
      <vt:lpstr>شاخصهای عملکردی – نظام مراقبت </vt:lpstr>
      <vt:lpstr>شاخصهای عملکردی</vt:lpstr>
      <vt:lpstr>تعريف كنترل بيماريها از ديكشنري اپيدميولوژي لست</vt:lpstr>
      <vt:lpstr>PowerPoint Presentation</vt:lpstr>
      <vt:lpstr>PowerPoint Presentation</vt:lpstr>
      <vt:lpstr>PowerPoint Presentation</vt:lpstr>
      <vt:lpstr>PowerPoint Presentation</vt:lpstr>
      <vt:lpstr>لوازم و ابزار و تجهيزات مورد نياز گروه مبارزه با بيماريها دريك  تيم*  1)     يخچال نگهداري واكسن يك عدد به ازاي هر تيم (در طي دو هفته اول بحران مي توان از كلدباكس استفاده كرد)  2)     آيس بك و واكسن كارير- دو عدد واكسن كارير و 12 عدد آيس بك به ازاي هرتيم  3)     سرنگ به ازاي هر نفر جمعيت پوشش 2 عدد حداقل براي يك ماه  4)     الكل و پنبه مورد نياز تزريقات 5)     دفاتر و فرم هاي مورد نياز ( واكسيناسيون ، فرم هاي گزارش بيماريها ، ليست هاي خطر بيماريها ، پروتكل ها و ...) 6)     لام و لانست به تعداد يكصد عدد  7)     محيط كاري بلر براي نمونه گيري اسهال  50 عدد  8)     لوله آزمايش براي نمونه برداري در موارد ضروري حدود 50 عدد به ازاي هر تيم * لوازم مصرفي براي يكماه محاسبه شده است.   </vt:lpstr>
      <vt:lpstr> 9)     واكسن وسرم هاي مورد نياز شامل : -       واكسن پوليو   10 ويال  -       واكسن MMR  5 ويال      -       واكسن توام  20 ويال  -       واكسن عقرب و مار گزيدگي  -       واكسن و سرم هاري                                          -       واكسن مننژيت - BCG  -       DTP  10ويال Hep B     -  5 ويال 10)دارو هاي مورد نياز بيماريهاي بومي منطقه حداقل به تعداد 10 بيمار شامل     -       التور -       مالاريا  -       ليشمانيوز  11)کارت واکسن  12)ظرف جمع آوري خلط 10 عدد  13)ظرف جمع آوري مدفوع 10 عدد   </vt:lpstr>
      <vt:lpstr> شاخص های مراقبت: مرگ و مير: * ميزان مرگ و مير خام ,(CMR) يك شاخص   مهم درDISASTER است.   به‌صورت مرگ در 10000 نفردر روز محاسبه مي‌شودو می تواند نشان دهنده وخامت شرایط باشد.  در شرایط اضطراری با مدیریت مناسب انتظار میرود کمتر از یک مورد در هر ده هزار نفر در روز باشد ،  </vt:lpstr>
      <vt:lpstr>* مرحله حاد acute - SEVERE وضعيت اضطراري زمانی است که ميزان مرگ و مير خام به بیش ازيك مورد در 10000 نفر در روز در يك جمعيت پناهنده برسد. اطلاعات مرگ ومیر : چون بسياري از موارد مرگ در خارج از نظام سلامت رخ مي دهد ، نظام مراقبت از مرگ بايد  جامعه -محور Community Based باشد. </vt:lpstr>
      <vt:lpstr>PowerPoint Presentation</vt:lpstr>
      <vt:lpstr>PowerPoint Presentation</vt:lpstr>
      <vt:lpstr>شاخصهای نظام بهداشتی مشترک با مرکز سلامت جمعیت و خانواده</vt:lpstr>
      <vt:lpstr>PowerPoint Presentation</vt:lpstr>
      <vt:lpstr>شاخصهای نظام بهداشتی مشترک با مرکز توسعه شبکه و ارتقای سلامت</vt:lpstr>
      <vt:lpstr>شاخصهای نظام بهداشتی مشترک با مرکز سلامت محیط و کار</vt:lpstr>
      <vt:lpstr>توصیه های خاص برای این هدف عبارت هستند از: </vt:lpstr>
      <vt:lpstr>نتیجه گیری</vt:lpstr>
      <vt:lpstr>نتیجه گیری</vt:lpstr>
      <vt:lpstr>قالبهای ساختاری استاندارد اردوگاه</vt:lpstr>
      <vt:lpstr>PowerPoint Presentation</vt:lpstr>
      <vt:lpstr>اسکان موقت در ایران : در کشور ایران معمولاً اسکان اضطراری توسط هلال احمر و غالباً بوسیله چادر انجام می شود .</vt:lpstr>
      <vt:lpstr>در صورت عدم رعایت اصول بهداشتی در اسکان موقت چه چیزهایی سلامت بشر را تهدید می کنند؟</vt:lpstr>
      <vt:lpstr>PowerPoint Presentation</vt:lpstr>
      <vt:lpstr>PowerPoint Presentation</vt:lpstr>
      <vt:lpstr>PowerPoint Presentation</vt:lpstr>
      <vt:lpstr>PowerPoint Presentation</vt:lpstr>
      <vt:lpstr>PowerPoint Presentation</vt:lpstr>
      <vt:lpstr>اسكان موقت درچادر تا  برقراري وضعيت عادي    </vt:lpstr>
      <vt:lpstr>PowerPoint Presentation</vt:lpstr>
      <vt:lpstr>ورزقان آذرماه 1391</vt:lpstr>
      <vt:lpstr>Construction and Lunching the bases احداث و راه اندازی </vt:lpstr>
      <vt:lpstr>Stages of Cement planning مراحل مربوط به بتن ریزی</vt:lpstr>
      <vt:lpstr>Stages of renewing and embankment مراحل مربوط به نوسازي و خاکریزی </vt:lpstr>
      <vt:lpstr>Placement Shelters in desired place قرار دادن اتاقكها در محل مورد نظر</vt:lpstr>
      <vt:lpstr>Preparing shelters for using آماده شدن اتاقكها جهت استفاده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Safoura GhavamiPour</dc:creator>
  <cp:lastModifiedBy>Safoura Ghavami Pour</cp:lastModifiedBy>
  <cp:revision>1</cp:revision>
  <dcterms:modified xsi:type="dcterms:W3CDTF">2017-02-11T10:12:13Z</dcterms:modified>
</cp:coreProperties>
</file>