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71" r:id="rId2"/>
    <p:sldId id="256" r:id="rId3"/>
    <p:sldId id="312" r:id="rId4"/>
    <p:sldId id="346" r:id="rId5"/>
    <p:sldId id="359" r:id="rId6"/>
    <p:sldId id="347" r:id="rId7"/>
    <p:sldId id="348" r:id="rId8"/>
    <p:sldId id="361" r:id="rId9"/>
    <p:sldId id="363" r:id="rId10"/>
    <p:sldId id="349" r:id="rId11"/>
    <p:sldId id="350" r:id="rId12"/>
    <p:sldId id="351" r:id="rId13"/>
    <p:sldId id="352" r:id="rId14"/>
    <p:sldId id="353" r:id="rId15"/>
    <p:sldId id="354" r:id="rId16"/>
    <p:sldId id="356" r:id="rId17"/>
    <p:sldId id="357" r:id="rId18"/>
    <p:sldId id="364" r:id="rId19"/>
    <p:sldId id="358" r:id="rId20"/>
    <p:sldId id="365" r:id="rId21"/>
    <p:sldId id="369" r:id="rId22"/>
    <p:sldId id="370" r:id="rId23"/>
    <p:sldId id="366" r:id="rId24"/>
    <p:sldId id="367" r:id="rId25"/>
    <p:sldId id="368" r:id="rId26"/>
    <p:sldId id="300" r:id="rId27"/>
    <p:sldId id="299" r:id="rId28"/>
    <p:sldId id="314" r:id="rId29"/>
    <p:sldId id="315" r:id="rId30"/>
    <p:sldId id="319" r:id="rId31"/>
    <p:sldId id="320" r:id="rId32"/>
    <p:sldId id="321" r:id="rId33"/>
    <p:sldId id="325" r:id="rId34"/>
    <p:sldId id="326" r:id="rId35"/>
    <p:sldId id="327" r:id="rId36"/>
    <p:sldId id="279" r:id="rId37"/>
    <p:sldId id="280" r:id="rId38"/>
    <p:sldId id="282" r:id="rId39"/>
    <p:sldId id="283" r:id="rId40"/>
    <p:sldId id="284" r:id="rId41"/>
    <p:sldId id="285" r:id="rId42"/>
    <p:sldId id="296" r:id="rId43"/>
    <p:sldId id="332" r:id="rId44"/>
    <p:sldId id="333" r:id="rId45"/>
    <p:sldId id="334" r:id="rId46"/>
    <p:sldId id="335" r:id="rId47"/>
    <p:sldId id="336" r:id="rId48"/>
    <p:sldId id="337" r:id="rId49"/>
    <p:sldId id="29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8" autoAdjust="0"/>
    <p:restoredTop sz="94664" autoAdjust="0"/>
  </p:normalViewPr>
  <p:slideViewPr>
    <p:cSldViewPr>
      <p:cViewPr>
        <p:scale>
          <a:sx n="62" d="100"/>
          <a:sy n="62" d="100"/>
        </p:scale>
        <p:origin x="-6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336145-E3A7-499D-BF73-60FFC3AF32F5}" type="datetimeFigureOut">
              <a:rPr lang="en-US" smtClean="0"/>
              <a:pPr/>
              <a:t>5/11/2015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B01158-19F5-4422-BBB5-4462A556C513}"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8DFB8-BBB3-473F-AD6C-900E086C7F7B}" type="datetimeFigureOut">
              <a:rPr lang="en-US" smtClean="0"/>
              <a:pPr/>
              <a:t>5/11/2015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041FB-0FAB-41D0-ABF6-BC87740F1575}"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F041FB-0FAB-41D0-ABF6-BC87740F1575}" type="slidenum">
              <a:rPr lang="en-US" smtClean="0"/>
              <a:pPr/>
              <a:t>2</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Disaster Safety And Risk Assessment</a:t>
            </a:r>
          </a:p>
          <a:p>
            <a:r>
              <a:rPr lang="en-US" dirty="0" smtClean="0"/>
              <a:t>Structural and Non-structural resilience</a:t>
            </a:r>
          </a:p>
          <a:p>
            <a:r>
              <a:rPr lang="en-US" dirty="0" smtClean="0"/>
              <a:t>Disaster Assessment of Readiness and Training </a:t>
            </a:r>
          </a:p>
          <a:p>
            <a:r>
              <a:rPr lang="en-US" dirty="0" smtClean="0"/>
              <a:t>Emergency Operations Plan</a:t>
            </a:r>
          </a:p>
          <a:p>
            <a:r>
              <a:rPr lang="en-US" dirty="0" smtClean="0"/>
              <a:t>Disaster Surveillance System </a:t>
            </a:r>
          </a:p>
          <a:p>
            <a:endParaRPr lang="en-US" dirty="0"/>
          </a:p>
        </p:txBody>
      </p:sp>
      <p:sp>
        <p:nvSpPr>
          <p:cNvPr id="4" name="Slide Number Placeholder 3"/>
          <p:cNvSpPr>
            <a:spLocks noGrp="1"/>
          </p:cNvSpPr>
          <p:nvPr>
            <p:ph type="sldNum" sz="quarter" idx="10"/>
          </p:nvPr>
        </p:nvSpPr>
        <p:spPr/>
        <p:txBody>
          <a:bodyPr/>
          <a:lstStyle/>
          <a:p>
            <a:fld id="{831FF4C8-3294-4382-902B-69A1733F788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1FF4C8-3294-4382-902B-69A1733F7886}"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13C254F-0E37-4FA2-A9EC-641BABA60290}" type="datetime1">
              <a:rPr lang="en-US" smtClean="0"/>
              <a:pPr/>
              <a:t>5/11/2015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03E1D54-0F4D-41FA-9B77-26146ED205C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8C11B6-3AC3-4DD3-B630-DE0D1A2966FC}" type="datetime1">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3E1D54-0F4D-41FA-9B77-26146ED205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487DFE-EF4A-46D3-8229-4813C5B1C1B5}" type="datetime1">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3E1D54-0F4D-41FA-9B77-26146ED205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214592-F54A-444D-9168-9974F8D6D449}" type="datetime1">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3E1D54-0F4D-41FA-9B77-26146ED205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E70019D-BD98-4A92-AC0E-B3E7962D4D61}" type="datetime1">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3E1D54-0F4D-41FA-9B77-26146ED205C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D0EE938-E7B4-412B-8180-BB87F7C60353}" type="datetime1">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3E1D54-0F4D-41FA-9B77-26146ED205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C639FA-81A2-4FAA-827E-0A0F106F5B2E}" type="datetime1">
              <a:rPr lang="en-US" smtClean="0"/>
              <a:pPr/>
              <a:t>5/11/2015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03E1D54-0F4D-41FA-9B77-26146ED205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39F0786-F08C-4AFA-BCBE-11F91C98F806}" type="datetime1">
              <a:rPr lang="en-US" smtClean="0"/>
              <a:pPr/>
              <a:t>5/11/2015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03E1D54-0F4D-41FA-9B77-26146ED205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69D0D75-503B-40D4-AC13-0420FCB66204}" type="datetime1">
              <a:rPr lang="en-US" smtClean="0"/>
              <a:pPr/>
              <a:t>5/11/2015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03E1D54-0F4D-41FA-9B77-26146ED205C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FAAA37-BBCC-4A4D-A56A-E9E02AEA8A05}" type="datetime1">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3E1D54-0F4D-41FA-9B77-26146ED205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EE82CC8-4445-43C4-9463-70DBA3CECF91}" type="datetime1">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3E1D54-0F4D-41FA-9B77-26146ED205C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53DB756-11A0-42E8-8360-81DDA01D4241}" type="datetime1">
              <a:rPr lang="en-US" smtClean="0"/>
              <a:pPr/>
              <a:t>5/11/2015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03E1D54-0F4D-41FA-9B77-26146ED205C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Yousefihoma@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hyperlink" Target="http://www.health.gov.i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6" name="Picture 4" descr="p06"/>
          <p:cNvPicPr>
            <a:picLocks noGrp="1" noChangeAspect="1" noChangeArrowheads="1"/>
          </p:cNvPicPr>
          <p:nvPr>
            <p:ph type="ctrTitle"/>
          </p:nvPr>
        </p:nvPicPr>
        <p:blipFill>
          <a:blip r:embed="rId4" cstate="print">
            <a:lum bright="-22000" contrast="-18000"/>
          </a:blip>
          <a:srcRect/>
          <a:stretch>
            <a:fillRect/>
          </a:stretch>
        </p:blipFill>
        <p:spPr>
          <a:xfrm>
            <a:off x="100013" y="100013"/>
            <a:ext cx="8915400" cy="6626225"/>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6" name="Title 5"/>
          <p:cNvSpPr>
            <a:spLocks noGrp="1"/>
          </p:cNvSpPr>
          <p:nvPr>
            <p:ph type="title"/>
          </p:nvPr>
        </p:nvSpPr>
        <p:spPr>
          <a:xfrm>
            <a:off x="1435608" y="-76200"/>
            <a:ext cx="7498080" cy="1143000"/>
          </a:xfrm>
        </p:spPr>
        <p:txBody>
          <a:bodyPr>
            <a:normAutofit/>
          </a:bodyPr>
          <a:lstStyle/>
          <a:p>
            <a:pPr algn="ctr"/>
            <a:r>
              <a:rPr lang="fa-IR" sz="3200" b="1" dirty="0" smtClean="0">
                <a:solidFill>
                  <a:srgbClr val="C00000"/>
                </a:solidFill>
              </a:rPr>
              <a:t>راهنماي كد گذاري مراكز</a:t>
            </a:r>
            <a:endParaRPr lang="en-US" sz="3200" dirty="0">
              <a:solidFill>
                <a:srgbClr val="C00000"/>
              </a:solidFill>
            </a:endParaRPr>
          </a:p>
        </p:txBody>
      </p:sp>
      <p:sp>
        <p:nvSpPr>
          <p:cNvPr id="7" name="Content Placeholder 6"/>
          <p:cNvSpPr>
            <a:spLocks noGrp="1"/>
          </p:cNvSpPr>
          <p:nvPr>
            <p:ph idx="1"/>
          </p:nvPr>
        </p:nvSpPr>
        <p:spPr>
          <a:xfrm>
            <a:off x="1143000" y="762000"/>
            <a:ext cx="7790688" cy="5867400"/>
          </a:xfrm>
        </p:spPr>
        <p:txBody>
          <a:bodyPr>
            <a:normAutofit fontScale="85000" lnSpcReduction="10000"/>
          </a:bodyPr>
          <a:lstStyle/>
          <a:p>
            <a:pPr algn="r" rtl="1">
              <a:lnSpc>
                <a:spcPct val="170000"/>
              </a:lnSpc>
              <a:buNone/>
            </a:pPr>
            <a:r>
              <a:rPr lang="fa-IR" dirty="0" smtClean="0">
                <a:cs typeface="B Koodak" pitchFamily="2" charset="-78"/>
              </a:rPr>
              <a:t>لطفا به هر مركز به روش زير از چپ به راست، يك كد 8 رقمي بدهيد:</a:t>
            </a:r>
          </a:p>
          <a:p>
            <a:pPr algn="r" rtl="1">
              <a:lnSpc>
                <a:spcPct val="170000"/>
              </a:lnSpc>
            </a:pPr>
            <a:r>
              <a:rPr lang="fa-IR" dirty="0" smtClean="0">
                <a:cs typeface="B Koodak" pitchFamily="2" charset="-78"/>
              </a:rPr>
              <a:t>1) كد دانشگاه (دو رقم – بر اساس جدول الف)</a:t>
            </a:r>
          </a:p>
          <a:p>
            <a:pPr algn="r" rtl="1">
              <a:lnSpc>
                <a:spcPct val="170000"/>
              </a:lnSpc>
            </a:pPr>
            <a:r>
              <a:rPr lang="fa-IR" dirty="0" smtClean="0">
                <a:cs typeface="B Koodak" pitchFamily="2" charset="-78"/>
              </a:rPr>
              <a:t>2) كد شهرستان (دو رقم – به شهرستانهاي استان به ترتيب الفبا كد دو رقمي بدهيد – كدگذاري را از 01 شروع كنيد)</a:t>
            </a:r>
          </a:p>
          <a:p>
            <a:pPr algn="r" rtl="1">
              <a:lnSpc>
                <a:spcPct val="170000"/>
              </a:lnSpc>
            </a:pPr>
            <a:r>
              <a:rPr lang="fa-IR" dirty="0" smtClean="0">
                <a:cs typeface="B Koodak" pitchFamily="2" charset="-78"/>
              </a:rPr>
              <a:t>3) كد نوع مركز (يك رقم – بر اساس جدول ج)</a:t>
            </a:r>
          </a:p>
          <a:p>
            <a:pPr algn="r" rtl="1">
              <a:lnSpc>
                <a:spcPct val="170000"/>
              </a:lnSpc>
            </a:pPr>
            <a:r>
              <a:rPr lang="fa-IR" dirty="0" smtClean="0">
                <a:cs typeface="B Koodak" pitchFamily="2" charset="-78"/>
              </a:rPr>
              <a:t>4) كد آدرس مركز (سه رقم –كد آدرس هر نوع از مراكز را از 001 شروع كنيد</a:t>
            </a:r>
            <a:endParaRPr lang="en-US" dirty="0">
              <a:cs typeface="B Koodak"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524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391376" y="1095375"/>
            <a:ext cx="7295424" cy="4848225"/>
          </a:xfrm>
          <a:prstGeom prst="rect">
            <a:avLst/>
          </a:prstGeom>
          <a:noFill/>
          <a:ln w="9525">
            <a:noFill/>
            <a:miter lim="800000"/>
            <a:headEnd/>
            <a:tailEnd/>
          </a:ln>
        </p:spPr>
      </p:pic>
      <p:pic>
        <p:nvPicPr>
          <p:cNvPr id="5" name="Picture 2" descr="logo moavenat behdasht"/>
          <p:cNvPicPr>
            <a:picLocks noChangeAspect="1" noChangeArrowheads="1"/>
          </p:cNvPicPr>
          <p:nvPr/>
        </p:nvPicPr>
        <p:blipFill>
          <a:blip r:embed="rId3" cstate="print"/>
          <a:srcRect/>
          <a:stretch>
            <a:fillRect/>
          </a:stretch>
        </p:blipFill>
        <p:spPr bwMode="auto">
          <a:xfrm>
            <a:off x="1" y="1"/>
            <a:ext cx="1007075" cy="1142999"/>
          </a:xfrm>
          <a:prstGeom prst="rect">
            <a:avLst/>
          </a:prstGeom>
          <a:noFill/>
          <a:ln w="9525">
            <a:noFill/>
            <a:miter lim="800000"/>
            <a:headEnd/>
            <a:tailEnd/>
          </a:ln>
        </p:spPr>
      </p:pic>
      <p:pic>
        <p:nvPicPr>
          <p:cNvPr id="6" name="Picture 2" descr="D:\arezu phd\HSI\tums.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10" name="Rectangle 9"/>
          <p:cNvSpPr/>
          <p:nvPr/>
        </p:nvSpPr>
        <p:spPr>
          <a:xfrm>
            <a:off x="1465729" y="5813613"/>
            <a:ext cx="28194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Koodak" pitchFamily="2" charset="-78"/>
              </a:rPr>
              <a:t>8</a:t>
            </a:r>
            <a:endParaRPr lang="en-US" dirty="0">
              <a:solidFill>
                <a:schemeClr val="tx1"/>
              </a:solidFill>
              <a:cs typeface="B Koodak" pitchFamily="2" charset="-78"/>
            </a:endParaRPr>
          </a:p>
        </p:txBody>
      </p:sp>
      <p:sp>
        <p:nvSpPr>
          <p:cNvPr id="11" name="Rectangle 10"/>
          <p:cNvSpPr/>
          <p:nvPr/>
        </p:nvSpPr>
        <p:spPr>
          <a:xfrm>
            <a:off x="4312026" y="5813613"/>
            <a:ext cx="4298574"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Mitra" pitchFamily="2" charset="-78"/>
              </a:rPr>
              <a:t>مرکز بهداشتی درمانی شهری روستایی</a:t>
            </a:r>
            <a:endParaRPr lang="en-US" b="1" dirty="0">
              <a:solidFill>
                <a:schemeClr val="tx1"/>
              </a:solidFill>
              <a:cs typeface="B Mitra"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6" name="Title 5"/>
          <p:cNvSpPr>
            <a:spLocks noGrp="1"/>
          </p:cNvSpPr>
          <p:nvPr>
            <p:ph type="title"/>
          </p:nvPr>
        </p:nvSpPr>
        <p:spPr>
          <a:xfrm>
            <a:off x="1143000" y="152400"/>
            <a:ext cx="7498080" cy="1143000"/>
          </a:xfrm>
        </p:spPr>
        <p:txBody>
          <a:bodyPr>
            <a:normAutofit/>
          </a:bodyPr>
          <a:lstStyle/>
          <a:p>
            <a:pPr algn="ctr"/>
            <a:r>
              <a:rPr lang="ar-SA" sz="3200" b="1" dirty="0" smtClean="0">
                <a:solidFill>
                  <a:srgbClr val="C00000"/>
                </a:solidFill>
                <a:cs typeface="B Koodak" pitchFamily="2" charset="-78"/>
              </a:rPr>
              <a:t>بخش 1 - شناخت مخاطرات تهدیدکننده مرکز</a:t>
            </a:r>
            <a:r>
              <a:rPr lang="fa-IR" sz="3200" dirty="0" smtClean="0">
                <a:solidFill>
                  <a:srgbClr val="C00000"/>
                </a:solidFill>
                <a:cs typeface="B Koodak" pitchFamily="2" charset="-78"/>
              </a:rPr>
              <a:t/>
            </a:r>
            <a:br>
              <a:rPr lang="fa-IR" sz="3200" dirty="0" smtClean="0">
                <a:solidFill>
                  <a:srgbClr val="C00000"/>
                </a:solidFill>
                <a:cs typeface="B Koodak" pitchFamily="2" charset="-78"/>
              </a:rPr>
            </a:br>
            <a:endParaRPr lang="en-US" sz="3200" dirty="0">
              <a:solidFill>
                <a:srgbClr val="C00000"/>
              </a:solidFill>
            </a:endParaRPr>
          </a:p>
        </p:txBody>
      </p:sp>
      <p:sp>
        <p:nvSpPr>
          <p:cNvPr id="7" name="Content Placeholder 6"/>
          <p:cNvSpPr>
            <a:spLocks noGrp="1"/>
          </p:cNvSpPr>
          <p:nvPr>
            <p:ph idx="1"/>
          </p:nvPr>
        </p:nvSpPr>
        <p:spPr>
          <a:xfrm>
            <a:off x="838200" y="914400"/>
            <a:ext cx="8095488" cy="5334000"/>
          </a:xfrm>
        </p:spPr>
        <p:txBody>
          <a:bodyPr>
            <a:noAutofit/>
          </a:bodyPr>
          <a:lstStyle/>
          <a:p>
            <a:pPr lvl="0" algn="just" rtl="1">
              <a:lnSpc>
                <a:spcPct val="170000"/>
              </a:lnSpc>
            </a:pPr>
            <a:r>
              <a:rPr lang="ar-SA" sz="2000" dirty="0" smtClean="0">
                <a:cs typeface="B Koodak" pitchFamily="2" charset="-78"/>
              </a:rPr>
              <a:t>در صورت احتمال وقوع، سطح مخاطره را بر اساس راهنمای زیر تعیین نمایید: </a:t>
            </a:r>
            <a:endParaRPr lang="en-US" sz="2000" dirty="0" smtClean="0">
              <a:cs typeface="B Koodak" pitchFamily="2" charset="-78"/>
            </a:endParaRPr>
          </a:p>
          <a:p>
            <a:pPr lvl="0" algn="just" rtl="1">
              <a:lnSpc>
                <a:spcPct val="170000"/>
              </a:lnSpc>
            </a:pPr>
            <a:r>
              <a:rPr lang="ar-SA" sz="2000" b="1" dirty="0" smtClean="0">
                <a:solidFill>
                  <a:srgbClr val="C00000"/>
                </a:solidFill>
                <a:cs typeface="B Koodak" pitchFamily="2" charset="-78"/>
              </a:rPr>
              <a:t>بالا:</a:t>
            </a:r>
            <a:r>
              <a:rPr lang="ar-SA" sz="2000" dirty="0" smtClean="0">
                <a:solidFill>
                  <a:srgbClr val="C00000"/>
                </a:solidFill>
                <a:cs typeface="B Koodak" pitchFamily="2" charset="-78"/>
              </a:rPr>
              <a:t> </a:t>
            </a:r>
            <a:r>
              <a:rPr lang="ar-SA" sz="2000" dirty="0" smtClean="0">
                <a:cs typeface="B Koodak" pitchFamily="2" charset="-78"/>
              </a:rPr>
              <a:t>احتمال زیاد وقوع </a:t>
            </a:r>
            <a:r>
              <a:rPr lang="ar-SA" sz="2000" b="1" dirty="0" smtClean="0">
                <a:cs typeface="B Koodak" pitchFamily="2" charset="-78"/>
              </a:rPr>
              <a:t>یا </a:t>
            </a:r>
            <a:r>
              <a:rPr lang="ar-SA" sz="2000" dirty="0" smtClean="0">
                <a:cs typeface="B Koodak" pitchFamily="2" charset="-78"/>
              </a:rPr>
              <a:t>احتمال وقوع با شدت زیاد</a:t>
            </a:r>
            <a:endParaRPr lang="en-US" sz="2000" dirty="0" smtClean="0">
              <a:cs typeface="B Koodak" pitchFamily="2" charset="-78"/>
            </a:endParaRPr>
          </a:p>
          <a:p>
            <a:pPr lvl="0" algn="just" rtl="1">
              <a:lnSpc>
                <a:spcPct val="170000"/>
              </a:lnSpc>
            </a:pPr>
            <a:r>
              <a:rPr lang="ar-SA" sz="2000" b="1" dirty="0" smtClean="0">
                <a:solidFill>
                  <a:srgbClr val="C00000"/>
                </a:solidFill>
                <a:cs typeface="B Koodak" pitchFamily="2" charset="-78"/>
              </a:rPr>
              <a:t>متوسط:</a:t>
            </a:r>
            <a:r>
              <a:rPr lang="ar-SA" sz="2000" b="1" dirty="0" smtClean="0">
                <a:cs typeface="B Koodak" pitchFamily="2" charset="-78"/>
              </a:rPr>
              <a:t> </a:t>
            </a:r>
            <a:r>
              <a:rPr lang="ar-SA" sz="2000" dirty="0" smtClean="0">
                <a:cs typeface="B Koodak" pitchFamily="2" charset="-78"/>
              </a:rPr>
              <a:t>احتمال زیاد وقوع با شدت متوسط</a:t>
            </a:r>
            <a:endParaRPr lang="en-US" sz="2000" dirty="0" smtClean="0">
              <a:cs typeface="B Koodak" pitchFamily="2" charset="-78"/>
            </a:endParaRPr>
          </a:p>
          <a:p>
            <a:pPr lvl="0" algn="just" rtl="1">
              <a:lnSpc>
                <a:spcPct val="170000"/>
              </a:lnSpc>
            </a:pPr>
            <a:r>
              <a:rPr lang="ar-SA" sz="2000" b="1" dirty="0" smtClean="0">
                <a:solidFill>
                  <a:srgbClr val="C00000"/>
                </a:solidFill>
                <a:cs typeface="B Koodak" pitchFamily="2" charset="-78"/>
              </a:rPr>
              <a:t>پایین:</a:t>
            </a:r>
            <a:r>
              <a:rPr lang="ar-SA" sz="2000" dirty="0" smtClean="0">
                <a:solidFill>
                  <a:srgbClr val="C00000"/>
                </a:solidFill>
                <a:cs typeface="B Koodak" pitchFamily="2" charset="-78"/>
              </a:rPr>
              <a:t> </a:t>
            </a:r>
            <a:r>
              <a:rPr lang="ar-SA" sz="2000" dirty="0" smtClean="0">
                <a:cs typeface="B Koodak" pitchFamily="2" charset="-78"/>
              </a:rPr>
              <a:t>احتمال کم وقوع </a:t>
            </a:r>
            <a:r>
              <a:rPr lang="ar-SA" sz="2000" b="1" dirty="0" smtClean="0">
                <a:cs typeface="B Koodak" pitchFamily="2" charset="-78"/>
              </a:rPr>
              <a:t>یا</a:t>
            </a:r>
            <a:r>
              <a:rPr lang="ar-SA" sz="2000" dirty="0" smtClean="0">
                <a:cs typeface="B Koodak" pitchFamily="2" charset="-78"/>
              </a:rPr>
              <a:t> احتمال وقوع با شدت کم</a:t>
            </a:r>
            <a:endParaRPr lang="en-US" sz="2000" dirty="0" smtClean="0">
              <a:cs typeface="B Koodak" pitchFamily="2" charset="-78"/>
            </a:endParaRPr>
          </a:p>
          <a:p>
            <a:pPr lvl="0" algn="just" rtl="1">
              <a:lnSpc>
                <a:spcPct val="170000"/>
              </a:lnSpc>
            </a:pPr>
            <a:r>
              <a:rPr lang="ar-SA" sz="2000" dirty="0" smtClean="0">
                <a:cs typeface="B Koodak" pitchFamily="2" charset="-78"/>
              </a:rPr>
              <a:t>اگر احتمال وقوع یک مخاطره برای مرکز شما وجود ندارد، در ستون مربوطه علامت بزنید.</a:t>
            </a:r>
            <a:endParaRPr lang="en-US" sz="2000" dirty="0" smtClean="0">
              <a:cs typeface="B Koodak" pitchFamily="2" charset="-78"/>
            </a:endParaRPr>
          </a:p>
          <a:p>
            <a:pPr lvl="0" algn="just" rtl="1">
              <a:lnSpc>
                <a:spcPct val="170000"/>
              </a:lnSpc>
            </a:pPr>
            <a:r>
              <a:rPr lang="ar-SA" sz="2000" dirty="0" smtClean="0">
                <a:cs typeface="B Koodak" pitchFamily="2" charset="-78"/>
              </a:rPr>
              <a:t>در فایل ورود داده­ها کدگذاری زیر را برای احتمال وقوع مخاطرات رعایت نمایید:</a:t>
            </a:r>
            <a:endParaRPr lang="en-US" sz="2000" dirty="0" smtClean="0">
              <a:cs typeface="B Koodak" pitchFamily="2" charset="-78"/>
            </a:endParaRPr>
          </a:p>
          <a:p>
            <a:pPr lvl="0" algn="just" rtl="1">
              <a:lnSpc>
                <a:spcPct val="170000"/>
              </a:lnSpc>
            </a:pPr>
            <a:r>
              <a:rPr lang="ar-SA" sz="2000" dirty="0" smtClean="0">
                <a:solidFill>
                  <a:srgbClr val="C00000"/>
                </a:solidFill>
                <a:cs typeface="B Koodak" pitchFamily="2" charset="-78"/>
              </a:rPr>
              <a:t>عدم احتمال وقوع</a:t>
            </a:r>
            <a:r>
              <a:rPr lang="ar-SA" sz="2000" dirty="0" smtClean="0">
                <a:cs typeface="B Koodak" pitchFamily="2" charset="-78"/>
              </a:rPr>
              <a:t> = </a:t>
            </a:r>
            <a:r>
              <a:rPr lang="fa-IR" sz="2000" dirty="0" smtClean="0">
                <a:cs typeface="B Koodak" pitchFamily="2" charset="-78"/>
              </a:rPr>
              <a:t>0</a:t>
            </a:r>
            <a:endParaRPr lang="en-US" sz="2000" dirty="0" smtClean="0">
              <a:cs typeface="B Koodak" pitchFamily="2" charset="-78"/>
            </a:endParaRPr>
          </a:p>
          <a:p>
            <a:pPr lvl="0" algn="just" rtl="1">
              <a:lnSpc>
                <a:spcPct val="170000"/>
              </a:lnSpc>
            </a:pPr>
            <a:r>
              <a:rPr lang="ar-SA" sz="2000" dirty="0" smtClean="0">
                <a:solidFill>
                  <a:srgbClr val="C00000"/>
                </a:solidFill>
                <a:cs typeface="B Koodak" pitchFamily="2" charset="-78"/>
              </a:rPr>
              <a:t>سطح خطر پایین </a:t>
            </a:r>
            <a:r>
              <a:rPr lang="ar-SA" sz="2000" dirty="0" smtClean="0">
                <a:cs typeface="B Koodak" pitchFamily="2" charset="-78"/>
              </a:rPr>
              <a:t>= 1</a:t>
            </a:r>
            <a:endParaRPr lang="en-US" sz="2000" dirty="0" smtClean="0">
              <a:cs typeface="B Koodak" pitchFamily="2" charset="-78"/>
            </a:endParaRPr>
          </a:p>
          <a:p>
            <a:pPr lvl="0" algn="just" rtl="1">
              <a:lnSpc>
                <a:spcPct val="170000"/>
              </a:lnSpc>
            </a:pPr>
            <a:r>
              <a:rPr lang="ar-SA" sz="2000" dirty="0" smtClean="0">
                <a:solidFill>
                  <a:srgbClr val="C00000"/>
                </a:solidFill>
                <a:cs typeface="B Koodak" pitchFamily="2" charset="-78"/>
              </a:rPr>
              <a:t>سطح خطر متوسط</a:t>
            </a:r>
            <a:r>
              <a:rPr lang="ar-SA" sz="2000" dirty="0" smtClean="0">
                <a:cs typeface="B Koodak" pitchFamily="2" charset="-78"/>
              </a:rPr>
              <a:t> = 2</a:t>
            </a:r>
            <a:endParaRPr lang="en-US" sz="2000" dirty="0" smtClean="0">
              <a:cs typeface="B Koodak" pitchFamily="2" charset="-78"/>
            </a:endParaRPr>
          </a:p>
          <a:p>
            <a:pPr lvl="0" algn="just" rtl="1">
              <a:lnSpc>
                <a:spcPct val="170000"/>
              </a:lnSpc>
            </a:pPr>
            <a:r>
              <a:rPr lang="ar-SA" sz="2000" dirty="0" smtClean="0">
                <a:solidFill>
                  <a:srgbClr val="C00000"/>
                </a:solidFill>
                <a:cs typeface="B Koodak" pitchFamily="2" charset="-78"/>
              </a:rPr>
              <a:t>سطح خطر بالا</a:t>
            </a:r>
            <a:r>
              <a:rPr lang="ar-SA" sz="2000" dirty="0" smtClean="0">
                <a:cs typeface="B Koodak" pitchFamily="2" charset="-78"/>
              </a:rPr>
              <a:t> = 3</a:t>
            </a:r>
            <a:endParaRPr lang="en-US" sz="2000" dirty="0" smtClean="0">
              <a:cs typeface="B Koodak" pitchFamily="2" charset="-78"/>
            </a:endParaRPr>
          </a:p>
          <a:p>
            <a:pPr algn="just">
              <a:lnSpc>
                <a:spcPct val="170000"/>
              </a:lnSpc>
            </a:pPr>
            <a:endParaRPr lang="en-US" sz="2000" dirty="0">
              <a:cs typeface="B Koodak" pitchFamily="2" charset="-78"/>
            </a:endParaRPr>
          </a:p>
        </p:txBody>
      </p:sp>
      <p:pic>
        <p:nvPicPr>
          <p:cNvPr id="8" name="Picture 2" descr="C:\Users\Udr\Desktop\images (1).jpg"/>
          <p:cNvPicPr>
            <a:picLocks noChangeAspect="1" noChangeArrowheads="1"/>
          </p:cNvPicPr>
          <p:nvPr/>
        </p:nvPicPr>
        <p:blipFill>
          <a:blip r:embed="rId4" cstate="print"/>
          <a:srcRect/>
          <a:stretch>
            <a:fillRect/>
          </a:stretch>
        </p:blipFill>
        <p:spPr bwMode="auto">
          <a:xfrm>
            <a:off x="1066800" y="5191125"/>
            <a:ext cx="2514600" cy="18192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6" name="Title 5"/>
          <p:cNvSpPr>
            <a:spLocks noGrp="1"/>
          </p:cNvSpPr>
          <p:nvPr>
            <p:ph type="title"/>
          </p:nvPr>
        </p:nvSpPr>
        <p:spPr/>
        <p:txBody>
          <a:bodyPr>
            <a:noAutofit/>
          </a:bodyPr>
          <a:lstStyle/>
          <a:p>
            <a:r>
              <a:rPr lang="ar-SA" sz="3600" b="1" dirty="0" smtClean="0">
                <a:solidFill>
                  <a:srgbClr val="C00000"/>
                </a:solidFill>
                <a:cs typeface="B Koodak" pitchFamily="2" charset="-78"/>
              </a:rPr>
              <a:t>بخش 2 - ارزیابی آمادگی عملکردی مرکز </a:t>
            </a:r>
            <a:r>
              <a:rPr lang="fa-IR" sz="3600" b="1" dirty="0" smtClean="0">
                <a:solidFill>
                  <a:srgbClr val="C00000"/>
                </a:solidFill>
                <a:cs typeface="B Koodak" pitchFamily="2" charset="-78"/>
              </a:rPr>
              <a:t/>
            </a:r>
            <a:br>
              <a:rPr lang="fa-IR" sz="3600" b="1" dirty="0" smtClean="0">
                <a:solidFill>
                  <a:srgbClr val="C00000"/>
                </a:solidFill>
                <a:cs typeface="B Koodak" pitchFamily="2" charset="-78"/>
              </a:rPr>
            </a:br>
            <a:endParaRPr lang="en-US" sz="3600" dirty="0">
              <a:solidFill>
                <a:srgbClr val="C00000"/>
              </a:solidFill>
            </a:endParaRPr>
          </a:p>
        </p:txBody>
      </p:sp>
      <p:sp>
        <p:nvSpPr>
          <p:cNvPr id="7" name="Content Placeholder 6"/>
          <p:cNvSpPr>
            <a:spLocks noGrp="1"/>
          </p:cNvSpPr>
          <p:nvPr>
            <p:ph idx="1"/>
          </p:nvPr>
        </p:nvSpPr>
        <p:spPr>
          <a:xfrm>
            <a:off x="591312" y="1066800"/>
            <a:ext cx="8552688" cy="5181600"/>
          </a:xfrm>
        </p:spPr>
        <p:txBody>
          <a:bodyPr/>
          <a:lstStyle/>
          <a:p>
            <a:pPr algn="r" rtl="1">
              <a:lnSpc>
                <a:spcPct val="200000"/>
              </a:lnSpc>
              <a:buNone/>
            </a:pPr>
            <a:r>
              <a:rPr lang="ar-SA" b="1" dirty="0" smtClean="0">
                <a:cs typeface="B Koodak" pitchFamily="2" charset="-78"/>
              </a:rPr>
              <a:t>راهنمای ارزیابی:</a:t>
            </a:r>
            <a:endParaRPr lang="en-US" dirty="0" smtClean="0">
              <a:cs typeface="B Koodak" pitchFamily="2" charset="-78"/>
            </a:endParaRPr>
          </a:p>
          <a:p>
            <a:pPr lvl="0" algn="r" rtl="1">
              <a:lnSpc>
                <a:spcPct val="200000"/>
              </a:lnSpc>
            </a:pPr>
            <a:r>
              <a:rPr lang="ar-SA" sz="3000" dirty="0" smtClean="0">
                <a:cs typeface="B Koodak" pitchFamily="2" charset="-78"/>
              </a:rPr>
              <a:t>در فایل ورود داده­ها کدگذاری را  به روش زیر رعایت نمایید:</a:t>
            </a:r>
            <a:endParaRPr lang="en-US" sz="3000" dirty="0" smtClean="0">
              <a:cs typeface="B Koodak" pitchFamily="2" charset="-78"/>
            </a:endParaRPr>
          </a:p>
          <a:p>
            <a:pPr lvl="1" algn="r" rtl="1">
              <a:lnSpc>
                <a:spcPct val="200000"/>
              </a:lnSpc>
            </a:pPr>
            <a:r>
              <a:rPr lang="ar-SA" dirty="0" smtClean="0">
                <a:solidFill>
                  <a:srgbClr val="C00000"/>
                </a:solidFill>
                <a:cs typeface="B Koodak" pitchFamily="2" charset="-78"/>
              </a:rPr>
              <a:t>سطح آمادگی مطلوب </a:t>
            </a:r>
            <a:r>
              <a:rPr lang="ar-SA" dirty="0" smtClean="0">
                <a:cs typeface="B Koodak" pitchFamily="2" charset="-78"/>
              </a:rPr>
              <a:t>= 3</a:t>
            </a:r>
            <a:endParaRPr lang="en-US" dirty="0" smtClean="0">
              <a:cs typeface="B Koodak" pitchFamily="2" charset="-78"/>
            </a:endParaRPr>
          </a:p>
          <a:p>
            <a:pPr lvl="1" algn="r" rtl="1">
              <a:lnSpc>
                <a:spcPct val="200000"/>
              </a:lnSpc>
            </a:pPr>
            <a:r>
              <a:rPr lang="ar-SA" dirty="0" smtClean="0">
                <a:solidFill>
                  <a:srgbClr val="C00000"/>
                </a:solidFill>
                <a:cs typeface="B Koodak" pitchFamily="2" charset="-78"/>
              </a:rPr>
              <a:t>سطح آمادگی متوسط </a:t>
            </a:r>
            <a:r>
              <a:rPr lang="ar-SA" dirty="0" smtClean="0">
                <a:cs typeface="B Koodak" pitchFamily="2" charset="-78"/>
              </a:rPr>
              <a:t>= 2</a:t>
            </a:r>
            <a:endParaRPr lang="en-US" dirty="0" smtClean="0">
              <a:cs typeface="B Koodak" pitchFamily="2" charset="-78"/>
            </a:endParaRPr>
          </a:p>
          <a:p>
            <a:pPr lvl="1" algn="r" rtl="1">
              <a:lnSpc>
                <a:spcPct val="200000"/>
              </a:lnSpc>
            </a:pPr>
            <a:r>
              <a:rPr lang="ar-SA" dirty="0" smtClean="0">
                <a:solidFill>
                  <a:srgbClr val="C00000"/>
                </a:solidFill>
                <a:cs typeface="B Koodak" pitchFamily="2" charset="-78"/>
              </a:rPr>
              <a:t>سطح آمادگی نامطلوب </a:t>
            </a:r>
            <a:r>
              <a:rPr lang="ar-SA" dirty="0" smtClean="0">
                <a:cs typeface="B Koodak" pitchFamily="2" charset="-78"/>
              </a:rPr>
              <a:t>= 1</a:t>
            </a:r>
            <a:endParaRPr lang="en-US" dirty="0">
              <a:cs typeface="B Koodak" pitchFamily="2" charset="-78"/>
            </a:endParaRPr>
          </a:p>
        </p:txBody>
      </p:sp>
      <p:pic>
        <p:nvPicPr>
          <p:cNvPr id="7170" name="Picture 2" descr="C:\Users\Udr\Desktop\risk1.jpg"/>
          <p:cNvPicPr>
            <a:picLocks noChangeAspect="1" noChangeArrowheads="1"/>
          </p:cNvPicPr>
          <p:nvPr/>
        </p:nvPicPr>
        <p:blipFill>
          <a:blip r:embed="rId4" cstate="print"/>
          <a:srcRect/>
          <a:stretch>
            <a:fillRect/>
          </a:stretch>
        </p:blipFill>
        <p:spPr bwMode="auto">
          <a:xfrm>
            <a:off x="1071563" y="4273124"/>
            <a:ext cx="2205037" cy="25848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6" name="Title 5"/>
          <p:cNvSpPr>
            <a:spLocks noGrp="1"/>
          </p:cNvSpPr>
          <p:nvPr>
            <p:ph type="title"/>
          </p:nvPr>
        </p:nvSpPr>
        <p:spPr>
          <a:xfrm>
            <a:off x="1569720" y="76200"/>
            <a:ext cx="7498080" cy="715962"/>
          </a:xfrm>
        </p:spPr>
        <p:txBody>
          <a:bodyPr>
            <a:normAutofit fontScale="90000"/>
          </a:bodyPr>
          <a:lstStyle/>
          <a:p>
            <a:pPr rtl="1">
              <a:lnSpc>
                <a:spcPct val="200000"/>
              </a:lnSpc>
            </a:pPr>
            <a:r>
              <a:rPr lang="fa-IR" sz="4400" b="1" dirty="0" smtClean="0">
                <a:solidFill>
                  <a:srgbClr val="C00000"/>
                </a:solidFill>
                <a:cs typeface="B Koodak" pitchFamily="2" charset="-78"/>
              </a:rPr>
              <a:t/>
            </a:r>
            <a:br>
              <a:rPr lang="fa-IR" sz="4400" b="1" dirty="0" smtClean="0">
                <a:solidFill>
                  <a:srgbClr val="C00000"/>
                </a:solidFill>
                <a:cs typeface="B Koodak" pitchFamily="2" charset="-78"/>
              </a:rPr>
            </a:br>
            <a:r>
              <a:rPr lang="ar-SA" sz="4400" b="1" dirty="0" smtClean="0">
                <a:solidFill>
                  <a:srgbClr val="C00000"/>
                </a:solidFill>
                <a:cs typeface="B Koodak" pitchFamily="2" charset="-78"/>
              </a:rPr>
              <a:t>بخش 3 - ارزیابی ایمنی غیرسازه</a:t>
            </a:r>
            <a:r>
              <a:rPr lang="fa-IR" sz="4400" b="1" dirty="0" smtClean="0">
                <a:solidFill>
                  <a:srgbClr val="C00000"/>
                </a:solidFill>
                <a:cs typeface="B Koodak" pitchFamily="2" charset="-78"/>
              </a:rPr>
              <a:t> </a:t>
            </a:r>
            <a:r>
              <a:rPr lang="ar-SA" sz="4400" b="1" dirty="0" smtClean="0">
                <a:solidFill>
                  <a:srgbClr val="C00000"/>
                </a:solidFill>
                <a:cs typeface="B Koodak" pitchFamily="2" charset="-78"/>
              </a:rPr>
              <a:t>ای </a:t>
            </a:r>
            <a:r>
              <a:rPr lang="fa-IR" sz="4400" b="1" dirty="0" smtClean="0">
                <a:solidFill>
                  <a:srgbClr val="C00000"/>
                </a:solidFill>
                <a:cs typeface="B Koodak" pitchFamily="2" charset="-78"/>
              </a:rPr>
              <a:t/>
            </a:r>
            <a:br>
              <a:rPr lang="fa-IR" sz="4400" b="1" dirty="0" smtClean="0">
                <a:solidFill>
                  <a:srgbClr val="C00000"/>
                </a:solidFill>
                <a:cs typeface="B Koodak" pitchFamily="2" charset="-78"/>
              </a:rPr>
            </a:br>
            <a:endParaRPr lang="en-US" dirty="0">
              <a:solidFill>
                <a:srgbClr val="C00000"/>
              </a:solidFill>
            </a:endParaRPr>
          </a:p>
        </p:txBody>
      </p:sp>
      <p:sp>
        <p:nvSpPr>
          <p:cNvPr id="7" name="Content Placeholder 6"/>
          <p:cNvSpPr>
            <a:spLocks noGrp="1"/>
          </p:cNvSpPr>
          <p:nvPr>
            <p:ph idx="1"/>
          </p:nvPr>
        </p:nvSpPr>
        <p:spPr>
          <a:xfrm>
            <a:off x="990600" y="990600"/>
            <a:ext cx="7943088" cy="5562600"/>
          </a:xfrm>
        </p:spPr>
        <p:txBody>
          <a:bodyPr>
            <a:normAutofit fontScale="92500" lnSpcReduction="20000"/>
          </a:bodyPr>
          <a:lstStyle/>
          <a:p>
            <a:pPr algn="just" rtl="1">
              <a:lnSpc>
                <a:spcPct val="150000"/>
              </a:lnSpc>
              <a:buNone/>
            </a:pPr>
            <a:r>
              <a:rPr lang="ar-SA" b="1" dirty="0" smtClean="0">
                <a:cs typeface="B Koodak" pitchFamily="2" charset="-78"/>
              </a:rPr>
              <a:t>راهنمای ارزیابی:</a:t>
            </a:r>
            <a:endParaRPr lang="en-US" dirty="0" smtClean="0">
              <a:cs typeface="B Koodak" pitchFamily="2" charset="-78"/>
            </a:endParaRPr>
          </a:p>
          <a:p>
            <a:pPr algn="just" rtl="1">
              <a:lnSpc>
                <a:spcPct val="150000"/>
              </a:lnSpc>
            </a:pPr>
            <a:r>
              <a:rPr lang="fa-IR" b="1" dirty="0" smtClean="0">
                <a:cs typeface="B Koodak" pitchFamily="2" charset="-78"/>
              </a:rPr>
              <a:t>تعریف جزء  غیرسازه ای: </a:t>
            </a:r>
            <a:r>
              <a:rPr lang="fa-IR" dirty="0" smtClean="0">
                <a:cs typeface="B Koodak" pitchFamily="2" charset="-78"/>
              </a:rPr>
              <a:t>در یک ساختمان، به تمام اجزا به غیر از دیوار، سقف و ستون، جزء غیر سازه ای می گویند و شامل موارد زیر هستند:</a:t>
            </a:r>
            <a:endParaRPr lang="en-US" dirty="0" smtClean="0">
              <a:cs typeface="B Koodak" pitchFamily="2" charset="-78"/>
            </a:endParaRPr>
          </a:p>
          <a:p>
            <a:pPr lvl="1" algn="just" rtl="1">
              <a:lnSpc>
                <a:spcPct val="150000"/>
              </a:lnSpc>
            </a:pPr>
            <a:r>
              <a:rPr lang="fa-IR" dirty="0" smtClean="0">
                <a:cs typeface="B Koodak" pitchFamily="2" charset="-78"/>
              </a:rPr>
              <a:t>ضمایم ساختمان مانند چارچوب درب ها، ضمایم دیوار و غیره</a:t>
            </a:r>
            <a:endParaRPr lang="en-US" dirty="0" smtClean="0">
              <a:cs typeface="B Koodak" pitchFamily="2" charset="-78"/>
            </a:endParaRPr>
          </a:p>
          <a:p>
            <a:pPr lvl="1" algn="just" rtl="1">
              <a:lnSpc>
                <a:spcPct val="150000"/>
              </a:lnSpc>
            </a:pPr>
            <a:r>
              <a:rPr lang="fa-IR" dirty="0" smtClean="0">
                <a:cs typeface="B Koodak" pitchFamily="2" charset="-78"/>
              </a:rPr>
              <a:t>لوازم و تجهیزات</a:t>
            </a:r>
            <a:endParaRPr lang="en-US" dirty="0" smtClean="0">
              <a:cs typeface="B Koodak" pitchFamily="2" charset="-78"/>
            </a:endParaRPr>
          </a:p>
          <a:p>
            <a:pPr lvl="1" algn="just" rtl="1">
              <a:lnSpc>
                <a:spcPct val="150000"/>
              </a:lnSpc>
            </a:pPr>
            <a:r>
              <a:rPr lang="fa-IR" dirty="0" smtClean="0">
                <a:cs typeface="B Koodak" pitchFamily="2" charset="-78"/>
              </a:rPr>
              <a:t>وسایل دکوری</a:t>
            </a:r>
            <a:endParaRPr lang="en-US" dirty="0" smtClean="0">
              <a:cs typeface="B Koodak" pitchFamily="2" charset="-78"/>
            </a:endParaRPr>
          </a:p>
          <a:p>
            <a:pPr lvl="1" algn="just" rtl="1">
              <a:lnSpc>
                <a:spcPct val="150000"/>
              </a:lnSpc>
            </a:pPr>
            <a:r>
              <a:rPr lang="fa-IR" dirty="0" smtClean="0">
                <a:cs typeface="B Koodak" pitchFamily="2" charset="-78"/>
              </a:rPr>
              <a:t>وسایل گرمایشی و سرمایشی</a:t>
            </a:r>
            <a:endParaRPr lang="en-US" dirty="0" smtClean="0">
              <a:cs typeface="B Koodak" pitchFamily="2" charset="-78"/>
            </a:endParaRPr>
          </a:p>
          <a:p>
            <a:pPr lvl="1" algn="just" rtl="1">
              <a:lnSpc>
                <a:spcPct val="150000"/>
              </a:lnSpc>
            </a:pPr>
            <a:r>
              <a:rPr lang="fa-IR" dirty="0" smtClean="0">
                <a:cs typeface="B Koodak" pitchFamily="2" charset="-78"/>
              </a:rPr>
              <a:t>تاسیسات (آب، برق و گاز) </a:t>
            </a:r>
            <a:endParaRPr lang="en-US" dirty="0" smtClean="0">
              <a:cs typeface="B Koodak" pitchFamily="2" charset="-78"/>
            </a:endParaRPr>
          </a:p>
          <a:p>
            <a:pPr algn="just">
              <a:lnSpc>
                <a:spcPct val="150000"/>
              </a:lnSpc>
            </a:pPr>
            <a:endParaRPr lang="en-US" dirty="0">
              <a:cs typeface="B Koodak" pitchFamily="2" charset="-78"/>
            </a:endParaRPr>
          </a:p>
        </p:txBody>
      </p:sp>
      <p:pic>
        <p:nvPicPr>
          <p:cNvPr id="8194" name="Picture 2" descr="C:\Users\Udr\Desktop\images (2).jpg"/>
          <p:cNvPicPr>
            <a:picLocks noChangeAspect="1" noChangeArrowheads="1"/>
          </p:cNvPicPr>
          <p:nvPr/>
        </p:nvPicPr>
        <p:blipFill>
          <a:blip r:embed="rId4" cstate="print"/>
          <a:srcRect/>
          <a:stretch>
            <a:fillRect/>
          </a:stretch>
        </p:blipFill>
        <p:spPr bwMode="auto">
          <a:xfrm>
            <a:off x="1066800" y="4648200"/>
            <a:ext cx="2143125" cy="2133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7" name="Content Placeholder 6"/>
          <p:cNvSpPr>
            <a:spLocks noGrp="1"/>
          </p:cNvSpPr>
          <p:nvPr>
            <p:ph idx="1"/>
          </p:nvPr>
        </p:nvSpPr>
        <p:spPr>
          <a:xfrm>
            <a:off x="990600" y="914400"/>
            <a:ext cx="7943088" cy="5334000"/>
          </a:xfrm>
        </p:spPr>
        <p:txBody>
          <a:bodyPr>
            <a:normAutofit fontScale="55000" lnSpcReduction="20000"/>
          </a:bodyPr>
          <a:lstStyle/>
          <a:p>
            <a:pPr algn="just" rtl="1">
              <a:lnSpc>
                <a:spcPct val="170000"/>
              </a:lnSpc>
              <a:buNone/>
            </a:pPr>
            <a:r>
              <a:rPr lang="fa-IR" b="1" dirty="0" smtClean="0">
                <a:cs typeface="B Koodak" pitchFamily="2" charset="-78"/>
              </a:rPr>
              <a:t>امتیاز ایمنی غیرسازه ای:</a:t>
            </a:r>
            <a:endParaRPr lang="en-US" dirty="0" smtClean="0">
              <a:cs typeface="B Koodak" pitchFamily="2" charset="-78"/>
            </a:endParaRPr>
          </a:p>
          <a:p>
            <a:pPr algn="just" rtl="1">
              <a:lnSpc>
                <a:spcPct val="170000"/>
              </a:lnSpc>
            </a:pPr>
            <a:r>
              <a:rPr lang="fa-IR" dirty="0" smtClean="0">
                <a:cs typeface="B Koodak" pitchFamily="2" charset="-78"/>
              </a:rPr>
              <a:t>در فرم های پیوست، با توجه به موارد ذکر شده در "راهکارهای افزایش ایمنی غیرسازه ای" ، سطح ایمنی را برای هر عامل غیرسازه ای تعیین کرده و در ستون مناسب ضربدر بزنید. اگر داده ها را در فایل اکسل وارد می کنید، </a:t>
            </a:r>
            <a:endParaRPr lang="en-US" dirty="0" smtClean="0">
              <a:cs typeface="B Koodak" pitchFamily="2" charset="-78"/>
            </a:endParaRPr>
          </a:p>
          <a:p>
            <a:pPr lvl="0" algn="just" rtl="1">
              <a:lnSpc>
                <a:spcPct val="170000"/>
              </a:lnSpc>
            </a:pPr>
            <a:r>
              <a:rPr lang="fa-IR" dirty="0" smtClean="0">
                <a:solidFill>
                  <a:srgbClr val="C00000"/>
                </a:solidFill>
                <a:cs typeface="B Koodak" pitchFamily="2" charset="-78"/>
              </a:rPr>
              <a:t>ایمنی کم</a:t>
            </a:r>
            <a:r>
              <a:rPr lang="fa-IR" dirty="0" smtClean="0">
                <a:cs typeface="B Koodak" pitchFamily="2" charset="-78"/>
              </a:rPr>
              <a:t>: نکات ایمنی رعایت نشده اند. </a:t>
            </a:r>
            <a:r>
              <a:rPr lang="fa-IR" dirty="0" smtClean="0">
                <a:solidFill>
                  <a:srgbClr val="C00000"/>
                </a:solidFill>
                <a:cs typeface="B Koodak" pitchFamily="2" charset="-78"/>
              </a:rPr>
              <a:t>(صفر)</a:t>
            </a:r>
            <a:endParaRPr lang="en-US" dirty="0" smtClean="0">
              <a:solidFill>
                <a:srgbClr val="C00000"/>
              </a:solidFill>
              <a:cs typeface="B Koodak" pitchFamily="2" charset="-78"/>
            </a:endParaRPr>
          </a:p>
          <a:p>
            <a:pPr lvl="0" algn="just" rtl="1">
              <a:lnSpc>
                <a:spcPct val="170000"/>
              </a:lnSpc>
            </a:pPr>
            <a:r>
              <a:rPr lang="fa-IR" dirty="0" smtClean="0">
                <a:solidFill>
                  <a:srgbClr val="C00000"/>
                </a:solidFill>
                <a:cs typeface="B Koodak" pitchFamily="2" charset="-78"/>
              </a:rPr>
              <a:t>ایمنی متوسط:</a:t>
            </a:r>
            <a:r>
              <a:rPr lang="fa-IR" dirty="0" smtClean="0">
                <a:cs typeface="B Koodak" pitchFamily="2" charset="-78"/>
              </a:rPr>
              <a:t> نکات ایمنی تاحدودی رعایت شده اند.</a:t>
            </a:r>
            <a:r>
              <a:rPr lang="fa-IR" dirty="0" smtClean="0">
                <a:solidFill>
                  <a:srgbClr val="C00000"/>
                </a:solidFill>
                <a:cs typeface="B Koodak" pitchFamily="2" charset="-78"/>
              </a:rPr>
              <a:t> (1)</a:t>
            </a:r>
            <a:endParaRPr lang="en-US" dirty="0" smtClean="0">
              <a:solidFill>
                <a:srgbClr val="C00000"/>
              </a:solidFill>
              <a:cs typeface="B Koodak" pitchFamily="2" charset="-78"/>
            </a:endParaRPr>
          </a:p>
          <a:p>
            <a:pPr lvl="0" algn="just" rtl="1">
              <a:lnSpc>
                <a:spcPct val="170000"/>
              </a:lnSpc>
            </a:pPr>
            <a:r>
              <a:rPr lang="fa-IR" dirty="0" smtClean="0">
                <a:solidFill>
                  <a:srgbClr val="C00000"/>
                </a:solidFill>
                <a:cs typeface="B Koodak" pitchFamily="2" charset="-78"/>
              </a:rPr>
              <a:t>ایمنی بالا: </a:t>
            </a:r>
            <a:r>
              <a:rPr lang="fa-IR" dirty="0" smtClean="0">
                <a:cs typeface="B Koodak" pitchFamily="2" charset="-78"/>
              </a:rPr>
              <a:t>نکات ایمنی کاملا رعایت شده اند. </a:t>
            </a:r>
            <a:r>
              <a:rPr lang="fa-IR" dirty="0" smtClean="0">
                <a:solidFill>
                  <a:srgbClr val="C00000"/>
                </a:solidFill>
                <a:cs typeface="B Koodak" pitchFamily="2" charset="-78"/>
              </a:rPr>
              <a:t>(2)</a:t>
            </a:r>
            <a:endParaRPr lang="en-US" dirty="0" smtClean="0">
              <a:solidFill>
                <a:srgbClr val="C00000"/>
              </a:solidFill>
              <a:cs typeface="B Koodak" pitchFamily="2" charset="-78"/>
            </a:endParaRPr>
          </a:p>
          <a:p>
            <a:pPr algn="just" rtl="1">
              <a:lnSpc>
                <a:spcPct val="170000"/>
              </a:lnSpc>
              <a:buNone/>
            </a:pPr>
            <a:r>
              <a:rPr lang="fa-IR" b="1" dirty="0" smtClean="0">
                <a:cs typeface="B Koodak" pitchFamily="2" charset="-78"/>
              </a:rPr>
              <a:t>توجه: </a:t>
            </a:r>
            <a:endParaRPr lang="en-US" dirty="0" smtClean="0">
              <a:cs typeface="B Koodak" pitchFamily="2" charset="-78"/>
            </a:endParaRPr>
          </a:p>
          <a:p>
            <a:pPr lvl="0" algn="just" rtl="1">
              <a:lnSpc>
                <a:spcPct val="170000"/>
              </a:lnSpc>
            </a:pPr>
            <a:r>
              <a:rPr lang="fa-IR" dirty="0" smtClean="0">
                <a:cs typeface="B Koodak" pitchFamily="2" charset="-78"/>
              </a:rPr>
              <a:t>اگر از یک شی، بیش از یک عدد در مرکز وجود دارد، متوسط وضعیت ایمنی آنها را ثبت نمایید. </a:t>
            </a:r>
            <a:endParaRPr lang="en-US" dirty="0" smtClean="0">
              <a:cs typeface="B Koodak" pitchFamily="2" charset="-78"/>
            </a:endParaRPr>
          </a:p>
          <a:p>
            <a:pPr lvl="0" algn="just" rtl="1">
              <a:lnSpc>
                <a:spcPct val="170000"/>
              </a:lnSpc>
            </a:pPr>
            <a:r>
              <a:rPr lang="fa-IR" dirty="0" smtClean="0">
                <a:solidFill>
                  <a:srgbClr val="C00000"/>
                </a:solidFill>
                <a:cs typeface="B Koodak" pitchFamily="2" charset="-78"/>
              </a:rPr>
              <a:t>اگر یک شی در مرکز وجود ندارد</a:t>
            </a:r>
            <a:r>
              <a:rPr lang="fa-IR" dirty="0" smtClean="0">
                <a:cs typeface="B Koodak" pitchFamily="2" charset="-78"/>
              </a:rPr>
              <a:t>، در ستون مربوطه ضربدر بزنید، یا در فایل اکسل در این ستون عدد </a:t>
            </a:r>
            <a:r>
              <a:rPr lang="fa-IR" dirty="0" smtClean="0">
                <a:solidFill>
                  <a:srgbClr val="C00000"/>
                </a:solidFill>
                <a:cs typeface="B Koodak" pitchFamily="2" charset="-78"/>
              </a:rPr>
              <a:t>”-"</a:t>
            </a:r>
            <a:r>
              <a:rPr lang="fa-IR" dirty="0" smtClean="0">
                <a:cs typeface="B Koodak" pitchFamily="2" charset="-78"/>
              </a:rPr>
              <a:t> را وارد کنید و بقیه ستون ها را خالی بگذارید. </a:t>
            </a:r>
            <a:endParaRPr lang="en-US" dirty="0" smtClean="0">
              <a:cs typeface="B Koodak" pitchFamily="2" charset="-78"/>
            </a:endParaRPr>
          </a:p>
          <a:p>
            <a:pPr algn="just">
              <a:lnSpc>
                <a:spcPct val="170000"/>
              </a:lnSpc>
            </a:pPr>
            <a:endParaRPr lang="en-US" dirty="0">
              <a:cs typeface="B Koodak" pitchFamily="2" charset="-78"/>
            </a:endParaRPr>
          </a:p>
        </p:txBody>
      </p:sp>
      <p:sp>
        <p:nvSpPr>
          <p:cNvPr id="8" name="Title 5"/>
          <p:cNvSpPr txBox="1">
            <a:spLocks/>
          </p:cNvSpPr>
          <p:nvPr/>
        </p:nvSpPr>
        <p:spPr>
          <a:xfrm>
            <a:off x="1219200" y="76200"/>
            <a:ext cx="7498080" cy="715962"/>
          </a:xfrm>
          <a:prstGeom prst="rect">
            <a:avLst/>
          </a:prstGeom>
        </p:spPr>
        <p:txBody>
          <a:bodyPr anchor="ctr">
            <a:noAutofit/>
          </a:bodyPr>
          <a:lstStyle/>
          <a:p>
            <a:pPr marL="0" marR="0" lvl="0" indent="0" algn="ctr" defTabSz="914400" rtl="1" eaLnBrk="1" fontAlgn="auto" latinLnBrk="0" hangingPunct="1">
              <a:lnSpc>
                <a:spcPct val="2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B Koodak" pitchFamily="2" charset="-78"/>
              </a:rPr>
              <a:t/>
            </a:r>
            <a:br>
              <a:rPr kumimoji="0" lang="fa-IR" sz="32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B Koodak" pitchFamily="2" charset="-78"/>
              </a:rPr>
            </a:br>
            <a:r>
              <a:rPr kumimoji="0" lang="ar-SA" sz="32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B Koodak" pitchFamily="2" charset="-78"/>
              </a:rPr>
              <a:t>بخش 3 - ارزیابی ایمنی غیرسازه</a:t>
            </a:r>
            <a:r>
              <a:rPr kumimoji="0" lang="fa-IR" sz="32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B Koodak" pitchFamily="2" charset="-78"/>
              </a:rPr>
              <a:t> </a:t>
            </a:r>
            <a:r>
              <a:rPr kumimoji="0" lang="ar-SA" sz="32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B Koodak" pitchFamily="2" charset="-78"/>
              </a:rPr>
              <a:t>ای</a:t>
            </a:r>
            <a:r>
              <a:rPr kumimoji="0" lang="en-US" sz="32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B Koodak" pitchFamily="2" charset="-78"/>
              </a:rPr>
              <a:t> …</a:t>
            </a:r>
            <a:r>
              <a:rPr kumimoji="0" lang="ar-SA" sz="32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B Koodak" pitchFamily="2" charset="-78"/>
              </a:rPr>
              <a:t> </a:t>
            </a:r>
            <a:r>
              <a:rPr kumimoji="0" lang="fa-IR" sz="32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B Koodak" pitchFamily="2" charset="-78"/>
              </a:rPr>
              <a:t/>
            </a:r>
            <a:br>
              <a:rPr kumimoji="0" lang="fa-IR" sz="3200" b="1" i="0"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B Koodak" pitchFamily="2" charset="-78"/>
              </a:rPr>
            </a:br>
            <a:endParaRPr kumimoji="0" lang="en-US" sz="3200" b="0" i="0" u="none" strike="noStrike" kern="1200" cap="none" spc="0" normalizeH="0" baseline="0" noProof="0" dirty="0">
              <a:ln>
                <a:noFill/>
              </a:ln>
              <a:solidFill>
                <a:srgbClr val="C00000"/>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6" name="Title 5"/>
          <p:cNvSpPr>
            <a:spLocks noGrp="1"/>
          </p:cNvSpPr>
          <p:nvPr>
            <p:ph type="title"/>
          </p:nvPr>
        </p:nvSpPr>
        <p:spPr/>
        <p:txBody>
          <a:bodyPr/>
          <a:lstStyle/>
          <a:p>
            <a:r>
              <a:rPr lang="ar-SA" sz="4400" b="1" dirty="0" smtClean="0">
                <a:solidFill>
                  <a:srgbClr val="C00000"/>
                </a:solidFill>
                <a:cs typeface="B Koodak" pitchFamily="2" charset="-78"/>
              </a:rPr>
              <a:t>بخش 4 - ارزیابی ایمنی سازه</a:t>
            </a:r>
            <a:r>
              <a:rPr lang="fa-IR" sz="4400" b="1" dirty="0" smtClean="0">
                <a:solidFill>
                  <a:srgbClr val="C00000"/>
                </a:solidFill>
                <a:cs typeface="B Koodak" pitchFamily="2" charset="-78"/>
              </a:rPr>
              <a:t> </a:t>
            </a:r>
            <a:r>
              <a:rPr lang="ar-SA" sz="4400" b="1" dirty="0" smtClean="0">
                <a:solidFill>
                  <a:srgbClr val="C00000"/>
                </a:solidFill>
                <a:cs typeface="B Koodak" pitchFamily="2" charset="-78"/>
              </a:rPr>
              <a:t>ای مرکز</a:t>
            </a:r>
            <a:endParaRPr lang="en-US" dirty="0">
              <a:solidFill>
                <a:srgbClr val="C00000"/>
              </a:solidFill>
            </a:endParaRPr>
          </a:p>
        </p:txBody>
      </p:sp>
      <p:sp>
        <p:nvSpPr>
          <p:cNvPr id="7" name="Content Placeholder 6"/>
          <p:cNvSpPr>
            <a:spLocks noGrp="1"/>
          </p:cNvSpPr>
          <p:nvPr>
            <p:ph idx="1"/>
          </p:nvPr>
        </p:nvSpPr>
        <p:spPr/>
        <p:txBody>
          <a:bodyPr>
            <a:normAutofit fontScale="85000" lnSpcReduction="10000"/>
          </a:bodyPr>
          <a:lstStyle/>
          <a:p>
            <a:pPr algn="r" rtl="1">
              <a:lnSpc>
                <a:spcPct val="200000"/>
              </a:lnSpc>
              <a:buNone/>
            </a:pPr>
            <a:r>
              <a:rPr lang="ar-SA" b="1" dirty="0" smtClean="0">
                <a:cs typeface="B Koodak" pitchFamily="2" charset="-78"/>
              </a:rPr>
              <a:t>امتیاز ایمنی سازه ای: </a:t>
            </a:r>
            <a:endParaRPr lang="en-US" dirty="0" smtClean="0">
              <a:cs typeface="B Koodak" pitchFamily="2" charset="-78"/>
            </a:endParaRPr>
          </a:p>
          <a:p>
            <a:pPr lvl="0" algn="r" rtl="1">
              <a:lnSpc>
                <a:spcPct val="200000"/>
              </a:lnSpc>
            </a:pPr>
            <a:r>
              <a:rPr lang="ar-SA" dirty="0" smtClean="0">
                <a:cs typeface="B Koodak" pitchFamily="2" charset="-78"/>
              </a:rPr>
              <a:t>به ازای هر سوال در ستون مربوطه ضربدر بزنید.</a:t>
            </a:r>
            <a:endParaRPr lang="fa-IR" dirty="0" smtClean="0">
              <a:cs typeface="B Koodak" pitchFamily="2" charset="-78"/>
            </a:endParaRPr>
          </a:p>
          <a:p>
            <a:pPr lvl="1" algn="r" rtl="1">
              <a:lnSpc>
                <a:spcPct val="200000"/>
              </a:lnSpc>
            </a:pPr>
            <a:r>
              <a:rPr lang="ar-SA" dirty="0" smtClean="0">
                <a:cs typeface="B Koodak" pitchFamily="2" charset="-78"/>
              </a:rPr>
              <a:t>ایمنی بالا</a:t>
            </a:r>
            <a:r>
              <a:rPr lang="fa-IR" dirty="0" smtClean="0">
                <a:cs typeface="B Koodak" pitchFamily="2" charset="-78"/>
              </a:rPr>
              <a:t> = </a:t>
            </a:r>
            <a:r>
              <a:rPr lang="fa-IR" dirty="0" smtClean="0">
                <a:solidFill>
                  <a:srgbClr val="C00000"/>
                </a:solidFill>
                <a:cs typeface="B Koodak" pitchFamily="2" charset="-78"/>
              </a:rPr>
              <a:t>2</a:t>
            </a:r>
            <a:endParaRPr lang="en-US" dirty="0" smtClean="0">
              <a:solidFill>
                <a:srgbClr val="C00000"/>
              </a:solidFill>
              <a:cs typeface="B Koodak" pitchFamily="2" charset="-78"/>
            </a:endParaRPr>
          </a:p>
          <a:p>
            <a:pPr lvl="1" algn="r" rtl="1">
              <a:lnSpc>
                <a:spcPct val="200000"/>
              </a:lnSpc>
            </a:pPr>
            <a:r>
              <a:rPr lang="ar-SA" dirty="0" smtClean="0">
                <a:cs typeface="B Koodak" pitchFamily="2" charset="-78"/>
              </a:rPr>
              <a:t>ایمنی متوسط</a:t>
            </a:r>
            <a:r>
              <a:rPr lang="fa-IR" dirty="0" smtClean="0">
                <a:cs typeface="B Koodak" pitchFamily="2" charset="-78"/>
              </a:rPr>
              <a:t> =</a:t>
            </a:r>
            <a:r>
              <a:rPr lang="fa-IR" dirty="0" smtClean="0">
                <a:solidFill>
                  <a:srgbClr val="C00000"/>
                </a:solidFill>
                <a:cs typeface="B Koodak" pitchFamily="2" charset="-78"/>
              </a:rPr>
              <a:t>1</a:t>
            </a:r>
            <a:endParaRPr lang="en-US" dirty="0" smtClean="0">
              <a:solidFill>
                <a:srgbClr val="C00000"/>
              </a:solidFill>
              <a:cs typeface="B Koodak" pitchFamily="2" charset="-78"/>
            </a:endParaRPr>
          </a:p>
          <a:p>
            <a:pPr lvl="1" algn="r" rtl="1">
              <a:lnSpc>
                <a:spcPct val="200000"/>
              </a:lnSpc>
            </a:pPr>
            <a:r>
              <a:rPr lang="ar-SA" dirty="0" smtClean="0">
                <a:cs typeface="B Koodak" pitchFamily="2" charset="-78"/>
              </a:rPr>
              <a:t>ایمنی کم</a:t>
            </a:r>
            <a:r>
              <a:rPr lang="fa-IR" dirty="0" smtClean="0">
                <a:cs typeface="B Koodak" pitchFamily="2" charset="-78"/>
              </a:rPr>
              <a:t> =</a:t>
            </a:r>
            <a:r>
              <a:rPr lang="fa-IR" dirty="0" smtClean="0">
                <a:solidFill>
                  <a:srgbClr val="C00000"/>
                </a:solidFill>
                <a:cs typeface="B Koodak" pitchFamily="2" charset="-78"/>
              </a:rPr>
              <a:t>صفر</a:t>
            </a:r>
            <a:r>
              <a:rPr lang="fa-IR" b="1" dirty="0" smtClean="0">
                <a:cs typeface="B Koodak" pitchFamily="2" charset="-78"/>
              </a:rPr>
              <a:t/>
            </a:r>
            <a:br>
              <a:rPr lang="fa-IR" b="1" dirty="0" smtClean="0">
                <a:cs typeface="B Koodak" pitchFamily="2" charset="-78"/>
              </a:rPr>
            </a:br>
            <a:endParaRPr lang="en-US" dirty="0">
              <a:cs typeface="B Koodak"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6" name="Title 5"/>
          <p:cNvSpPr>
            <a:spLocks noGrp="1"/>
          </p:cNvSpPr>
          <p:nvPr>
            <p:ph type="title"/>
          </p:nvPr>
        </p:nvSpPr>
        <p:spPr/>
        <p:txBody>
          <a:bodyPr/>
          <a:lstStyle/>
          <a:p>
            <a:pPr algn="ctr" rtl="1"/>
            <a:r>
              <a:rPr lang="fa-IR" dirty="0" smtClean="0">
                <a:solidFill>
                  <a:srgbClr val="C00000"/>
                </a:solidFill>
              </a:rPr>
              <a:t>معرفی فایلهای برنامه </a:t>
            </a:r>
            <a:r>
              <a:rPr lang="en-US" dirty="0" smtClean="0">
                <a:solidFill>
                  <a:srgbClr val="C00000"/>
                </a:solidFill>
              </a:rPr>
              <a:t>SARA</a:t>
            </a:r>
            <a:endParaRPr lang="en-US" dirty="0">
              <a:solidFill>
                <a:srgbClr val="C00000"/>
              </a:solidFill>
            </a:endParaRPr>
          </a:p>
        </p:txBody>
      </p:sp>
      <p:sp>
        <p:nvSpPr>
          <p:cNvPr id="7" name="Content Placeholder 6"/>
          <p:cNvSpPr>
            <a:spLocks noGrp="1"/>
          </p:cNvSpPr>
          <p:nvPr>
            <p:ph idx="1"/>
          </p:nvPr>
        </p:nvSpPr>
        <p:spPr/>
        <p:txBody>
          <a:bodyPr>
            <a:normAutofit fontScale="92500"/>
          </a:bodyPr>
          <a:lstStyle/>
          <a:p>
            <a:pPr algn="r" rtl="1">
              <a:lnSpc>
                <a:spcPct val="200000"/>
              </a:lnSpc>
            </a:pPr>
            <a:r>
              <a:rPr lang="fa-IR" dirty="0" smtClean="0">
                <a:cs typeface="B Koodak" pitchFamily="2" charset="-78"/>
              </a:rPr>
              <a:t>چک لیست ارزیابی خطر</a:t>
            </a:r>
          </a:p>
          <a:p>
            <a:pPr algn="r" rtl="1">
              <a:lnSpc>
                <a:spcPct val="200000"/>
              </a:lnSpc>
            </a:pPr>
            <a:r>
              <a:rPr lang="fa-IR" dirty="0" smtClean="0">
                <a:cs typeface="B Koodak" pitchFamily="2" charset="-78"/>
              </a:rPr>
              <a:t>فایل اکسل ورود داده ها مخصوص هر نوع مرکز</a:t>
            </a:r>
          </a:p>
          <a:p>
            <a:pPr algn="r" rtl="1">
              <a:lnSpc>
                <a:spcPct val="200000"/>
              </a:lnSpc>
            </a:pPr>
            <a:r>
              <a:rPr lang="fa-IR" dirty="0" smtClean="0">
                <a:cs typeface="B Koodak" pitchFamily="2" charset="-78"/>
              </a:rPr>
              <a:t>فایل اکسل مرکز بهداشت شهرستان و معاونت بهداشت</a:t>
            </a:r>
          </a:p>
          <a:p>
            <a:pPr algn="r" rtl="1">
              <a:lnSpc>
                <a:spcPct val="200000"/>
              </a:lnSpc>
            </a:pPr>
            <a:r>
              <a:rPr lang="fa-IR" dirty="0" smtClean="0">
                <a:cs typeface="B Koodak" pitchFamily="2" charset="-78"/>
              </a:rPr>
              <a:t>فایل توتال دانشگاه</a:t>
            </a:r>
            <a:endParaRPr lang="en-US" dirty="0">
              <a:cs typeface="B Koodak"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rezu phd\HSI\tums.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5" name="Picture 2" descr="logo moavenat behdasht"/>
          <p:cNvPicPr>
            <a:picLocks noChangeAspect="1" noChangeArrowheads="1"/>
          </p:cNvPicPr>
          <p:nvPr/>
        </p:nvPicPr>
        <p:blipFill>
          <a:blip r:embed="rId3" cstate="print"/>
          <a:srcRect/>
          <a:stretch>
            <a:fillRect/>
          </a:stretch>
        </p:blipFill>
        <p:spPr bwMode="auto">
          <a:xfrm>
            <a:off x="1" y="1"/>
            <a:ext cx="1007075" cy="1142999"/>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4" cstate="print"/>
          <a:srcRect/>
          <a:stretch>
            <a:fillRect/>
          </a:stretch>
        </p:blipFill>
        <p:spPr bwMode="auto">
          <a:xfrm>
            <a:off x="1000125" y="842963"/>
            <a:ext cx="8143875" cy="5862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5" name="Subtitle 3"/>
          <p:cNvSpPr>
            <a:spLocks noGrp="1"/>
          </p:cNvSpPr>
          <p:nvPr>
            <p:ph type="subTitle" idx="1"/>
          </p:nvPr>
        </p:nvSpPr>
        <p:spPr>
          <a:xfrm>
            <a:off x="1676400" y="2819400"/>
            <a:ext cx="6553200" cy="3185487"/>
          </a:xfrm>
        </p:spPr>
        <p:txBody>
          <a:bodyPr wrap="square">
            <a:spAutoFit/>
          </a:bodyPr>
          <a:lstStyle/>
          <a:p>
            <a:pPr algn="ctr" eaLnBrk="1" hangingPunct="1">
              <a:lnSpc>
                <a:spcPct val="150000"/>
              </a:lnSpc>
            </a:pPr>
            <a:r>
              <a:rPr lang="en-US" sz="2400" dirty="0" err="1" smtClean="0">
                <a:solidFill>
                  <a:schemeClr val="tx1"/>
                </a:solidFill>
              </a:rPr>
              <a:t>Homa</a:t>
            </a:r>
            <a:r>
              <a:rPr lang="en-US" sz="2400" dirty="0" smtClean="0">
                <a:solidFill>
                  <a:schemeClr val="tx1"/>
                </a:solidFill>
              </a:rPr>
              <a:t> </a:t>
            </a:r>
            <a:r>
              <a:rPr lang="en-US" sz="2400" dirty="0" err="1" smtClean="0">
                <a:solidFill>
                  <a:schemeClr val="tx1"/>
                </a:solidFill>
              </a:rPr>
              <a:t>Yousefi</a:t>
            </a:r>
            <a:r>
              <a:rPr lang="en-US" sz="2400" dirty="0" smtClean="0">
                <a:solidFill>
                  <a:schemeClr val="tx1"/>
                </a:solidFill>
              </a:rPr>
              <a:t/>
            </a:r>
            <a:br>
              <a:rPr lang="en-US" sz="2400" dirty="0" smtClean="0">
                <a:solidFill>
                  <a:schemeClr val="tx1"/>
                </a:solidFill>
              </a:rPr>
            </a:br>
            <a:r>
              <a:rPr lang="en-US" sz="2400" dirty="0" err="1" smtClean="0">
                <a:solidFill>
                  <a:schemeClr val="tx1"/>
                </a:solidFill>
              </a:rPr>
              <a:t>MSc</a:t>
            </a:r>
            <a:r>
              <a:rPr lang="en-US" sz="2400" dirty="0" smtClean="0">
                <a:solidFill>
                  <a:schemeClr val="tx1"/>
                </a:solidFill>
              </a:rPr>
              <a:t> , MPH, PhD student </a:t>
            </a:r>
            <a:r>
              <a:rPr lang="fa-IR" sz="2400" dirty="0" smtClean="0">
                <a:solidFill>
                  <a:schemeClr val="tx1"/>
                </a:solidFill>
              </a:rPr>
              <a:t/>
            </a:r>
            <a:br>
              <a:rPr lang="fa-IR" sz="2400" dirty="0" smtClean="0">
                <a:solidFill>
                  <a:schemeClr val="tx1"/>
                </a:solidFill>
              </a:rPr>
            </a:br>
            <a:r>
              <a:rPr lang="en-US" sz="2400" dirty="0" smtClean="0">
                <a:solidFill>
                  <a:schemeClr val="tx1"/>
                </a:solidFill>
              </a:rPr>
              <a:t>Health In Disaster &amp; Emergency </a:t>
            </a:r>
          </a:p>
          <a:p>
            <a:pPr algn="ctr" eaLnBrk="1" hangingPunct="1">
              <a:lnSpc>
                <a:spcPct val="150000"/>
              </a:lnSpc>
            </a:pPr>
            <a:r>
              <a:rPr lang="en-US" sz="1800" dirty="0" smtClean="0">
                <a:solidFill>
                  <a:schemeClr val="tx1"/>
                </a:solidFill>
              </a:rPr>
              <a:t>School of Public Health</a:t>
            </a:r>
          </a:p>
          <a:p>
            <a:pPr algn="ctr" eaLnBrk="1" hangingPunct="1">
              <a:lnSpc>
                <a:spcPct val="150000"/>
              </a:lnSpc>
            </a:pPr>
            <a:r>
              <a:rPr lang="en-US" sz="1800" dirty="0" smtClean="0">
                <a:solidFill>
                  <a:schemeClr val="tx1"/>
                </a:solidFill>
              </a:rPr>
              <a:t> Tehran University of Medical Sciences</a:t>
            </a:r>
          </a:p>
          <a:p>
            <a:pPr algn="ctr" eaLnBrk="1" hangingPunct="1">
              <a:lnSpc>
                <a:spcPct val="150000"/>
              </a:lnSpc>
            </a:pPr>
            <a:r>
              <a:rPr lang="en-US" sz="1800" dirty="0" smtClean="0">
                <a:solidFill>
                  <a:schemeClr val="tx1"/>
                </a:solidFill>
                <a:hlinkClick r:id="rId4"/>
              </a:rPr>
              <a:t>Yousefihoma@gmail.com</a:t>
            </a:r>
            <a:r>
              <a:rPr lang="en-US" sz="1800" dirty="0" smtClean="0">
                <a:solidFill>
                  <a:schemeClr val="tx1"/>
                </a:solidFill>
              </a:rPr>
              <a:t> </a:t>
            </a:r>
            <a:endParaRPr lang="en-US" sz="2400" dirty="0" smtClean="0">
              <a:solidFill>
                <a:schemeClr val="tx1"/>
              </a:solidFill>
            </a:endParaRPr>
          </a:p>
        </p:txBody>
      </p:sp>
      <p:sp>
        <p:nvSpPr>
          <p:cNvPr id="7" name="Title 6"/>
          <p:cNvSpPr>
            <a:spLocks noGrp="1"/>
          </p:cNvSpPr>
          <p:nvPr>
            <p:ph type="ctrTitle"/>
          </p:nvPr>
        </p:nvSpPr>
        <p:spPr>
          <a:xfrm>
            <a:off x="1432560" y="359898"/>
            <a:ext cx="7406640" cy="2154702"/>
          </a:xfrm>
        </p:spPr>
        <p:txBody>
          <a:bodyPr>
            <a:normAutofit/>
          </a:bodyPr>
          <a:lstStyle/>
          <a:p>
            <a:pPr algn="ctr">
              <a:lnSpc>
                <a:spcPct val="150000"/>
              </a:lnSpc>
            </a:pPr>
            <a:r>
              <a:rPr lang="fa-IR" sz="4000" dirty="0" smtClean="0">
                <a:solidFill>
                  <a:srgbClr val="C00000"/>
                </a:solidFill>
              </a:rPr>
              <a:t>معرفی برنامه های دفتر مدیریت و کاهش خطر بلایا در حوزه معاونت بهداشت </a:t>
            </a:r>
            <a:endParaRPr lang="en-US" sz="4000" dirty="0">
              <a:solidFill>
                <a:srgbClr val="C00000"/>
              </a:solidFill>
            </a:endParaRPr>
          </a:p>
        </p:txBody>
      </p:sp>
      <p:pic>
        <p:nvPicPr>
          <p:cNvPr id="8" name="Picture 2" descr="logo moavenat behdasht"/>
          <p:cNvPicPr>
            <a:picLocks noChangeAspect="1" noChangeArrowheads="1"/>
          </p:cNvPicPr>
          <p:nvPr/>
        </p:nvPicPr>
        <p:blipFill>
          <a:blip r:embed="rId5" cstate="print"/>
          <a:srcRect/>
          <a:stretch>
            <a:fillRect/>
          </a:stretch>
        </p:blipFill>
        <p:spPr bwMode="auto">
          <a:xfrm>
            <a:off x="0" y="0"/>
            <a:ext cx="1007075" cy="1142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graphicFrame>
        <p:nvGraphicFramePr>
          <p:cNvPr id="6" name="Content Placeholder 5"/>
          <p:cNvGraphicFramePr>
            <a:graphicFrameLocks noGrp="1"/>
          </p:cNvGraphicFramePr>
          <p:nvPr>
            <p:ph idx="1"/>
          </p:nvPr>
        </p:nvGraphicFramePr>
        <p:xfrm>
          <a:off x="1295400" y="381000"/>
          <a:ext cx="7499349" cy="6111240"/>
        </p:xfrm>
        <a:graphic>
          <a:graphicData uri="http://schemas.openxmlformats.org/drawingml/2006/table">
            <a:tbl>
              <a:tblPr firstRow="1" bandRow="1">
                <a:tableStyleId>{5C22544A-7EE6-4342-B048-85BDC9FD1C3A}</a:tableStyleId>
              </a:tblPr>
              <a:tblGrid>
                <a:gridCol w="2499783"/>
                <a:gridCol w="2499783"/>
                <a:gridCol w="2499783"/>
              </a:tblGrid>
              <a:tr h="685800">
                <a:tc>
                  <a:txBody>
                    <a:bodyPr/>
                    <a:lstStyle/>
                    <a:p>
                      <a:pPr algn="ctr"/>
                      <a:r>
                        <a:rPr lang="fa-IR" dirty="0" smtClean="0"/>
                        <a:t>دانشگاه هایی ناقص انجام داده اند</a:t>
                      </a:r>
                      <a:endParaRPr lang="en-US" dirty="0"/>
                    </a:p>
                  </a:txBody>
                  <a:tcPr/>
                </a:tc>
                <a:tc>
                  <a:txBody>
                    <a:bodyPr/>
                    <a:lstStyle/>
                    <a:p>
                      <a:pPr algn="ctr"/>
                      <a:r>
                        <a:rPr lang="fa-IR" dirty="0" smtClean="0"/>
                        <a:t>دانشگاه هایی که هنوز بررسی نشد</a:t>
                      </a:r>
                      <a:r>
                        <a:rPr lang="fa-IR" baseline="0" dirty="0" smtClean="0"/>
                        <a:t>ه اند</a:t>
                      </a:r>
                      <a:endParaRPr lang="en-US" dirty="0"/>
                    </a:p>
                  </a:txBody>
                  <a:tcPr/>
                </a:tc>
                <a:tc>
                  <a:txBody>
                    <a:bodyPr/>
                    <a:lstStyle/>
                    <a:p>
                      <a:pPr algn="ctr"/>
                      <a:r>
                        <a:rPr lang="fa-IR" dirty="0" smtClean="0"/>
                        <a:t>دانشگاه هایی که نهایی شده اند</a:t>
                      </a:r>
                      <a:endParaRPr lang="en-US" dirty="0"/>
                    </a:p>
                  </a:txBody>
                  <a:tcPr/>
                </a:tc>
              </a:tr>
              <a:tr h="5190259">
                <a:tc>
                  <a:txBody>
                    <a:bodyPr/>
                    <a:lstStyle/>
                    <a:p>
                      <a:pPr algn="ctr">
                        <a:lnSpc>
                          <a:spcPct val="200000"/>
                        </a:lnSpc>
                      </a:pPr>
                      <a:r>
                        <a:rPr lang="fa-IR" sz="2400" dirty="0" smtClean="0"/>
                        <a:t>گلستان</a:t>
                      </a:r>
                    </a:p>
                    <a:p>
                      <a:pPr algn="ctr">
                        <a:lnSpc>
                          <a:spcPct val="200000"/>
                        </a:lnSpc>
                      </a:pPr>
                      <a:r>
                        <a:rPr lang="fa-IR" sz="2400" dirty="0" smtClean="0"/>
                        <a:t>زنجان</a:t>
                      </a:r>
                    </a:p>
                    <a:p>
                      <a:pPr algn="ctr">
                        <a:lnSpc>
                          <a:spcPct val="200000"/>
                        </a:lnSpc>
                      </a:pPr>
                      <a:r>
                        <a:rPr lang="fa-IR" sz="2400" dirty="0" smtClean="0"/>
                        <a:t>شیراز</a:t>
                      </a:r>
                    </a:p>
                    <a:p>
                      <a:pPr algn="ctr">
                        <a:lnSpc>
                          <a:spcPct val="200000"/>
                        </a:lnSpc>
                      </a:pPr>
                      <a:r>
                        <a:rPr lang="fa-IR" sz="2400" dirty="0" smtClean="0"/>
                        <a:t>تهران</a:t>
                      </a:r>
                      <a:endParaRPr lang="en-US" sz="2400" dirty="0"/>
                    </a:p>
                  </a:txBody>
                  <a:tcPr/>
                </a:tc>
                <a:tc>
                  <a:txBody>
                    <a:bodyPr/>
                    <a:lstStyle/>
                    <a:p>
                      <a:pPr algn="ctr">
                        <a:lnSpc>
                          <a:spcPct val="200000"/>
                        </a:lnSpc>
                      </a:pPr>
                      <a:r>
                        <a:rPr lang="fa-IR" sz="2400" dirty="0" smtClean="0"/>
                        <a:t>کرمانشاه</a:t>
                      </a:r>
                    </a:p>
                    <a:p>
                      <a:pPr algn="ctr">
                        <a:lnSpc>
                          <a:spcPct val="200000"/>
                        </a:lnSpc>
                      </a:pPr>
                      <a:r>
                        <a:rPr lang="fa-IR" sz="2400" dirty="0" smtClean="0"/>
                        <a:t>ایرانشهر</a:t>
                      </a:r>
                    </a:p>
                    <a:p>
                      <a:pPr algn="ctr">
                        <a:lnSpc>
                          <a:spcPct val="200000"/>
                        </a:lnSpc>
                      </a:pPr>
                      <a:r>
                        <a:rPr lang="fa-IR" sz="2400" dirty="0" smtClean="0"/>
                        <a:t>دزفول</a:t>
                      </a:r>
                    </a:p>
                    <a:p>
                      <a:pPr algn="ctr">
                        <a:lnSpc>
                          <a:spcPct val="200000"/>
                        </a:lnSpc>
                      </a:pPr>
                      <a:r>
                        <a:rPr lang="fa-IR" sz="2400" dirty="0" smtClean="0"/>
                        <a:t>همدان</a:t>
                      </a:r>
                    </a:p>
                  </a:txBody>
                  <a:tcPr/>
                </a:tc>
                <a:tc>
                  <a:txBody>
                    <a:bodyPr/>
                    <a:lstStyle/>
                    <a:p>
                      <a:pPr algn="ctr">
                        <a:lnSpc>
                          <a:spcPct val="150000"/>
                        </a:lnSpc>
                      </a:pPr>
                      <a:r>
                        <a:rPr lang="fa-IR" sz="2000" dirty="0" smtClean="0"/>
                        <a:t>کاشان</a:t>
                      </a:r>
                    </a:p>
                    <a:p>
                      <a:pPr algn="ctr">
                        <a:lnSpc>
                          <a:spcPct val="150000"/>
                        </a:lnSpc>
                      </a:pPr>
                      <a:r>
                        <a:rPr lang="fa-IR" sz="2000" dirty="0" smtClean="0"/>
                        <a:t>شاهرود</a:t>
                      </a:r>
                    </a:p>
                    <a:p>
                      <a:pPr algn="ctr">
                        <a:lnSpc>
                          <a:spcPct val="150000"/>
                        </a:lnSpc>
                      </a:pPr>
                      <a:r>
                        <a:rPr lang="fa-IR" sz="2000" dirty="0" smtClean="0"/>
                        <a:t>بم</a:t>
                      </a:r>
                    </a:p>
                    <a:p>
                      <a:pPr algn="ctr">
                        <a:lnSpc>
                          <a:spcPct val="150000"/>
                        </a:lnSpc>
                      </a:pPr>
                      <a:r>
                        <a:rPr lang="fa-IR" sz="2000" dirty="0" smtClean="0"/>
                        <a:t>شهرکرد</a:t>
                      </a:r>
                    </a:p>
                    <a:p>
                      <a:pPr algn="ctr">
                        <a:lnSpc>
                          <a:spcPct val="150000"/>
                        </a:lnSpc>
                      </a:pPr>
                      <a:r>
                        <a:rPr lang="fa-IR" sz="2000" dirty="0" smtClean="0"/>
                        <a:t>کرمان</a:t>
                      </a:r>
                    </a:p>
                    <a:p>
                      <a:pPr algn="ctr">
                        <a:lnSpc>
                          <a:spcPct val="150000"/>
                        </a:lnSpc>
                      </a:pPr>
                      <a:r>
                        <a:rPr lang="fa-IR" sz="2000" dirty="0" smtClean="0"/>
                        <a:t>رفسنجان</a:t>
                      </a:r>
                    </a:p>
                    <a:p>
                      <a:pPr algn="ctr">
                        <a:lnSpc>
                          <a:spcPct val="150000"/>
                        </a:lnSpc>
                      </a:pPr>
                      <a:r>
                        <a:rPr lang="fa-IR" sz="2000" dirty="0" smtClean="0"/>
                        <a:t>جیرفت</a:t>
                      </a:r>
                    </a:p>
                    <a:p>
                      <a:pPr algn="ctr">
                        <a:lnSpc>
                          <a:spcPct val="150000"/>
                        </a:lnSpc>
                      </a:pPr>
                      <a:r>
                        <a:rPr lang="fa-IR" sz="2000" dirty="0" smtClean="0"/>
                        <a:t>مراغه</a:t>
                      </a:r>
                    </a:p>
                    <a:p>
                      <a:pPr algn="ctr">
                        <a:lnSpc>
                          <a:spcPct val="150000"/>
                        </a:lnSpc>
                      </a:pPr>
                      <a:r>
                        <a:rPr lang="fa-IR" sz="2000" dirty="0" smtClean="0"/>
                        <a:t>یاسوج</a:t>
                      </a:r>
                    </a:p>
                    <a:p>
                      <a:pPr algn="ctr">
                        <a:lnSpc>
                          <a:spcPct val="150000"/>
                        </a:lnSpc>
                      </a:pPr>
                      <a:r>
                        <a:rPr lang="fa-IR" sz="2000" dirty="0" smtClean="0"/>
                        <a:t>قزوین</a:t>
                      </a:r>
                    </a:p>
                    <a:p>
                      <a:pPr algn="ctr">
                        <a:lnSpc>
                          <a:spcPct val="150000"/>
                        </a:lnSpc>
                      </a:pPr>
                      <a:r>
                        <a:rPr lang="fa-IR" sz="2000" dirty="0" smtClean="0"/>
                        <a:t>یزد</a:t>
                      </a:r>
                    </a:p>
                    <a:p>
                      <a:pPr algn="ctr"/>
                      <a:r>
                        <a:rPr lang="fa-IR" sz="2000" dirty="0" smtClean="0"/>
                        <a:t>ارومیه</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0"/>
            <a:ext cx="7467600" cy="1079500"/>
          </a:xfrm>
        </p:spPr>
        <p:txBody>
          <a:bodyPr>
            <a:normAutofit fontScale="90000"/>
          </a:bodyPr>
          <a:lstStyle/>
          <a:p>
            <a:pPr algn="ctr">
              <a:lnSpc>
                <a:spcPct val="250000"/>
              </a:lnSpc>
            </a:pPr>
            <a:r>
              <a:rPr lang="fa-IR" sz="4400" dirty="0" smtClean="0">
                <a:solidFill>
                  <a:schemeClr val="tx1"/>
                </a:solidFill>
                <a:cs typeface="B Titr" pitchFamily="2" charset="-78"/>
              </a:rPr>
              <a:t/>
            </a:r>
            <a:br>
              <a:rPr lang="fa-IR" sz="4400" dirty="0" smtClean="0">
                <a:solidFill>
                  <a:schemeClr val="tx1"/>
                </a:solidFill>
                <a:cs typeface="B Titr" pitchFamily="2" charset="-78"/>
              </a:rPr>
            </a:br>
            <a:endParaRPr lang="en-US" sz="4400" dirty="0">
              <a:solidFill>
                <a:schemeClr val="tx1"/>
              </a:solidFill>
              <a:cs typeface="B Titr" pitchFamily="2" charset="-78"/>
            </a:endParaRPr>
          </a:p>
        </p:txBody>
      </p:sp>
      <p:sp>
        <p:nvSpPr>
          <p:cNvPr id="75777" name="Rectangle 1"/>
          <p:cNvSpPr>
            <a:spLocks noChangeArrowheads="1"/>
          </p:cNvSpPr>
          <p:nvPr/>
        </p:nvSpPr>
        <p:spPr bwMode="auto">
          <a:xfrm>
            <a:off x="1765799" y="1536918"/>
            <a:ext cx="6154249"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200000"/>
              </a:lnSpc>
              <a:spcBef>
                <a:spcPct val="0"/>
              </a:spcBef>
              <a:spcAft>
                <a:spcPct val="0"/>
              </a:spcAft>
              <a:buClrTx/>
              <a:buSzTx/>
              <a:buFontTx/>
              <a:buNone/>
              <a:tabLst>
                <a:tab pos="5943600" algn="r"/>
              </a:tabLst>
            </a:pPr>
            <a:r>
              <a:rPr kumimoji="0" lang="ar-SA" sz="2800" b="0" i="0" u="none" strike="noStrike" cap="none" normalizeH="0" baseline="0" dirty="0" smtClean="0">
                <a:ln>
                  <a:noFill/>
                </a:ln>
                <a:solidFill>
                  <a:schemeClr val="accent3"/>
                </a:solidFill>
                <a:effectLst/>
                <a:latin typeface="Arial" pitchFamily="34" charset="0"/>
                <a:ea typeface="Calibri" pitchFamily="34" charset="0"/>
                <a:cs typeface="B Koodak" pitchFamily="2" charset="-78"/>
              </a:rPr>
              <a:t>کاهش آس</a:t>
            </a:r>
            <a:r>
              <a:rPr lang="fa-IR" sz="2800" dirty="0" smtClean="0">
                <a:solidFill>
                  <a:schemeClr val="accent3"/>
                </a:solidFill>
                <a:latin typeface="Arial" pitchFamily="34" charset="0"/>
                <a:ea typeface="Calibri" pitchFamily="34" charset="0"/>
                <a:cs typeface="B Koodak" pitchFamily="2" charset="-78"/>
              </a:rPr>
              <a:t>ی</a:t>
            </a:r>
            <a:r>
              <a:rPr kumimoji="0" lang="ar-SA" sz="2800" b="0" i="0" u="none" strike="noStrike" cap="none" normalizeH="0" baseline="0" dirty="0" smtClean="0">
                <a:ln>
                  <a:noFill/>
                </a:ln>
                <a:solidFill>
                  <a:schemeClr val="accent3"/>
                </a:solidFill>
                <a:effectLst/>
                <a:latin typeface="Arial" pitchFamily="34" charset="0"/>
                <a:ea typeface="Calibri" pitchFamily="34" charset="0"/>
                <a:cs typeface="B Koodak" pitchFamily="2" charset="-78"/>
              </a:rPr>
              <a:t>ب </a:t>
            </a:r>
            <a:r>
              <a:rPr kumimoji="0" lang="ar-SA" sz="2800" b="0" i="0" u="none" strike="noStrike" cap="none" normalizeH="0" baseline="0" dirty="0" smtClean="0">
                <a:ln>
                  <a:noFill/>
                </a:ln>
                <a:solidFill>
                  <a:schemeClr val="accent3"/>
                </a:solidFill>
                <a:effectLst/>
                <a:latin typeface="Arial" pitchFamily="34" charset="0"/>
                <a:ea typeface="Calibri" pitchFamily="34" charset="0"/>
                <a:cs typeface="B Koodak" pitchFamily="2" charset="-78"/>
              </a:rPr>
              <a:t>پذیری سازه ای و غیرسازه ای مرکز </a:t>
            </a:r>
            <a:endParaRPr kumimoji="0" lang="en-US" sz="2800" b="0" i="0" u="none" strike="noStrike" cap="none" normalizeH="0" baseline="0" dirty="0" smtClean="0">
              <a:ln>
                <a:noFill/>
              </a:ln>
              <a:solidFill>
                <a:schemeClr val="accent3"/>
              </a:solidFill>
              <a:effectLst/>
              <a:latin typeface="Arial" pitchFamily="34" charset="0"/>
              <a:cs typeface="B Koodak" pitchFamily="2" charset="-78"/>
            </a:endParaRPr>
          </a:p>
          <a:p>
            <a:pPr lvl="0" algn="ctr" rtl="1" eaLnBrk="0" fontAlgn="base" hangingPunct="0">
              <a:lnSpc>
                <a:spcPct val="200000"/>
              </a:lnSpc>
              <a:spcBef>
                <a:spcPct val="0"/>
              </a:spcBef>
              <a:spcAft>
                <a:spcPct val="0"/>
              </a:spcAft>
              <a:tabLst>
                <a:tab pos="5943600" algn="r"/>
              </a:tabLst>
            </a:pPr>
            <a:r>
              <a:rPr lang="en-US" sz="2800" u="sng" dirty="0" smtClean="0"/>
              <a:t>S</a:t>
            </a:r>
            <a:r>
              <a:rPr lang="en-US" sz="2800" dirty="0" smtClean="0">
                <a:solidFill>
                  <a:schemeClr val="accent3"/>
                </a:solidFill>
              </a:rPr>
              <a:t>tructural and </a:t>
            </a:r>
            <a:r>
              <a:rPr lang="en-US" sz="2800" u="sng" dirty="0" smtClean="0"/>
              <a:t>N</a:t>
            </a:r>
            <a:r>
              <a:rPr lang="en-US" sz="2800" dirty="0" smtClean="0">
                <a:solidFill>
                  <a:schemeClr val="accent3"/>
                </a:solidFill>
              </a:rPr>
              <a:t>on-</a:t>
            </a:r>
            <a:r>
              <a:rPr lang="en-US" sz="2800" u="sng" dirty="0" smtClean="0"/>
              <a:t>S</a:t>
            </a:r>
            <a:r>
              <a:rPr lang="en-US" sz="2800" dirty="0" smtClean="0">
                <a:solidFill>
                  <a:schemeClr val="accent3"/>
                </a:solidFill>
              </a:rPr>
              <a:t>tructural </a:t>
            </a:r>
            <a:r>
              <a:rPr lang="en-US" sz="2800" dirty="0" smtClean="0">
                <a:solidFill>
                  <a:schemeClr val="accent3"/>
                </a:solidFill>
              </a:rPr>
              <a:t>resilience</a:t>
            </a:r>
            <a:endParaRPr kumimoji="0" lang="en-US" sz="2800" b="0" i="0" u="none" strike="noStrike" cap="none" normalizeH="0" baseline="0" dirty="0" smtClean="0">
              <a:ln>
                <a:noFill/>
              </a:ln>
              <a:solidFill>
                <a:schemeClr val="accent3"/>
              </a:solidFill>
              <a:effectLst/>
              <a:latin typeface="Arial" pitchFamily="34" charset="0"/>
              <a:cs typeface="B Koodak" pitchFamily="2" charset="-7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4663"/>
            <a:ext cx="7391400" cy="592137"/>
          </a:xfrm>
        </p:spPr>
        <p:txBody>
          <a:bodyPr>
            <a:normAutofit fontScale="90000"/>
          </a:bodyPr>
          <a:lstStyle/>
          <a:p>
            <a:pPr algn="ctr"/>
            <a:r>
              <a:rPr lang="ar-SA" dirty="0" smtClean="0">
                <a:solidFill>
                  <a:srgbClr val="C00000"/>
                </a:solidFill>
                <a:cs typeface="B Koodak" pitchFamily="2" charset="-78"/>
              </a:rPr>
              <a:t>دستورالعمل برنامه کاهش آسیب پذیری سازه ای و غیرسازه ای مرکز </a:t>
            </a:r>
            <a:endParaRPr lang="en-US" dirty="0">
              <a:solidFill>
                <a:srgbClr val="C00000"/>
              </a:solidFill>
              <a:cs typeface="B Koodak" pitchFamily="2" charset="-78"/>
            </a:endParaRPr>
          </a:p>
        </p:txBody>
      </p:sp>
      <p:sp>
        <p:nvSpPr>
          <p:cNvPr id="3" name="Content Placeholder 2"/>
          <p:cNvSpPr>
            <a:spLocks noGrp="1"/>
          </p:cNvSpPr>
          <p:nvPr>
            <p:ph idx="1"/>
          </p:nvPr>
        </p:nvSpPr>
        <p:spPr/>
        <p:txBody>
          <a:bodyPr>
            <a:normAutofit fontScale="62500" lnSpcReduction="20000"/>
          </a:bodyPr>
          <a:lstStyle/>
          <a:p>
            <a:pPr lvl="0" algn="just" rtl="1">
              <a:lnSpc>
                <a:spcPct val="150000"/>
              </a:lnSpc>
            </a:pPr>
            <a:r>
              <a:rPr lang="ar-SA" b="1" dirty="0" smtClean="0">
                <a:cs typeface="B Mitra" pitchFamily="2" charset="-78"/>
              </a:rPr>
              <a:t>این برنامه توسط مسئول برنامه، با نظارت و حمایت رییس مرکز و مشارکت کلیه کارکنان انجام می شود. </a:t>
            </a:r>
            <a:endParaRPr lang="en-US" b="1" dirty="0" smtClean="0">
              <a:cs typeface="B Mitra" pitchFamily="2" charset="-78"/>
            </a:endParaRPr>
          </a:p>
          <a:p>
            <a:pPr lvl="0" algn="just" rtl="1">
              <a:lnSpc>
                <a:spcPct val="150000"/>
              </a:lnSpc>
            </a:pPr>
            <a:r>
              <a:rPr lang="ar-SA" b="1" dirty="0" smtClean="0">
                <a:cs typeface="B Mitra" pitchFamily="2" charset="-78"/>
              </a:rPr>
              <a:t>جهت کاهش اسیب پذیری سازه ای، به چک لیست مربوطه در برنامه </a:t>
            </a:r>
            <a:r>
              <a:rPr lang="en-US" b="1" dirty="0" smtClean="0">
                <a:cs typeface="B Mitra" pitchFamily="2" charset="-78"/>
              </a:rPr>
              <a:t>SARA</a:t>
            </a:r>
            <a:r>
              <a:rPr lang="fa-IR" b="1" dirty="0" smtClean="0">
                <a:cs typeface="B Mitra" pitchFamily="2" charset="-78"/>
              </a:rPr>
              <a:t> مراجعه کنید. بر اساس این چک لیست مرکز باید هماهنگی لازم را با مرکز سطح بالاتر (و دفتر فنی دانشگاه) انجام دهد، تا ارزیابی مهندسی ایمنی سازه ای انجام گیرد و جهت مقاوم سازی آن اقدام شود. </a:t>
            </a:r>
            <a:endParaRPr lang="en-US" b="1" dirty="0" smtClean="0">
              <a:cs typeface="B Mitra" pitchFamily="2" charset="-78"/>
            </a:endParaRPr>
          </a:p>
          <a:p>
            <a:pPr lvl="0" algn="just" rtl="1">
              <a:lnSpc>
                <a:spcPct val="150000"/>
              </a:lnSpc>
            </a:pPr>
            <a:r>
              <a:rPr lang="fa-IR" b="1" dirty="0" smtClean="0">
                <a:cs typeface="B Mitra" pitchFamily="2" charset="-78"/>
              </a:rPr>
              <a:t>برای کاهش آسیب پذیری غیرسازه ای از دستورالعمل پیوست استفاده نمایید. </a:t>
            </a:r>
            <a:endParaRPr lang="en-US" b="1" dirty="0" smtClean="0">
              <a:cs typeface="B Mitra" pitchFamily="2" charset="-78"/>
            </a:endParaRPr>
          </a:p>
          <a:p>
            <a:pPr lvl="0" algn="just" rtl="1">
              <a:lnSpc>
                <a:spcPct val="150000"/>
              </a:lnSpc>
            </a:pPr>
            <a:r>
              <a:rPr lang="fa-IR" b="1" dirty="0" smtClean="0">
                <a:cs typeface="B Mitra" pitchFamily="2" charset="-78"/>
              </a:rPr>
              <a:t>گزارش برنامه های بلایای مرکز به کارشناس مسئول مدیریت و کاهش خطر بلایای مرکز بهداشت شهرستان ارسال می گردد. </a:t>
            </a:r>
            <a:endParaRPr lang="en-US" b="1" dirty="0" smtClean="0">
              <a:cs typeface="B Mitra" pitchFamily="2" charset="-78"/>
            </a:endParaRPr>
          </a:p>
          <a:p>
            <a:pPr lvl="0" algn="just" rtl="1">
              <a:lnSpc>
                <a:spcPct val="150000"/>
              </a:lnSpc>
            </a:pPr>
            <a:r>
              <a:rPr lang="ar-SA" b="1" dirty="0" smtClean="0">
                <a:cs typeface="B Mitra" pitchFamily="2" charset="-78"/>
              </a:rPr>
              <a:t>پایش و نظارت هر مرکز و پاسخگویی به سوالات، بعهده مرکز سطح بالاتر است. </a:t>
            </a:r>
            <a:endParaRPr lang="en-US" b="1" dirty="0" smtClean="0">
              <a:cs typeface="B Mitra" pitchFamily="2" charset="-7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
            <a:ext cx="7943088" cy="4800600"/>
          </a:xfrm>
        </p:spPr>
        <p:txBody>
          <a:bodyPr/>
          <a:lstStyle/>
          <a:p>
            <a:pPr algn="ctr" rtl="1">
              <a:lnSpc>
                <a:spcPct val="200000"/>
              </a:lnSpc>
              <a:buNone/>
            </a:pPr>
            <a:r>
              <a:rPr lang="fa-IR" b="1" dirty="0" smtClean="0">
                <a:solidFill>
                  <a:srgbClr val="C00000"/>
                </a:solidFill>
              </a:rPr>
              <a:t>ارزيابي و آموزش آمادگي خانوار</a:t>
            </a:r>
            <a:endParaRPr lang="en-US" dirty="0" smtClean="0">
              <a:solidFill>
                <a:srgbClr val="C00000"/>
              </a:solidFill>
            </a:endParaRPr>
          </a:p>
          <a:p>
            <a:pPr algn="ctr" rtl="1">
              <a:lnSpc>
                <a:spcPct val="200000"/>
              </a:lnSpc>
              <a:buNone/>
            </a:pPr>
            <a:r>
              <a:rPr lang="fa-IR" b="1" dirty="0" smtClean="0">
                <a:solidFill>
                  <a:srgbClr val="C00000"/>
                </a:solidFill>
              </a:rPr>
              <a:t>(</a:t>
            </a:r>
            <a:r>
              <a:rPr lang="en-US" b="1" dirty="0" smtClean="0"/>
              <a:t>DART</a:t>
            </a:r>
            <a:r>
              <a:rPr lang="fa-IR" b="1" dirty="0" smtClean="0">
                <a:solidFill>
                  <a:srgbClr val="C00000"/>
                </a:solidFill>
              </a:rPr>
              <a:t>)</a:t>
            </a:r>
            <a:endParaRPr lang="en-US" b="1" dirty="0" smtClean="0">
              <a:solidFill>
                <a:srgbClr val="C00000"/>
              </a:solidFill>
            </a:endParaRPr>
          </a:p>
          <a:p>
            <a:pPr algn="ctr">
              <a:lnSpc>
                <a:spcPct val="200000"/>
              </a:lnSpc>
              <a:buNone/>
            </a:pPr>
            <a:r>
              <a:rPr lang="en-US" u="sng" dirty="0" smtClean="0"/>
              <a:t>D</a:t>
            </a:r>
            <a:r>
              <a:rPr lang="en-US" dirty="0" smtClean="0">
                <a:solidFill>
                  <a:srgbClr val="C00000"/>
                </a:solidFill>
              </a:rPr>
              <a:t>isaster </a:t>
            </a:r>
            <a:r>
              <a:rPr lang="en-US" u="sng" dirty="0" smtClean="0"/>
              <a:t>A</a:t>
            </a:r>
            <a:r>
              <a:rPr lang="en-US" dirty="0" smtClean="0">
                <a:solidFill>
                  <a:srgbClr val="C00000"/>
                </a:solidFill>
              </a:rPr>
              <a:t>ssessment of </a:t>
            </a:r>
            <a:r>
              <a:rPr lang="en-US" u="sng" dirty="0" smtClean="0"/>
              <a:t>R</a:t>
            </a:r>
            <a:r>
              <a:rPr lang="en-US" dirty="0" smtClean="0">
                <a:solidFill>
                  <a:srgbClr val="C00000"/>
                </a:solidFill>
              </a:rPr>
              <a:t>eadiness and </a:t>
            </a:r>
            <a:r>
              <a:rPr lang="en-US" u="sng" dirty="0" smtClean="0"/>
              <a:t>T</a:t>
            </a:r>
            <a:r>
              <a:rPr lang="en-US" dirty="0" smtClean="0">
                <a:solidFill>
                  <a:srgbClr val="C00000"/>
                </a:solidFill>
              </a:rPr>
              <a:t>raining </a:t>
            </a:r>
          </a:p>
        </p:txBody>
      </p:sp>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3074" name="Picture 2" descr="C:\Users\Udr\Desktop\images.jpg"/>
          <p:cNvPicPr>
            <a:picLocks noChangeAspect="1" noChangeArrowheads="1"/>
          </p:cNvPicPr>
          <p:nvPr/>
        </p:nvPicPr>
        <p:blipFill>
          <a:blip r:embed="rId4" cstate="print"/>
          <a:srcRect/>
          <a:stretch>
            <a:fillRect/>
          </a:stretch>
        </p:blipFill>
        <p:spPr bwMode="auto">
          <a:xfrm>
            <a:off x="2743200" y="3161204"/>
            <a:ext cx="3505200" cy="345867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62000"/>
            <a:ext cx="7714488" cy="5791200"/>
          </a:xfrm>
        </p:spPr>
        <p:txBody>
          <a:bodyPr>
            <a:noAutofit/>
          </a:bodyPr>
          <a:lstStyle/>
          <a:p>
            <a:pPr lvl="0" algn="just" rtl="1">
              <a:lnSpc>
                <a:spcPct val="220000"/>
              </a:lnSpc>
            </a:pPr>
            <a:r>
              <a:rPr lang="ar-SA" sz="1800" dirty="0" smtClean="0"/>
              <a:t>هر خانوار در هر سال، یکبار مورد </a:t>
            </a:r>
            <a:r>
              <a:rPr lang="ar-SA" sz="1800" u="sng" dirty="0" smtClean="0">
                <a:solidFill>
                  <a:srgbClr val="C00000"/>
                </a:solidFill>
              </a:rPr>
              <a:t>ارزیابی</a:t>
            </a:r>
            <a:r>
              <a:rPr lang="ar-SA" sz="1800" dirty="0" smtClean="0"/>
              <a:t> و </a:t>
            </a:r>
            <a:r>
              <a:rPr lang="ar-SA" sz="1800" u="sng" dirty="0" smtClean="0">
                <a:solidFill>
                  <a:srgbClr val="C00000"/>
                </a:solidFill>
              </a:rPr>
              <a:t>آموزش</a:t>
            </a:r>
            <a:r>
              <a:rPr lang="ar-SA" sz="1800" dirty="0" smtClean="0"/>
              <a:t> قرار می گیرد.</a:t>
            </a:r>
            <a:endParaRPr lang="en-US" sz="1800" dirty="0" smtClean="0"/>
          </a:p>
          <a:p>
            <a:pPr lvl="0" algn="just" rtl="1">
              <a:lnSpc>
                <a:spcPct val="220000"/>
              </a:lnSpc>
            </a:pPr>
            <a:r>
              <a:rPr lang="ar-SA" sz="1800" dirty="0" smtClean="0"/>
              <a:t>ارزیابی بر اساس فرم ارزیابی و آموزش بر اساس دستورالعمل آموزش خانوار انجام می شود. </a:t>
            </a:r>
            <a:endParaRPr lang="en-US" sz="1800" dirty="0" smtClean="0"/>
          </a:p>
          <a:p>
            <a:pPr lvl="0" algn="just" rtl="1">
              <a:lnSpc>
                <a:spcPct val="220000"/>
              </a:lnSpc>
            </a:pPr>
            <a:r>
              <a:rPr lang="ar-SA" sz="1800" dirty="0" smtClean="0"/>
              <a:t>در هر سال </a:t>
            </a:r>
            <a:r>
              <a:rPr lang="ar-SA" sz="1800" u="sng" dirty="0" smtClean="0">
                <a:solidFill>
                  <a:srgbClr val="C00000"/>
                </a:solidFill>
              </a:rPr>
              <a:t>ابتدا</a:t>
            </a:r>
            <a:r>
              <a:rPr lang="ar-SA" sz="1800" dirty="0" smtClean="0"/>
              <a:t> فرم ارزیابی تکمیل شده و سپس </a:t>
            </a:r>
            <a:r>
              <a:rPr lang="ar-SA" sz="1800" u="sng" dirty="0" smtClean="0">
                <a:solidFill>
                  <a:srgbClr val="C00000"/>
                </a:solidFill>
              </a:rPr>
              <a:t>آموزش </a:t>
            </a:r>
            <a:r>
              <a:rPr lang="ar-SA" sz="1800" dirty="0" smtClean="0"/>
              <a:t>انجام می گیرد. فرم ارزیابی در پرونده خانوار قرار می گیرد. (توجه: ارائه آموزش تنها پس از انجام ارزیابی انجام خواهد گرفت.)</a:t>
            </a:r>
            <a:endParaRPr lang="en-US" sz="1800" dirty="0" smtClean="0"/>
          </a:p>
          <a:p>
            <a:pPr lvl="0" algn="just" rtl="1">
              <a:lnSpc>
                <a:spcPct val="220000"/>
              </a:lnSpc>
            </a:pPr>
            <a:r>
              <a:rPr lang="ar-SA" sz="1800" dirty="0" smtClean="0"/>
              <a:t>اگر چه گروه هدف برنامه همه اعضای خانواده هستند ولی با توجه به اهمیت نقش زنان در خانواده، این گروه در اولویت هستند. </a:t>
            </a:r>
            <a:endParaRPr lang="en-US" sz="1800" dirty="0" smtClean="0"/>
          </a:p>
          <a:p>
            <a:pPr lvl="0" algn="just" rtl="1">
              <a:lnSpc>
                <a:spcPct val="220000"/>
              </a:lnSpc>
            </a:pPr>
            <a:r>
              <a:rPr lang="fa-IR" sz="1800" dirty="0" smtClean="0"/>
              <a:t>گزارش برنامه های بلایای مرکز به کارشناس مسئول مدیریت و کاهش خطر بلایای مرکز بهداشت شهرستان ارسال می گردد. </a:t>
            </a:r>
            <a:endParaRPr lang="en-US" sz="1800" dirty="0" smtClean="0"/>
          </a:p>
          <a:p>
            <a:pPr lvl="0" algn="just" rtl="1">
              <a:lnSpc>
                <a:spcPct val="220000"/>
              </a:lnSpc>
            </a:pPr>
            <a:r>
              <a:rPr lang="ar-SA" sz="1800" dirty="0" smtClean="0"/>
              <a:t>پایش و نظارت هر مرکز و پاسخگویی به سوالات، بعهده مرکز سطح بالاتر است.</a:t>
            </a:r>
            <a:endParaRPr lang="en-US" sz="1800" dirty="0"/>
          </a:p>
        </p:txBody>
      </p:sp>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6" name="Title 5"/>
          <p:cNvSpPr>
            <a:spLocks noGrp="1"/>
          </p:cNvSpPr>
          <p:nvPr>
            <p:ph type="title"/>
          </p:nvPr>
        </p:nvSpPr>
        <p:spPr>
          <a:xfrm>
            <a:off x="1435608" y="0"/>
            <a:ext cx="7498080" cy="715962"/>
          </a:xfrm>
        </p:spPr>
        <p:txBody>
          <a:bodyPr>
            <a:normAutofit/>
          </a:bodyPr>
          <a:lstStyle/>
          <a:p>
            <a:pPr algn="ctr"/>
            <a:r>
              <a:rPr lang="fa-IR" sz="3200" dirty="0" smtClean="0">
                <a:solidFill>
                  <a:srgbClr val="C00000"/>
                </a:solidFill>
              </a:rPr>
              <a:t>دستورالعمل اجرای برنامه</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1026" name="Picture 2"/>
          <p:cNvPicPr>
            <a:picLocks noGrp="1" noChangeAspect="1" noChangeArrowheads="1"/>
          </p:cNvPicPr>
          <p:nvPr>
            <p:ph idx="1"/>
          </p:nvPr>
        </p:nvPicPr>
        <p:blipFill>
          <a:blip r:embed="rId4" cstate="print"/>
          <a:srcRect/>
          <a:stretch>
            <a:fillRect/>
          </a:stretch>
        </p:blipFill>
        <p:spPr bwMode="auto">
          <a:xfrm>
            <a:off x="990601" y="1143000"/>
            <a:ext cx="8153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7" name="Content Placeholder 6"/>
          <p:cNvSpPr>
            <a:spLocks noGrp="1"/>
          </p:cNvSpPr>
          <p:nvPr>
            <p:ph idx="1"/>
          </p:nvPr>
        </p:nvSpPr>
        <p:spPr/>
        <p:txBody>
          <a:bodyPr/>
          <a:lstStyle/>
          <a:p>
            <a:pPr lvl="0" algn="ctr" rtl="1">
              <a:lnSpc>
                <a:spcPct val="200000"/>
              </a:lnSpc>
              <a:buNone/>
            </a:pPr>
            <a:r>
              <a:rPr lang="fa-IR" dirty="0" smtClean="0">
                <a:solidFill>
                  <a:srgbClr val="C00000"/>
                </a:solidFill>
                <a:cs typeface="B Koodak" pitchFamily="2" charset="-78"/>
              </a:rPr>
              <a:t>تدوین و اجرای برنامه آمادگی مرکز برای بلایا </a:t>
            </a:r>
          </a:p>
          <a:p>
            <a:pPr lvl="0" algn="ctr" rtl="1">
              <a:lnSpc>
                <a:spcPct val="200000"/>
              </a:lnSpc>
              <a:buNone/>
            </a:pPr>
            <a:r>
              <a:rPr lang="en-US" dirty="0" smtClean="0">
                <a:solidFill>
                  <a:srgbClr val="C00000"/>
                </a:solidFill>
                <a:cs typeface="B Koodak" pitchFamily="2" charset="-78"/>
              </a:rPr>
              <a:t>(</a:t>
            </a:r>
            <a:r>
              <a:rPr lang="en-US" dirty="0" smtClean="0">
                <a:cs typeface="B Koodak" pitchFamily="2" charset="-78"/>
              </a:rPr>
              <a:t>EOP</a:t>
            </a:r>
            <a:r>
              <a:rPr lang="en-US" dirty="0" smtClean="0">
                <a:solidFill>
                  <a:srgbClr val="C00000"/>
                </a:solidFill>
                <a:cs typeface="B Koodak" pitchFamily="2" charset="-78"/>
              </a:rPr>
              <a:t>) </a:t>
            </a:r>
            <a:endParaRPr lang="fa-IR" dirty="0" smtClean="0">
              <a:solidFill>
                <a:srgbClr val="C00000"/>
              </a:solidFill>
              <a:cs typeface="B Koodak" pitchFamily="2" charset="-78"/>
            </a:endParaRPr>
          </a:p>
          <a:p>
            <a:pPr algn="ctr" rtl="1">
              <a:lnSpc>
                <a:spcPct val="200000"/>
              </a:lnSpc>
              <a:buNone/>
            </a:pPr>
            <a:r>
              <a:rPr lang="en-US" u="sng" dirty="0" smtClean="0"/>
              <a:t>E</a:t>
            </a:r>
            <a:r>
              <a:rPr lang="en-US" dirty="0" smtClean="0">
                <a:solidFill>
                  <a:srgbClr val="C00000"/>
                </a:solidFill>
              </a:rPr>
              <a:t>mergency </a:t>
            </a:r>
            <a:r>
              <a:rPr lang="en-US" u="sng" dirty="0" smtClean="0"/>
              <a:t>O</a:t>
            </a:r>
            <a:r>
              <a:rPr lang="en-US" dirty="0" smtClean="0">
                <a:solidFill>
                  <a:srgbClr val="C00000"/>
                </a:solidFill>
              </a:rPr>
              <a:t>perations </a:t>
            </a:r>
            <a:r>
              <a:rPr lang="en-US" u="sng" dirty="0" smtClean="0"/>
              <a:t>P</a:t>
            </a:r>
            <a:r>
              <a:rPr lang="en-US" dirty="0" smtClean="0">
                <a:solidFill>
                  <a:srgbClr val="C00000"/>
                </a:solidFill>
              </a:rPr>
              <a:t>lan</a:t>
            </a:r>
          </a:p>
          <a:p>
            <a:pPr lvl="0" algn="ctr" rtl="1">
              <a:lnSpc>
                <a:spcPct val="200000"/>
              </a:lnSpc>
              <a:buNone/>
            </a:pPr>
            <a:endParaRPr lang="en-US" dirty="0" smtClean="0">
              <a:solidFill>
                <a:srgbClr val="C00000"/>
              </a:solidFill>
              <a:cs typeface="B Koodak" pitchFamily="2" charset="-78"/>
            </a:endParaRPr>
          </a:p>
          <a:p>
            <a:pPr algn="ctr" rtl="1">
              <a:lnSpc>
                <a:spcPct val="200000"/>
              </a:lnSpc>
              <a:buNone/>
            </a:pPr>
            <a:endParaRPr lang="en-US"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10241" name="Picture 1"/>
          <p:cNvPicPr>
            <a:picLocks noChangeAspect="1" noChangeArrowheads="1"/>
          </p:cNvPicPr>
          <p:nvPr/>
        </p:nvPicPr>
        <p:blipFill>
          <a:blip r:embed="rId4" cstate="print"/>
          <a:srcRect/>
          <a:stretch>
            <a:fillRect/>
          </a:stretch>
        </p:blipFill>
        <p:spPr bwMode="auto">
          <a:xfrm>
            <a:off x="0" y="10668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19288" cy="1143000"/>
          </a:xfrm>
        </p:spPr>
        <p:txBody>
          <a:bodyPr>
            <a:noAutofit/>
          </a:bodyPr>
          <a:lstStyle/>
          <a:p>
            <a:pPr algn="ctr"/>
            <a:r>
              <a:rPr lang="fa-IR" sz="3400" dirty="0" smtClean="0">
                <a:solidFill>
                  <a:schemeClr val="accent3"/>
                </a:solidFill>
                <a:effectLst/>
                <a:cs typeface="B Titr" pitchFamily="2" charset="-78"/>
              </a:rPr>
              <a:t>ضرورت برنامه ریزی برای پاسخ به بلایا و فوریت ها</a:t>
            </a:r>
            <a:r>
              <a:rPr lang="en-US" sz="3400" dirty="0" smtClean="0">
                <a:solidFill>
                  <a:schemeClr val="accent3"/>
                </a:solidFill>
                <a:effectLst/>
                <a:cs typeface="B Titr" pitchFamily="2" charset="-78"/>
              </a:rPr>
              <a:t/>
            </a:r>
            <a:br>
              <a:rPr lang="en-US" sz="3400" dirty="0" smtClean="0">
                <a:solidFill>
                  <a:schemeClr val="accent3"/>
                </a:solidFill>
                <a:effectLst/>
                <a:cs typeface="B Titr" pitchFamily="2" charset="-78"/>
              </a:rPr>
            </a:br>
            <a:endParaRPr lang="en-US" sz="3400" dirty="0">
              <a:solidFill>
                <a:schemeClr val="accent3"/>
              </a:solidFill>
              <a:effectLst/>
              <a:cs typeface="B Titr" pitchFamily="2" charset="-78"/>
            </a:endParaRPr>
          </a:p>
        </p:txBody>
      </p:sp>
      <p:sp>
        <p:nvSpPr>
          <p:cNvPr id="3" name="Content Placeholder 2"/>
          <p:cNvSpPr>
            <a:spLocks noGrp="1"/>
          </p:cNvSpPr>
          <p:nvPr>
            <p:ph idx="1"/>
          </p:nvPr>
        </p:nvSpPr>
        <p:spPr>
          <a:xfrm>
            <a:off x="860425" y="1238250"/>
            <a:ext cx="8207375" cy="5162550"/>
          </a:xfrm>
        </p:spPr>
        <p:txBody>
          <a:bodyPr>
            <a:normAutofit fontScale="77500" lnSpcReduction="20000"/>
          </a:bodyPr>
          <a:lstStyle/>
          <a:p>
            <a:pPr algn="just" rtl="1">
              <a:lnSpc>
                <a:spcPct val="150000"/>
              </a:lnSpc>
            </a:pPr>
            <a:r>
              <a:rPr lang="fa-IR" b="1" dirty="0" smtClean="0">
                <a:cs typeface="B Mitra" pitchFamily="2" charset="-78"/>
              </a:rPr>
              <a:t>متعاقب وقوع یک مخاطره (بسته به شدت و وسعت آسیب ناشی از آن) شرایط زیر روی می دهد که مدیریت آن متفاوت با شرایط عادی است: </a:t>
            </a:r>
            <a:endParaRPr lang="en-US" b="1" dirty="0" smtClean="0">
              <a:cs typeface="B Mitra" pitchFamily="2" charset="-78"/>
            </a:endParaRPr>
          </a:p>
          <a:p>
            <a:pPr lvl="1" algn="just" rtl="1">
              <a:lnSpc>
                <a:spcPct val="150000"/>
              </a:lnSpc>
            </a:pPr>
            <a:r>
              <a:rPr lang="fa-IR" b="1" dirty="0" smtClean="0">
                <a:cs typeface="B Mitra" pitchFamily="2" charset="-78"/>
              </a:rPr>
              <a:t>بروز انواع نیازها و و تقاضاهایی که باید فوری به آنها پاسخ داد</a:t>
            </a:r>
            <a:endParaRPr lang="en-US" b="1" dirty="0" smtClean="0">
              <a:cs typeface="B Mitra" pitchFamily="2" charset="-78"/>
            </a:endParaRPr>
          </a:p>
          <a:p>
            <a:pPr lvl="1" algn="just" rtl="1">
              <a:lnSpc>
                <a:spcPct val="150000"/>
              </a:lnSpc>
            </a:pPr>
            <a:r>
              <a:rPr lang="fa-IR" b="1" dirty="0" smtClean="0">
                <a:cs typeface="B Mitra" pitchFamily="2" charset="-78"/>
              </a:rPr>
              <a:t>کمبود یا نبود اطلاعات برای تصمیم سازی</a:t>
            </a:r>
            <a:endParaRPr lang="en-US" b="1" dirty="0" smtClean="0">
              <a:cs typeface="B Mitra" pitchFamily="2" charset="-78"/>
            </a:endParaRPr>
          </a:p>
          <a:p>
            <a:pPr lvl="1" algn="just" rtl="1">
              <a:lnSpc>
                <a:spcPct val="150000"/>
              </a:lnSpc>
            </a:pPr>
            <a:r>
              <a:rPr lang="fa-IR" b="1" dirty="0" smtClean="0">
                <a:cs typeface="B Mitra" pitchFamily="2" charset="-78"/>
              </a:rPr>
              <a:t>پیشگیری  از آسیب بیشتر جانی و مالی و عملکردی </a:t>
            </a:r>
            <a:endParaRPr lang="en-US" b="1" dirty="0" smtClean="0">
              <a:cs typeface="B Mitra" pitchFamily="2" charset="-78"/>
            </a:endParaRPr>
          </a:p>
          <a:p>
            <a:pPr lvl="1" algn="just" rtl="1">
              <a:lnSpc>
                <a:spcPct val="150000"/>
              </a:lnSpc>
            </a:pPr>
            <a:r>
              <a:rPr lang="fa-IR" b="1" dirty="0" smtClean="0">
                <a:cs typeface="B Mitra" pitchFamily="2" charset="-78"/>
              </a:rPr>
              <a:t>لزوم بازگشت هر چه سریعتر جامعه به شرایط عادی </a:t>
            </a:r>
            <a:endParaRPr lang="en-US" b="1" dirty="0" smtClean="0">
              <a:cs typeface="B Mitra" pitchFamily="2" charset="-78"/>
            </a:endParaRPr>
          </a:p>
          <a:p>
            <a:pPr lvl="1" algn="just" rtl="1">
              <a:lnSpc>
                <a:spcPct val="150000"/>
              </a:lnSpc>
            </a:pPr>
            <a:r>
              <a:rPr lang="fa-IR" b="1" dirty="0" smtClean="0">
                <a:cs typeface="B Mitra" pitchFamily="2" charset="-78"/>
              </a:rPr>
              <a:t>از بین رفتن زیرساخت های جامعه مانند ارتباطات، حمل و نقل و غیره </a:t>
            </a:r>
            <a:endParaRPr lang="en-US" b="1" dirty="0" smtClean="0">
              <a:cs typeface="B Mitra" pitchFamily="2" charset="-78"/>
            </a:endParaRPr>
          </a:p>
          <a:p>
            <a:pPr lvl="1" algn="just" rtl="1">
              <a:lnSpc>
                <a:spcPct val="150000"/>
              </a:lnSpc>
            </a:pPr>
            <a:r>
              <a:rPr lang="fa-IR" b="1" dirty="0" smtClean="0">
                <a:cs typeface="B Mitra" pitchFamily="2" charset="-78"/>
              </a:rPr>
              <a:t>ورود سازمان های مختلف به فیلد برای ارائه خدمات </a:t>
            </a:r>
            <a:endParaRPr lang="en-US" b="1" dirty="0" smtClean="0">
              <a:cs typeface="B Mitra" pitchFamily="2" charset="-78"/>
            </a:endParaRPr>
          </a:p>
          <a:p>
            <a:pPr lvl="1" algn="just" rtl="1">
              <a:lnSpc>
                <a:spcPct val="150000"/>
              </a:lnSpc>
            </a:pPr>
            <a:r>
              <a:rPr lang="fa-IR" b="1" dirty="0" smtClean="0">
                <a:cs typeface="B Mitra" pitchFamily="2" charset="-78"/>
              </a:rPr>
              <a:t>شرایط پر استرس مدیریتی و سیاسی</a:t>
            </a:r>
            <a:endParaRPr lang="en-US" b="1" dirty="0">
              <a:cs typeface="B Mitra" pitchFamily="2" charset="-7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81000"/>
            <a:ext cx="7498080" cy="1143000"/>
          </a:xfrm>
        </p:spPr>
        <p:txBody>
          <a:bodyPr>
            <a:normAutofit fontScale="90000"/>
          </a:bodyPr>
          <a:lstStyle/>
          <a:p>
            <a:pPr algn="ctr"/>
            <a:r>
              <a:rPr lang="fa-IR" dirty="0" smtClean="0">
                <a:solidFill>
                  <a:schemeClr val="accent3"/>
                </a:solidFill>
                <a:effectLst/>
                <a:cs typeface="B Titr" pitchFamily="2" charset="-78"/>
              </a:rPr>
              <a:t>مراحل اصلی تدوین برنامه عملیات بلایا و فوريت ها</a:t>
            </a:r>
            <a:r>
              <a:rPr lang="en-US" dirty="0" smtClean="0">
                <a:solidFill>
                  <a:schemeClr val="accent3"/>
                </a:solidFill>
                <a:effectLst/>
                <a:cs typeface="B Titr" pitchFamily="2" charset="-78"/>
              </a:rPr>
              <a:t/>
            </a:r>
            <a:br>
              <a:rPr lang="en-US" dirty="0" smtClean="0">
                <a:solidFill>
                  <a:schemeClr val="accent3"/>
                </a:solidFill>
                <a:effectLst/>
                <a:cs typeface="B Titr" pitchFamily="2" charset="-78"/>
              </a:rPr>
            </a:br>
            <a:endParaRPr lang="en-US" dirty="0">
              <a:solidFill>
                <a:schemeClr val="accent3"/>
              </a:solidFill>
              <a:effectLst/>
              <a:cs typeface="B Titr" pitchFamily="2" charset="-78"/>
            </a:endParaRPr>
          </a:p>
        </p:txBody>
      </p:sp>
      <p:sp>
        <p:nvSpPr>
          <p:cNvPr id="3" name="Content Placeholder 2"/>
          <p:cNvSpPr>
            <a:spLocks noGrp="1"/>
          </p:cNvSpPr>
          <p:nvPr>
            <p:ph idx="1"/>
          </p:nvPr>
        </p:nvSpPr>
        <p:spPr>
          <a:xfrm>
            <a:off x="1" y="1314450"/>
            <a:ext cx="9144000" cy="5162550"/>
          </a:xfrm>
        </p:spPr>
        <p:txBody>
          <a:bodyPr/>
          <a:lstStyle/>
          <a:p>
            <a:pPr algn="r" rtl="1">
              <a:lnSpc>
                <a:spcPct val="200000"/>
              </a:lnSpc>
              <a:buNone/>
            </a:pPr>
            <a:r>
              <a:rPr lang="fa-IR" sz="2400" b="1" dirty="0" smtClean="0">
                <a:cs typeface="B Mitra" pitchFamily="2" charset="-78"/>
              </a:rPr>
              <a:t>به منظور تدوین یک برنامه عملیات بلایا و فوریت ها چهار مرحله زیر باید انجام گیرند:</a:t>
            </a:r>
            <a:endParaRPr lang="en-US" sz="2400" b="1" dirty="0" smtClean="0">
              <a:cs typeface="B Mitra" pitchFamily="2" charset="-78"/>
            </a:endParaRPr>
          </a:p>
          <a:p>
            <a:pPr marL="1381125" lvl="0" indent="-354013" algn="r" rtl="1">
              <a:lnSpc>
                <a:spcPct val="200000"/>
              </a:lnSpc>
            </a:pPr>
            <a:r>
              <a:rPr lang="fa-IR" sz="2400" b="1" dirty="0" smtClean="0">
                <a:cs typeface="B Mitra" pitchFamily="2" charset="-78"/>
              </a:rPr>
              <a:t>ارزیابی خطر </a:t>
            </a:r>
            <a:r>
              <a:rPr lang="en-US" sz="2400" b="1" dirty="0" smtClean="0">
                <a:cs typeface="B Mitra" pitchFamily="2" charset="-78"/>
              </a:rPr>
              <a:t>(Risk assessment)</a:t>
            </a:r>
          </a:p>
          <a:p>
            <a:pPr marL="1381125" lvl="0" indent="-354013" algn="r" rtl="1">
              <a:lnSpc>
                <a:spcPct val="200000"/>
              </a:lnSpc>
            </a:pPr>
            <a:r>
              <a:rPr lang="fa-IR" sz="2400" b="1" dirty="0" smtClean="0">
                <a:cs typeface="B Mitra" pitchFamily="2" charset="-78"/>
              </a:rPr>
              <a:t>تدوین برنامه عملیات بلایا و فوریت ها </a:t>
            </a:r>
            <a:r>
              <a:rPr lang="en-US" sz="2400" b="1" dirty="0" smtClean="0">
                <a:cs typeface="B Mitra" pitchFamily="2" charset="-78"/>
              </a:rPr>
              <a:t>(EOP development)</a:t>
            </a:r>
          </a:p>
          <a:p>
            <a:pPr marL="1381125" lvl="0" indent="-354013" algn="r" rtl="1">
              <a:lnSpc>
                <a:spcPct val="200000"/>
              </a:lnSpc>
            </a:pPr>
            <a:r>
              <a:rPr lang="fa-IR" sz="2400" b="1" dirty="0" smtClean="0">
                <a:cs typeface="B Mitra" pitchFamily="2" charset="-78"/>
              </a:rPr>
              <a:t>آزمون برنامه</a:t>
            </a:r>
            <a:r>
              <a:rPr lang="en-US" sz="2400" b="1" dirty="0" smtClean="0">
                <a:cs typeface="B Mitra" pitchFamily="2" charset="-78"/>
              </a:rPr>
              <a:t> (Testing the plan) </a:t>
            </a:r>
          </a:p>
          <a:p>
            <a:pPr marL="1381125" lvl="0" indent="-354013" algn="r" rtl="1">
              <a:lnSpc>
                <a:spcPct val="200000"/>
              </a:lnSpc>
            </a:pPr>
            <a:r>
              <a:rPr lang="fa-IR" sz="2400" b="1" dirty="0" smtClean="0">
                <a:cs typeface="B Mitra" pitchFamily="2" charset="-78"/>
              </a:rPr>
              <a:t>حفظ و بازبینی برنامه</a:t>
            </a:r>
            <a:r>
              <a:rPr lang="en-US" sz="2400" b="1" dirty="0" smtClean="0">
                <a:cs typeface="B Mitra" pitchFamily="2" charset="-78"/>
              </a:rPr>
              <a:t> (Plan maintenance and revision) </a:t>
            </a:r>
          </a:p>
          <a:p>
            <a:pPr algn="r" rtl="1">
              <a:lnSpc>
                <a:spcPct val="200000"/>
              </a:lnSpc>
            </a:pPr>
            <a:endParaRPr lang="en-US" sz="2400" b="1" dirty="0">
              <a:cs typeface="B Mitra" pitchFamily="2" charset="-7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smtClean="0">
                <a:solidFill>
                  <a:schemeClr val="tx1"/>
                </a:solidFill>
                <a:cs typeface="B Titr" pitchFamily="2" charset="-78"/>
              </a:rPr>
              <a:t>شرح وظایف</a:t>
            </a:r>
            <a:endParaRPr lang="en-US" sz="3200" dirty="0">
              <a:solidFill>
                <a:schemeClr val="tx1"/>
              </a:solidFill>
              <a:cs typeface="B Titr" pitchFamily="2" charset="-78"/>
            </a:endParaRPr>
          </a:p>
        </p:txBody>
      </p:sp>
      <p:sp>
        <p:nvSpPr>
          <p:cNvPr id="5" name="Content Placeholder 4"/>
          <p:cNvSpPr>
            <a:spLocks noGrp="1"/>
          </p:cNvSpPr>
          <p:nvPr>
            <p:ph idx="1"/>
          </p:nvPr>
        </p:nvSpPr>
        <p:spPr>
          <a:xfrm>
            <a:off x="315912" y="1125538"/>
            <a:ext cx="8675688" cy="5162550"/>
          </a:xfrm>
        </p:spPr>
        <p:txBody>
          <a:bodyPr>
            <a:normAutofit lnSpcReduction="10000"/>
          </a:bodyPr>
          <a:lstStyle/>
          <a:p>
            <a:pPr algn="r" rtl="1">
              <a:lnSpc>
                <a:spcPct val="150000"/>
              </a:lnSpc>
            </a:pPr>
            <a:r>
              <a:rPr lang="fa-IR" sz="2300" b="1" i="1" dirty="0" smtClean="0">
                <a:solidFill>
                  <a:srgbClr val="C00000"/>
                </a:solidFill>
                <a:cs typeface="B Mitra" pitchFamily="2" charset="-78"/>
              </a:rPr>
              <a:t>الف) فاز  قبل از وقوع بلایا:</a:t>
            </a:r>
            <a:endParaRPr lang="en-US" sz="2300" b="1" dirty="0" smtClean="0">
              <a:solidFill>
                <a:srgbClr val="C00000"/>
              </a:solidFill>
              <a:cs typeface="B Mitra" pitchFamily="2" charset="-78"/>
            </a:endParaRPr>
          </a:p>
          <a:p>
            <a:pPr lvl="0" algn="r" rtl="1">
              <a:lnSpc>
                <a:spcPct val="150000"/>
              </a:lnSpc>
            </a:pPr>
            <a:r>
              <a:rPr lang="fa-IR" sz="2300" b="1" dirty="0" smtClean="0">
                <a:cs typeface="B Mitra" pitchFamily="2" charset="-78"/>
              </a:rPr>
              <a:t>اجرای برنامه ارزیابی خطر و ایمنی مرکز در برابر بلایا </a:t>
            </a:r>
            <a:r>
              <a:rPr lang="en-US" sz="2300" b="1" dirty="0" smtClean="0">
                <a:cs typeface="B Mitra" pitchFamily="2" charset="-78"/>
              </a:rPr>
              <a:t>(SARA)</a:t>
            </a:r>
          </a:p>
          <a:p>
            <a:pPr lvl="0" algn="r" rtl="1">
              <a:lnSpc>
                <a:spcPct val="150000"/>
              </a:lnSpc>
            </a:pPr>
            <a:r>
              <a:rPr lang="fa-IR" sz="2300" b="1" dirty="0" smtClean="0">
                <a:cs typeface="B Mitra" pitchFamily="2" charset="-78"/>
              </a:rPr>
              <a:t>اجرای برنامه کاهش آسیب پذیری فیزیکی مرکز در برابر بلایا </a:t>
            </a:r>
            <a:r>
              <a:rPr lang="en-US" sz="2300" b="1" dirty="0" smtClean="0">
                <a:cs typeface="B Mitra" pitchFamily="2" charset="-78"/>
              </a:rPr>
              <a:t>(SNS)</a:t>
            </a:r>
            <a:r>
              <a:rPr lang="fa-IR" sz="2300" b="1" dirty="0" smtClean="0">
                <a:cs typeface="B Mitra" pitchFamily="2" charset="-78"/>
              </a:rPr>
              <a:t>   </a:t>
            </a:r>
            <a:endParaRPr lang="en-US" sz="2300" b="1" dirty="0" smtClean="0">
              <a:cs typeface="B Mitra" pitchFamily="2" charset="-78"/>
            </a:endParaRPr>
          </a:p>
          <a:p>
            <a:pPr lvl="0" algn="r" rtl="1">
              <a:lnSpc>
                <a:spcPct val="150000"/>
              </a:lnSpc>
            </a:pPr>
            <a:r>
              <a:rPr lang="fa-IR" sz="2300" b="1" dirty="0" smtClean="0">
                <a:cs typeface="B Mitra" pitchFamily="2" charset="-78"/>
              </a:rPr>
              <a:t>ارزیابی و آموزش خانوارها برای بلایا </a:t>
            </a:r>
            <a:r>
              <a:rPr lang="en-US" sz="2300" b="1" dirty="0" smtClean="0">
                <a:cs typeface="B Mitra" pitchFamily="2" charset="-78"/>
              </a:rPr>
              <a:t>(DART)</a:t>
            </a:r>
          </a:p>
          <a:p>
            <a:pPr lvl="0" algn="r" rtl="1">
              <a:lnSpc>
                <a:spcPct val="150000"/>
              </a:lnSpc>
            </a:pPr>
            <a:r>
              <a:rPr lang="fa-IR" sz="2300" b="1" dirty="0" smtClean="0">
                <a:cs typeface="B Mitra" pitchFamily="2" charset="-78"/>
              </a:rPr>
              <a:t>تدوین و اجرای برنامه آمادگی مرکز برای بلایا </a:t>
            </a:r>
            <a:r>
              <a:rPr lang="en-US" sz="2300" b="1" dirty="0" smtClean="0">
                <a:cs typeface="B Mitra" pitchFamily="2" charset="-78"/>
              </a:rPr>
              <a:t>(EOP) </a:t>
            </a:r>
          </a:p>
          <a:p>
            <a:pPr algn="r" rtl="1">
              <a:lnSpc>
                <a:spcPct val="150000"/>
              </a:lnSpc>
            </a:pPr>
            <a:r>
              <a:rPr lang="fa-IR" sz="2300" b="1" i="1" dirty="0" smtClean="0">
                <a:cs typeface="B Mitra" pitchFamily="2" charset="-78"/>
              </a:rPr>
              <a:t> </a:t>
            </a:r>
            <a:endParaRPr lang="en-US" sz="2300" b="1" dirty="0" smtClean="0">
              <a:cs typeface="B Mitra" pitchFamily="2" charset="-78"/>
            </a:endParaRPr>
          </a:p>
          <a:p>
            <a:pPr algn="r" rtl="1">
              <a:lnSpc>
                <a:spcPct val="150000"/>
              </a:lnSpc>
            </a:pPr>
            <a:r>
              <a:rPr lang="fa-IR" sz="2300" b="1" i="1" dirty="0" smtClean="0">
                <a:solidFill>
                  <a:srgbClr val="C00000"/>
                </a:solidFill>
                <a:cs typeface="B Mitra" pitchFamily="2" charset="-78"/>
              </a:rPr>
              <a:t>ب)فاز  بعد از وقوع بلایا:</a:t>
            </a:r>
            <a:endParaRPr lang="en-US" sz="2300" b="1" dirty="0" smtClean="0">
              <a:solidFill>
                <a:srgbClr val="C00000"/>
              </a:solidFill>
              <a:cs typeface="B Mitra" pitchFamily="2" charset="-78"/>
            </a:endParaRPr>
          </a:p>
          <a:p>
            <a:pPr algn="r" rtl="1">
              <a:lnSpc>
                <a:spcPct val="150000"/>
              </a:lnSpc>
            </a:pPr>
            <a:r>
              <a:rPr lang="fa-IR" sz="2300" b="1" dirty="0" smtClean="0">
                <a:cs typeface="B Mitra" pitchFamily="2" charset="-78"/>
              </a:rPr>
              <a:t>اجرای برنامه نظام مراقبت بلایا(</a:t>
            </a:r>
            <a:r>
              <a:rPr lang="en-US" sz="2300" b="1" dirty="0" smtClean="0">
                <a:cs typeface="B Mitra" pitchFamily="2" charset="-78"/>
              </a:rPr>
              <a:t>DSS</a:t>
            </a:r>
            <a:r>
              <a:rPr lang="fa-IR" sz="2300" b="1" dirty="0" smtClean="0">
                <a:cs typeface="B Mitra" pitchFamily="2" charset="-78"/>
              </a:rPr>
              <a:t>)</a:t>
            </a:r>
            <a:endParaRPr lang="en-US" sz="2300" b="1" dirty="0" smtClean="0">
              <a:cs typeface="B Mitra" pitchFamily="2" charset="-78"/>
            </a:endParaRPr>
          </a:p>
          <a:p>
            <a:pPr algn="r" rtl="1">
              <a:lnSpc>
                <a:spcPct val="150000"/>
              </a:lnSpc>
            </a:pPr>
            <a:r>
              <a:rPr lang="fa-IR" sz="2300" b="1" dirty="0" smtClean="0">
                <a:cs typeface="B Mitra" pitchFamily="2" charset="-78"/>
              </a:rPr>
              <a:t>اجرای عملیات پاسخ بهداشتی به بلایا بر اساس </a:t>
            </a:r>
            <a:r>
              <a:rPr lang="en-US" sz="2300" b="1" dirty="0" smtClean="0">
                <a:cs typeface="B Mitra" pitchFamily="2" charset="-78"/>
              </a:rPr>
              <a:t>EOP</a:t>
            </a:r>
            <a:r>
              <a:rPr lang="fa-IR" sz="2300" b="1" dirty="0" smtClean="0">
                <a:cs typeface="B Mitra" pitchFamily="2" charset="-78"/>
              </a:rPr>
              <a:t> تدوین شده در فاز "الف"</a:t>
            </a:r>
            <a:endParaRPr lang="en-US" sz="2300" b="1" dirty="0">
              <a:cs typeface="B Mitra"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3"/>
                </a:solidFill>
                <a:effectLst/>
                <a:cs typeface="B Titr" pitchFamily="2" charset="-78"/>
              </a:rPr>
              <a:t>شرح وضعیت</a:t>
            </a:r>
            <a:endParaRPr lang="en-US" dirty="0">
              <a:solidFill>
                <a:schemeClr val="accent3"/>
              </a:solidFill>
              <a:effectLst/>
              <a:cs typeface="B Titr" pitchFamily="2" charset="-78"/>
            </a:endParaRPr>
          </a:p>
        </p:txBody>
      </p:sp>
      <p:sp>
        <p:nvSpPr>
          <p:cNvPr id="3" name="Content Placeholder 2"/>
          <p:cNvSpPr>
            <a:spLocks noGrp="1"/>
          </p:cNvSpPr>
          <p:nvPr>
            <p:ph idx="1"/>
          </p:nvPr>
        </p:nvSpPr>
        <p:spPr/>
        <p:txBody>
          <a:bodyPr>
            <a:normAutofit lnSpcReduction="10000"/>
          </a:bodyPr>
          <a:lstStyle/>
          <a:p>
            <a:pPr lvl="0" algn="r" rtl="1">
              <a:lnSpc>
                <a:spcPct val="150000"/>
              </a:lnSpc>
            </a:pPr>
            <a:r>
              <a:rPr lang="ar-SA" sz="2800" dirty="0" smtClean="0">
                <a:cs typeface="B Mitra" pitchFamily="2" charset="-78"/>
              </a:rPr>
              <a:t>حدود جغرافیایی مناطق در معرض خطر</a:t>
            </a:r>
            <a:endParaRPr lang="en-US" sz="2800" dirty="0" smtClean="0">
              <a:cs typeface="B Mitra" pitchFamily="2" charset="-78"/>
            </a:endParaRPr>
          </a:p>
          <a:p>
            <a:pPr lvl="0" algn="r" rtl="1">
              <a:lnSpc>
                <a:spcPct val="150000"/>
              </a:lnSpc>
            </a:pPr>
            <a:r>
              <a:rPr lang="ar-SA" sz="2800" dirty="0" smtClean="0">
                <a:cs typeface="B Mitra" pitchFamily="2" charset="-78"/>
              </a:rPr>
              <a:t>احتمال و سطح آسیب مورد انتظار</a:t>
            </a:r>
            <a:endParaRPr lang="en-US" sz="2800" dirty="0" smtClean="0">
              <a:cs typeface="B Mitra" pitchFamily="2" charset="-78"/>
            </a:endParaRPr>
          </a:p>
          <a:p>
            <a:pPr lvl="0" algn="r" rtl="1">
              <a:lnSpc>
                <a:spcPct val="150000"/>
              </a:lnSpc>
            </a:pPr>
            <a:r>
              <a:rPr lang="ar-SA" sz="2800" dirty="0" smtClean="0">
                <a:cs typeface="B Mitra" pitchFamily="2" charset="-78"/>
              </a:rPr>
              <a:t>شرایط آسیب پذیری تسهیلات مهم وحیاتی</a:t>
            </a:r>
            <a:endParaRPr lang="en-US" sz="2800" dirty="0" smtClean="0">
              <a:cs typeface="B Mitra" pitchFamily="2" charset="-78"/>
            </a:endParaRPr>
          </a:p>
          <a:p>
            <a:pPr lvl="0" algn="r" rtl="1">
              <a:lnSpc>
                <a:spcPct val="150000"/>
              </a:lnSpc>
            </a:pPr>
            <a:r>
              <a:rPr lang="ar-SA" sz="2800" dirty="0" smtClean="0">
                <a:cs typeface="B Mitra" pitchFamily="2" charset="-78"/>
              </a:rPr>
              <a:t>توزیع جمعیت و خصوصیات آن</a:t>
            </a:r>
            <a:endParaRPr lang="en-US" sz="2800" dirty="0" smtClean="0">
              <a:cs typeface="B Mitra" pitchFamily="2" charset="-78"/>
            </a:endParaRPr>
          </a:p>
          <a:p>
            <a:pPr lvl="0" algn="r" rtl="1">
              <a:lnSpc>
                <a:spcPct val="150000"/>
              </a:lnSpc>
            </a:pPr>
            <a:r>
              <a:rPr lang="ar-SA" sz="2800" dirty="0" smtClean="0">
                <a:cs typeface="B Mitra" pitchFamily="2" charset="-78"/>
              </a:rPr>
              <a:t>گروه</a:t>
            </a:r>
            <a:r>
              <a:rPr lang="fa-IR" sz="2800" dirty="0" smtClean="0">
                <a:cs typeface="B Mitra" pitchFamily="2" charset="-78"/>
              </a:rPr>
              <a:t> </a:t>
            </a:r>
            <a:r>
              <a:rPr lang="ar-SA" sz="2800" dirty="0" smtClean="0">
                <a:cs typeface="B Mitra" pitchFamily="2" charset="-78"/>
              </a:rPr>
              <a:t>های ویژه جمعیتی (قومی، نژادی، مذهبی)</a:t>
            </a:r>
            <a:endParaRPr lang="en-US" sz="2800" dirty="0" smtClean="0">
              <a:cs typeface="B Mitra" pitchFamily="2" charset="-78"/>
            </a:endParaRPr>
          </a:p>
          <a:p>
            <a:pPr lvl="0" algn="r" rtl="1">
              <a:lnSpc>
                <a:spcPct val="150000"/>
              </a:lnSpc>
            </a:pPr>
            <a:r>
              <a:rPr lang="ar-SA" sz="2800" dirty="0" smtClean="0">
                <a:cs typeface="B Mitra" pitchFamily="2" charset="-78"/>
              </a:rPr>
              <a:t>حوزه</a:t>
            </a:r>
            <a:r>
              <a:rPr lang="fa-IR" sz="2800" dirty="0" smtClean="0">
                <a:cs typeface="B Mitra" pitchFamily="2" charset="-78"/>
              </a:rPr>
              <a:t> </a:t>
            </a:r>
            <a:r>
              <a:rPr lang="ar-SA" sz="2800" dirty="0" smtClean="0">
                <a:cs typeface="B Mitra" pitchFamily="2" charset="-78"/>
              </a:rPr>
              <a:t>های قانونی</a:t>
            </a:r>
            <a:endParaRPr lang="en-US" sz="2800" dirty="0" smtClean="0">
              <a:cs typeface="B Mitra" pitchFamily="2" charset="-78"/>
            </a:endParaRPr>
          </a:p>
          <a:p>
            <a:pPr algn="r" rtl="1">
              <a:lnSpc>
                <a:spcPct val="150000"/>
              </a:lnSpc>
            </a:pPr>
            <a:r>
              <a:rPr lang="ar-SA" sz="2800" dirty="0" smtClean="0">
                <a:cs typeface="B Mitra" pitchFamily="2" charset="-78"/>
              </a:rPr>
              <a:t>نقشه</a:t>
            </a:r>
            <a:r>
              <a:rPr lang="fa-IR" sz="2800" dirty="0" smtClean="0">
                <a:cs typeface="B Mitra" pitchFamily="2" charset="-78"/>
              </a:rPr>
              <a:t> </a:t>
            </a:r>
            <a:r>
              <a:rPr lang="ar-SA" sz="2800" dirty="0" smtClean="0">
                <a:cs typeface="B Mitra" pitchFamily="2" charset="-78"/>
              </a:rPr>
              <a:t>های مناطق </a:t>
            </a:r>
            <a:endParaRPr lang="en-US" sz="2800" dirty="0">
              <a:cs typeface="B Mitra" pitchFamily="2" charset="-78"/>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3"/>
                </a:solidFill>
                <a:effectLst/>
                <a:cs typeface="B Titr" pitchFamily="2" charset="-78"/>
              </a:rPr>
              <a:t>پیش فرض ها</a:t>
            </a:r>
            <a:endParaRPr lang="en-US" dirty="0">
              <a:solidFill>
                <a:schemeClr val="accent3"/>
              </a:solidFill>
              <a:effectLst/>
              <a:cs typeface="B Titr" pitchFamily="2" charset="-78"/>
            </a:endParaRPr>
          </a:p>
        </p:txBody>
      </p:sp>
      <p:sp>
        <p:nvSpPr>
          <p:cNvPr id="3" name="Content Placeholder 2"/>
          <p:cNvSpPr>
            <a:spLocks noGrp="1"/>
          </p:cNvSpPr>
          <p:nvPr>
            <p:ph idx="1"/>
          </p:nvPr>
        </p:nvSpPr>
        <p:spPr/>
        <p:txBody>
          <a:bodyPr>
            <a:normAutofit fontScale="77500" lnSpcReduction="20000"/>
          </a:bodyPr>
          <a:lstStyle/>
          <a:p>
            <a:pPr algn="r" rtl="1">
              <a:lnSpc>
                <a:spcPct val="200000"/>
              </a:lnSpc>
              <a:buNone/>
            </a:pPr>
            <a:r>
              <a:rPr lang="fa-IR" sz="2800" dirty="0" smtClean="0">
                <a:cs typeface="B Mitra" pitchFamily="2" charset="-78"/>
              </a:rPr>
              <a:t>شرایطی را شامل می شود که به نفع یا ضرر برنامه هستند و موفقیت آن را تحت تاثیر قرار خواهند داد، مانند: </a:t>
            </a:r>
            <a:endParaRPr lang="en-US" sz="2800" dirty="0" smtClean="0">
              <a:cs typeface="B Mitra" pitchFamily="2" charset="-78"/>
            </a:endParaRPr>
          </a:p>
          <a:p>
            <a:pPr lvl="0" algn="r" rtl="1">
              <a:lnSpc>
                <a:spcPct val="200000"/>
              </a:lnSpc>
            </a:pPr>
            <a:r>
              <a:rPr lang="fa-IR" sz="2800" dirty="0" smtClean="0">
                <a:cs typeface="B Mitra" pitchFamily="2" charset="-78"/>
              </a:rPr>
              <a:t>میزان آشنایی افراد و سازمان ها با این </a:t>
            </a:r>
            <a:r>
              <a:rPr lang="en-US" sz="2800" dirty="0" smtClean="0">
                <a:cs typeface="B Mitra" pitchFamily="2" charset="-78"/>
              </a:rPr>
              <a:t>EOP </a:t>
            </a:r>
          </a:p>
          <a:p>
            <a:pPr lvl="0" algn="r" rtl="1">
              <a:lnSpc>
                <a:spcPct val="200000"/>
              </a:lnSpc>
            </a:pPr>
            <a:r>
              <a:rPr lang="fa-IR" sz="2800" dirty="0" smtClean="0">
                <a:cs typeface="B Mitra" pitchFamily="2" charset="-78"/>
              </a:rPr>
              <a:t>میزان هماهنگی درون بخشی و برون بخشی </a:t>
            </a:r>
            <a:endParaRPr lang="en-US" sz="2800" dirty="0" smtClean="0">
              <a:cs typeface="B Mitra" pitchFamily="2" charset="-78"/>
            </a:endParaRPr>
          </a:p>
          <a:p>
            <a:pPr lvl="0" algn="r" rtl="1">
              <a:lnSpc>
                <a:spcPct val="200000"/>
              </a:lnSpc>
            </a:pPr>
            <a:r>
              <a:rPr lang="fa-IR" sz="2800" dirty="0" smtClean="0">
                <a:cs typeface="B Mitra" pitchFamily="2" charset="-78"/>
              </a:rPr>
              <a:t>میزان امکانات در دسترس</a:t>
            </a:r>
            <a:endParaRPr lang="en-US" sz="2800" dirty="0" smtClean="0">
              <a:cs typeface="B Mitra" pitchFamily="2" charset="-78"/>
            </a:endParaRPr>
          </a:p>
          <a:p>
            <a:pPr lvl="0" algn="r" rtl="1">
              <a:lnSpc>
                <a:spcPct val="200000"/>
              </a:lnSpc>
            </a:pPr>
            <a:r>
              <a:rPr lang="fa-IR" sz="2800" dirty="0" smtClean="0">
                <a:cs typeface="B Mitra" pitchFamily="2" charset="-78"/>
              </a:rPr>
              <a:t>پیش بینی در دسترس بودن کمک های مورد نیاز</a:t>
            </a:r>
            <a:endParaRPr lang="en-US" sz="2800" dirty="0" smtClean="0">
              <a:cs typeface="B Mitra" pitchFamily="2" charset="-78"/>
            </a:endParaRPr>
          </a:p>
          <a:p>
            <a:pPr lvl="0" algn="r" rtl="1">
              <a:lnSpc>
                <a:spcPct val="200000"/>
              </a:lnSpc>
            </a:pPr>
            <a:r>
              <a:rPr lang="fa-IR" sz="2800" dirty="0" smtClean="0">
                <a:cs typeface="B Mitra" pitchFamily="2" charset="-78"/>
              </a:rPr>
              <a:t>سایر موارد</a:t>
            </a:r>
            <a:endParaRPr lang="en-US" sz="2800" dirty="0" smtClean="0">
              <a:cs typeface="B Mitra" pitchFamily="2" charset="-78"/>
            </a:endParaRPr>
          </a:p>
          <a:p>
            <a:pPr algn="r" rtl="1">
              <a:lnSpc>
                <a:spcPct val="200000"/>
              </a:lnSpc>
            </a:pPr>
            <a:endParaRPr lang="en-US" sz="2800" dirty="0">
              <a:cs typeface="B Mitra" pitchFamily="2" charset="-78"/>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3"/>
                </a:solidFill>
                <a:effectLst/>
                <a:cs typeface="B Titr" pitchFamily="2" charset="-78"/>
              </a:rPr>
              <a:t>پیش فرض ها( ادامه)</a:t>
            </a:r>
            <a:endParaRPr lang="en-US" dirty="0">
              <a:solidFill>
                <a:schemeClr val="accent3"/>
              </a:solidFill>
              <a:effectLst/>
              <a:cs typeface="B Titr" pitchFamily="2" charset="-78"/>
            </a:endParaRPr>
          </a:p>
        </p:txBody>
      </p:sp>
      <p:sp>
        <p:nvSpPr>
          <p:cNvPr id="3" name="Content Placeholder 2"/>
          <p:cNvSpPr>
            <a:spLocks noGrp="1"/>
          </p:cNvSpPr>
          <p:nvPr>
            <p:ph idx="1"/>
          </p:nvPr>
        </p:nvSpPr>
        <p:spPr/>
        <p:txBody>
          <a:bodyPr>
            <a:normAutofit fontScale="92500"/>
          </a:bodyPr>
          <a:lstStyle/>
          <a:p>
            <a:pPr lvl="0" algn="r" rtl="1">
              <a:lnSpc>
                <a:spcPct val="150000"/>
              </a:lnSpc>
            </a:pPr>
            <a:r>
              <a:rPr lang="fa-IR" sz="2200" b="1" dirty="0" smtClean="0">
                <a:solidFill>
                  <a:srgbClr val="C00000"/>
                </a:solidFill>
                <a:cs typeface="B Mitra" pitchFamily="2" charset="-78"/>
              </a:rPr>
              <a:t>ظرفیت ها</a:t>
            </a:r>
            <a:endParaRPr lang="en-US" sz="2200" dirty="0" smtClean="0">
              <a:solidFill>
                <a:srgbClr val="C00000"/>
              </a:solidFill>
              <a:cs typeface="B Mitra" pitchFamily="2" charset="-78"/>
            </a:endParaRPr>
          </a:p>
          <a:p>
            <a:pPr lvl="1" algn="r" rtl="1">
              <a:lnSpc>
                <a:spcPct val="150000"/>
              </a:lnSpc>
            </a:pPr>
            <a:r>
              <a:rPr lang="fa-IR" sz="2200" dirty="0" smtClean="0">
                <a:cs typeface="B Mitra" pitchFamily="2" charset="-78"/>
              </a:rPr>
              <a:t>تفاهم نامه همکاری سازمان هواشناسی و محیط زیست با دانشگاههای علوم پزشکی</a:t>
            </a:r>
            <a:endParaRPr lang="en-US" sz="2200" dirty="0" smtClean="0">
              <a:cs typeface="B Mitra" pitchFamily="2" charset="-78"/>
            </a:endParaRPr>
          </a:p>
          <a:p>
            <a:pPr lvl="1" algn="r" rtl="1">
              <a:lnSpc>
                <a:spcPct val="150000"/>
              </a:lnSpc>
            </a:pPr>
            <a:r>
              <a:rPr lang="fa-IR" sz="2200" dirty="0" smtClean="0">
                <a:cs typeface="B Mitra" pitchFamily="2" charset="-78"/>
              </a:rPr>
              <a:t>وجود </a:t>
            </a:r>
            <a:r>
              <a:rPr lang="en-US" sz="2200" dirty="0" smtClean="0">
                <a:cs typeface="B Mitra" pitchFamily="2" charset="-78"/>
              </a:rPr>
              <a:t>EOC</a:t>
            </a:r>
            <a:r>
              <a:rPr lang="fa-IR" sz="2200" dirty="0" smtClean="0">
                <a:cs typeface="B Mitra" pitchFamily="2" charset="-78"/>
              </a:rPr>
              <a:t> در دانشگاههای علوم پزشکی</a:t>
            </a:r>
            <a:endParaRPr lang="en-US" sz="2200" dirty="0" smtClean="0">
              <a:cs typeface="B Mitra" pitchFamily="2" charset="-78"/>
            </a:endParaRPr>
          </a:p>
          <a:p>
            <a:pPr lvl="1" algn="r" rtl="1">
              <a:lnSpc>
                <a:spcPct val="150000"/>
              </a:lnSpc>
            </a:pPr>
            <a:r>
              <a:rPr lang="fa-IR" sz="2200" dirty="0" smtClean="0">
                <a:cs typeface="B Mitra" pitchFamily="2" charset="-78"/>
              </a:rPr>
              <a:t>وجود </a:t>
            </a:r>
            <a:r>
              <a:rPr lang="en-US" sz="2200" dirty="0" smtClean="0">
                <a:cs typeface="B Mitra" pitchFamily="2" charset="-78"/>
              </a:rPr>
              <a:t>EOC</a:t>
            </a:r>
            <a:r>
              <a:rPr lang="fa-IR" sz="2200" dirty="0" smtClean="0">
                <a:cs typeface="B Mitra" pitchFamily="2" charset="-78"/>
              </a:rPr>
              <a:t> در برخي از استانداری ها و فرمانداري‌ها</a:t>
            </a:r>
          </a:p>
          <a:p>
            <a:pPr lvl="1" algn="r" rtl="1">
              <a:lnSpc>
                <a:spcPct val="150000"/>
              </a:lnSpc>
            </a:pPr>
            <a:r>
              <a:rPr lang="fa-IR" sz="2200" dirty="0" smtClean="0">
                <a:cs typeface="B Mitra" pitchFamily="2" charset="-78"/>
              </a:rPr>
              <a:t>نصب تابلوهای سنجش آلاینده</a:t>
            </a:r>
            <a:endParaRPr lang="en-US" sz="2200" dirty="0" smtClean="0">
              <a:cs typeface="B Mitra" pitchFamily="2" charset="-78"/>
            </a:endParaRPr>
          </a:p>
          <a:p>
            <a:pPr lvl="0" algn="r" rtl="1">
              <a:lnSpc>
                <a:spcPct val="150000"/>
              </a:lnSpc>
            </a:pPr>
            <a:r>
              <a:rPr lang="fa-IR" sz="2200" b="1" dirty="0" smtClean="0">
                <a:solidFill>
                  <a:srgbClr val="C00000"/>
                </a:solidFill>
                <a:cs typeface="B Mitra" pitchFamily="2" charset="-78"/>
              </a:rPr>
              <a:t>محدودیت ها</a:t>
            </a:r>
            <a:endParaRPr lang="en-US" sz="2200" dirty="0" smtClean="0">
              <a:solidFill>
                <a:srgbClr val="C00000"/>
              </a:solidFill>
              <a:cs typeface="B Mitra" pitchFamily="2" charset="-78"/>
            </a:endParaRPr>
          </a:p>
          <a:p>
            <a:pPr lvl="1" algn="r" rtl="1">
              <a:lnSpc>
                <a:spcPct val="150000"/>
              </a:lnSpc>
            </a:pPr>
            <a:r>
              <a:rPr lang="fa-IR" sz="2200" dirty="0" smtClean="0">
                <a:cs typeface="B Mitra" pitchFamily="2" charset="-78"/>
              </a:rPr>
              <a:t>هماهنگی ناکافی بین ارگانهای متولی</a:t>
            </a:r>
          </a:p>
          <a:p>
            <a:pPr lvl="1" algn="r" rtl="1">
              <a:lnSpc>
                <a:spcPct val="150000"/>
              </a:lnSpc>
            </a:pPr>
            <a:r>
              <a:rPr lang="fa-IR" sz="2200" dirty="0" smtClean="0">
                <a:cs typeface="B Mitra" pitchFamily="2" charset="-78"/>
              </a:rPr>
              <a:t>عدم تدوین توافقنامه کامل بین ارگانهای متولی جهت تبیین وظایف سازمانها به تفکیکه ها در مناطق مختلف شهری</a:t>
            </a:r>
            <a:endParaRPr lang="en-US" sz="2200" dirty="0">
              <a:cs typeface="B Mitra" pitchFamily="2" charset="-78"/>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pPr algn="ctr"/>
            <a:r>
              <a:rPr lang="fa-IR" dirty="0" smtClean="0">
                <a:solidFill>
                  <a:schemeClr val="accent3"/>
                </a:solidFill>
                <a:effectLst/>
                <a:cs typeface="B Titr" pitchFamily="2" charset="-78"/>
              </a:rPr>
              <a:t>تدوین و نگهداری برنامه</a:t>
            </a:r>
            <a:endParaRPr lang="en-US" dirty="0">
              <a:solidFill>
                <a:schemeClr val="accent3"/>
              </a:solidFill>
              <a:effectLst/>
              <a:cs typeface="B Titr" pitchFamily="2" charset="-78"/>
            </a:endParaRPr>
          </a:p>
        </p:txBody>
      </p:sp>
      <p:sp>
        <p:nvSpPr>
          <p:cNvPr id="3" name="Content Placeholder 2"/>
          <p:cNvSpPr>
            <a:spLocks noGrp="1"/>
          </p:cNvSpPr>
          <p:nvPr>
            <p:ph idx="1"/>
          </p:nvPr>
        </p:nvSpPr>
        <p:spPr>
          <a:xfrm>
            <a:off x="620712" y="1125538"/>
            <a:ext cx="8370888" cy="5162550"/>
          </a:xfrm>
        </p:spPr>
        <p:txBody>
          <a:bodyPr/>
          <a:lstStyle/>
          <a:p>
            <a:pPr algn="just" rtl="1">
              <a:lnSpc>
                <a:spcPct val="200000"/>
              </a:lnSpc>
              <a:buNone/>
            </a:pPr>
            <a:r>
              <a:rPr lang="fa-IR" sz="2400" b="1" dirty="0" smtClean="0">
                <a:cs typeface="B Mitra" pitchFamily="2" charset="-78"/>
              </a:rPr>
              <a:t>در این بخش، فرد مسئول تدوین و بازبینی برنامه پايه، پیوست کارکردها و مخاطرات مشخص می شود. همچنین در این بخش موارد زیر بیان می شوند:</a:t>
            </a:r>
            <a:endParaRPr lang="en-US" sz="2400" b="1" dirty="0" smtClean="0">
              <a:cs typeface="B Mitra" pitchFamily="2" charset="-78"/>
            </a:endParaRPr>
          </a:p>
          <a:p>
            <a:pPr lvl="1" algn="just" rtl="1">
              <a:lnSpc>
                <a:spcPct val="200000"/>
              </a:lnSpc>
            </a:pPr>
            <a:r>
              <a:rPr lang="fa-IR" sz="2200" b="1" dirty="0" smtClean="0">
                <a:cs typeface="B Mitra" pitchFamily="2" charset="-78"/>
              </a:rPr>
              <a:t>فرآیند تدوین برنامه</a:t>
            </a:r>
            <a:endParaRPr lang="en-US" sz="2200" b="1" dirty="0" smtClean="0">
              <a:cs typeface="B Mitra" pitchFamily="2" charset="-78"/>
            </a:endParaRPr>
          </a:p>
          <a:p>
            <a:pPr lvl="1" algn="just" rtl="1">
              <a:lnSpc>
                <a:spcPct val="200000"/>
              </a:lnSpc>
            </a:pPr>
            <a:r>
              <a:rPr lang="fa-IR" sz="2200" b="1" dirty="0" smtClean="0">
                <a:cs typeface="B Mitra" pitchFamily="2" charset="-78"/>
              </a:rPr>
              <a:t>فهرست افراد مشارکت کننده در برنامه و نقش هر یک در تدوین برنامه</a:t>
            </a:r>
            <a:endParaRPr lang="en-US" sz="2200" b="1" dirty="0" smtClean="0">
              <a:cs typeface="B Mitra" pitchFamily="2" charset="-78"/>
            </a:endParaRPr>
          </a:p>
          <a:p>
            <a:pPr lvl="1" algn="just" rtl="1">
              <a:lnSpc>
                <a:spcPct val="200000"/>
              </a:lnSpc>
            </a:pPr>
            <a:r>
              <a:rPr lang="fa-IR" sz="2200" b="1" dirty="0" smtClean="0">
                <a:cs typeface="B Mitra" pitchFamily="2" charset="-78"/>
              </a:rPr>
              <a:t>چرخه جامع بازبینی شامل آموزش، تمرین، مرور درس آموخته ها و بازبینی</a:t>
            </a:r>
            <a:endParaRPr lang="en-US" sz="2200" b="1" dirty="0" smtClean="0">
              <a:cs typeface="B Mitra" pitchFamily="2" charset="-78"/>
            </a:endParaRPr>
          </a:p>
          <a:p>
            <a:pPr algn="just" rtl="1">
              <a:lnSpc>
                <a:spcPct val="200000"/>
              </a:lnSpc>
            </a:pPr>
            <a:r>
              <a:rPr lang="fa-IR" sz="2400" b="1" u="sng" dirty="0" smtClean="0">
                <a:cs typeface="B Mitra" pitchFamily="2" charset="-78"/>
              </a:rPr>
              <a:t>نکته</a:t>
            </a:r>
            <a:r>
              <a:rPr lang="fa-IR" sz="2400" b="1" dirty="0" smtClean="0">
                <a:cs typeface="B Mitra" pitchFamily="2" charset="-78"/>
              </a:rPr>
              <a:t>: یک </a:t>
            </a:r>
            <a:r>
              <a:rPr lang="en-US" sz="2400" b="1" dirty="0" smtClean="0">
                <a:cs typeface="B Mitra" pitchFamily="2" charset="-78"/>
              </a:rPr>
              <a:t>EOP</a:t>
            </a:r>
            <a:r>
              <a:rPr lang="fa-IR" sz="2400" b="1" dirty="0" smtClean="0">
                <a:cs typeface="B Mitra" pitchFamily="2" charset="-78"/>
              </a:rPr>
              <a:t> باید هر سال بازبینی و توسط تمام ذینفعان امضا شود.</a:t>
            </a:r>
            <a:endParaRPr lang="en-US" sz="2400" b="1" dirty="0" smtClean="0">
              <a:cs typeface="B Mitra" pitchFamily="2" charset="-78"/>
            </a:endParaRPr>
          </a:p>
          <a:p>
            <a:pPr algn="just" rtl="1">
              <a:lnSpc>
                <a:spcPct val="200000"/>
              </a:lnSpc>
            </a:pPr>
            <a:endParaRPr lang="en-US" sz="2400" b="1" dirty="0">
              <a:cs typeface="B Mitra" pitchFamily="2" charset="-78"/>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3"/>
                </a:solidFill>
                <a:effectLst/>
                <a:cs typeface="B Titr" pitchFamily="2" charset="-78"/>
              </a:rPr>
              <a:t>اختیارات قانونی و برنامه های مرجع</a:t>
            </a:r>
            <a:endParaRPr lang="en-US" dirty="0">
              <a:solidFill>
                <a:schemeClr val="accent3"/>
              </a:solidFill>
              <a:effectLst/>
              <a:cs typeface="B Titr" pitchFamily="2" charset="-78"/>
            </a:endParaRPr>
          </a:p>
        </p:txBody>
      </p:sp>
      <p:sp>
        <p:nvSpPr>
          <p:cNvPr id="3" name="Content Placeholder 2"/>
          <p:cNvSpPr>
            <a:spLocks noGrp="1"/>
          </p:cNvSpPr>
          <p:nvPr>
            <p:ph idx="1"/>
          </p:nvPr>
        </p:nvSpPr>
        <p:spPr/>
        <p:txBody>
          <a:bodyPr/>
          <a:lstStyle/>
          <a:p>
            <a:pPr algn="r" rtl="1">
              <a:lnSpc>
                <a:spcPct val="200000"/>
              </a:lnSpc>
              <a:buNone/>
            </a:pPr>
            <a:r>
              <a:rPr lang="fa-IR" sz="2800" b="1" dirty="0" smtClean="0">
                <a:cs typeface="B Mitra" pitchFamily="2" charset="-78"/>
              </a:rPr>
              <a:t>به منظور قانونمند شدن فعاليت ها و تضمین اجرای برنامه باید موارد زیر در این بخش آورده شوند:</a:t>
            </a:r>
            <a:endParaRPr lang="en-US" sz="2800" b="1" dirty="0" smtClean="0">
              <a:cs typeface="B Mitra" pitchFamily="2" charset="-78"/>
            </a:endParaRPr>
          </a:p>
          <a:p>
            <a:pPr lvl="1" algn="r" rtl="1">
              <a:lnSpc>
                <a:spcPct val="200000"/>
              </a:lnSpc>
            </a:pPr>
            <a:r>
              <a:rPr lang="fa-IR" sz="2600" b="1" dirty="0" smtClean="0">
                <a:cs typeface="B Mitra" pitchFamily="2" charset="-78"/>
              </a:rPr>
              <a:t>کلیه اسناد بالادستی و مستندات قانونی </a:t>
            </a:r>
            <a:endParaRPr lang="en-US" sz="2600" b="1" dirty="0" smtClean="0">
              <a:cs typeface="B Mitra" pitchFamily="2" charset="-78"/>
            </a:endParaRPr>
          </a:p>
          <a:p>
            <a:pPr lvl="1" algn="r" rtl="1">
              <a:lnSpc>
                <a:spcPct val="200000"/>
              </a:lnSpc>
            </a:pPr>
            <a:r>
              <a:rPr lang="fa-IR" sz="2600" b="1" dirty="0" smtClean="0">
                <a:cs typeface="B Mitra" pitchFamily="2" charset="-78"/>
              </a:rPr>
              <a:t>تفاهم نامه ها </a:t>
            </a:r>
            <a:endParaRPr lang="en-US" sz="2600" b="1" dirty="0" smtClean="0">
              <a:cs typeface="B Mitra" pitchFamily="2" charset="-78"/>
            </a:endParaRPr>
          </a:p>
          <a:p>
            <a:pPr lvl="1" algn="r" rtl="1">
              <a:lnSpc>
                <a:spcPct val="200000"/>
              </a:lnSpc>
            </a:pPr>
            <a:r>
              <a:rPr lang="fa-IR" sz="2600" b="1" dirty="0" smtClean="0">
                <a:cs typeface="B Mitra" pitchFamily="2" charset="-78"/>
              </a:rPr>
              <a:t>برنامه های مرجع در سطح ملی </a:t>
            </a:r>
            <a:endParaRPr lang="en-US" sz="2600" b="1" dirty="0">
              <a:cs typeface="B Mitra" pitchFamily="2" charset="-78"/>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pPr algn="ctr"/>
            <a:r>
              <a:rPr lang="fa-IR" dirty="0" smtClean="0">
                <a:solidFill>
                  <a:schemeClr val="accent3"/>
                </a:solidFill>
                <a:effectLst/>
                <a:cs typeface="B Titr" pitchFamily="2" charset="-78"/>
              </a:rPr>
              <a:t>اسناد بالادستی</a:t>
            </a:r>
            <a:endParaRPr lang="en-US" dirty="0">
              <a:solidFill>
                <a:schemeClr val="accent3"/>
              </a:solidFill>
              <a:effectLst/>
              <a:cs typeface="B Titr" pitchFamily="2" charset="-78"/>
            </a:endParaRPr>
          </a:p>
        </p:txBody>
      </p:sp>
      <p:sp>
        <p:nvSpPr>
          <p:cNvPr id="3" name="Content Placeholder 2"/>
          <p:cNvSpPr>
            <a:spLocks noGrp="1"/>
          </p:cNvSpPr>
          <p:nvPr>
            <p:ph idx="1"/>
          </p:nvPr>
        </p:nvSpPr>
        <p:spPr>
          <a:xfrm>
            <a:off x="936625" y="1238250"/>
            <a:ext cx="8207375" cy="5162550"/>
          </a:xfrm>
        </p:spPr>
        <p:txBody>
          <a:bodyPr>
            <a:normAutofit lnSpcReduction="10000"/>
          </a:bodyPr>
          <a:lstStyle/>
          <a:p>
            <a:pPr algn="just" rtl="1">
              <a:lnSpc>
                <a:spcPct val="150000"/>
              </a:lnSpc>
              <a:buNone/>
            </a:pPr>
            <a:r>
              <a:rPr lang="fa-IR" sz="2400" b="1" dirty="0" smtClean="0">
                <a:cs typeface="B Mitra" pitchFamily="2" charset="-78"/>
              </a:rPr>
              <a:t>موارد ذیل در این خصوص مورد استناد قرار می گیرند:</a:t>
            </a:r>
            <a:endParaRPr lang="en-US" sz="2400" b="1" dirty="0" smtClean="0">
              <a:cs typeface="B Mitra" pitchFamily="2" charset="-78"/>
            </a:endParaRPr>
          </a:p>
          <a:p>
            <a:pPr lvl="1" algn="just" rtl="1">
              <a:lnSpc>
                <a:spcPct val="150000"/>
              </a:lnSpc>
            </a:pPr>
            <a:r>
              <a:rPr lang="fa-IR" sz="2400" b="1" dirty="0" smtClean="0">
                <a:cs typeface="B Mitra" pitchFamily="2" charset="-78"/>
              </a:rPr>
              <a:t>قانون تشکیل سازمان مدیریت بحران کشور </a:t>
            </a:r>
            <a:endParaRPr lang="en-US" sz="2400" b="1" dirty="0" smtClean="0">
              <a:cs typeface="B Mitra" pitchFamily="2" charset="-78"/>
            </a:endParaRPr>
          </a:p>
          <a:p>
            <a:pPr lvl="1" algn="just" rtl="1">
              <a:lnSpc>
                <a:spcPct val="150000"/>
              </a:lnSpc>
            </a:pPr>
            <a:r>
              <a:rPr lang="fa-IR" sz="2400" b="1" dirty="0" smtClean="0">
                <a:cs typeface="B Mitra" pitchFamily="2" charset="-78"/>
              </a:rPr>
              <a:t>آیین نامه اجرایی تشکیل قانون سازمان مدیریت بحران کشور مصوب هیئت محترم وزیران</a:t>
            </a:r>
            <a:endParaRPr lang="en-US" sz="2400" b="1" dirty="0" smtClean="0">
              <a:cs typeface="B Mitra" pitchFamily="2" charset="-78"/>
            </a:endParaRPr>
          </a:p>
          <a:p>
            <a:pPr lvl="1" algn="just" rtl="1">
              <a:lnSpc>
                <a:spcPct val="150000"/>
              </a:lnSpc>
            </a:pPr>
            <a:r>
              <a:rPr lang="fa-IR" sz="2400" b="1" dirty="0" smtClean="0">
                <a:cs typeface="B Mitra" pitchFamily="2" charset="-78"/>
              </a:rPr>
              <a:t>شرح وظایف کارگروه بهداشت و درمان در حوادث غیرمترقبه مصوب شورای هماهنگی مدیریت بحران</a:t>
            </a:r>
            <a:endParaRPr lang="en-US" sz="2400" b="1" dirty="0" smtClean="0">
              <a:cs typeface="B Mitra" pitchFamily="2" charset="-78"/>
            </a:endParaRPr>
          </a:p>
          <a:p>
            <a:pPr lvl="1" algn="just" rtl="1">
              <a:lnSpc>
                <a:spcPct val="150000"/>
              </a:lnSpc>
            </a:pPr>
            <a:r>
              <a:rPr lang="fa-IR" sz="2400" b="1" dirty="0" smtClean="0">
                <a:cs typeface="B Mitra" pitchFamily="2" charset="-78"/>
              </a:rPr>
              <a:t>نقشه مدیریت و کاهش خطر بلایا در نظام سلامت</a:t>
            </a:r>
            <a:endParaRPr lang="en-US" sz="2400" b="1" dirty="0" smtClean="0">
              <a:cs typeface="B Mitra" pitchFamily="2" charset="-78"/>
            </a:endParaRPr>
          </a:p>
          <a:p>
            <a:pPr lvl="1" algn="just" rtl="1">
              <a:lnSpc>
                <a:spcPct val="150000"/>
              </a:lnSpc>
            </a:pPr>
            <a:r>
              <a:rPr lang="fa-IR" sz="2400" b="1" dirty="0" smtClean="0">
                <a:cs typeface="B Mitra" pitchFamily="2" charset="-78"/>
              </a:rPr>
              <a:t>چشم انداز جمهوری اسلامی ایران در افق 1404 برخورداری از سلامت، رفاه، امنیت غذایی، تامین اجتماعی</a:t>
            </a:r>
            <a:endParaRPr lang="en-US" sz="2400" b="1" dirty="0" smtClean="0">
              <a:cs typeface="B Mitra" pitchFamily="2" charset="-78"/>
            </a:endParaRPr>
          </a:p>
          <a:p>
            <a:pPr algn="just" rtl="1">
              <a:lnSpc>
                <a:spcPct val="150000"/>
              </a:lnSpc>
            </a:pPr>
            <a:endParaRPr lang="en-US" sz="2400" b="1" dirty="0">
              <a:cs typeface="B Mitra" pitchFamily="2" charset="-78"/>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7" name="Content Placeholder 6"/>
          <p:cNvSpPr>
            <a:spLocks noGrp="1"/>
          </p:cNvSpPr>
          <p:nvPr>
            <p:ph idx="1"/>
          </p:nvPr>
        </p:nvSpPr>
        <p:spPr/>
        <p:txBody>
          <a:bodyPr/>
          <a:lstStyle/>
          <a:p>
            <a:pPr algn="ctr" rtl="1">
              <a:lnSpc>
                <a:spcPct val="200000"/>
              </a:lnSpc>
              <a:buNone/>
            </a:pPr>
            <a:r>
              <a:rPr lang="ar-SA" dirty="0" smtClean="0">
                <a:solidFill>
                  <a:srgbClr val="C00000"/>
                </a:solidFill>
              </a:rPr>
              <a:t>نظام مراقبت وقوع و پیامدهای بلایا </a:t>
            </a:r>
            <a:endParaRPr lang="en-US" dirty="0" smtClean="0">
              <a:solidFill>
                <a:srgbClr val="C00000"/>
              </a:solidFill>
            </a:endParaRPr>
          </a:p>
          <a:p>
            <a:pPr algn="ctr" rtl="1">
              <a:lnSpc>
                <a:spcPct val="200000"/>
              </a:lnSpc>
              <a:buNone/>
            </a:pPr>
            <a:r>
              <a:rPr lang="ar-SA" dirty="0" smtClean="0">
                <a:solidFill>
                  <a:srgbClr val="C00000"/>
                </a:solidFill>
              </a:rPr>
              <a:t>(</a:t>
            </a:r>
            <a:r>
              <a:rPr lang="en-US" dirty="0" smtClean="0"/>
              <a:t>DSS</a:t>
            </a:r>
            <a:r>
              <a:rPr lang="ar-SA" dirty="0" smtClean="0">
                <a:solidFill>
                  <a:srgbClr val="C00000"/>
                </a:solidFill>
              </a:rPr>
              <a:t>)</a:t>
            </a:r>
            <a:endParaRPr lang="fa-IR" dirty="0" smtClean="0">
              <a:solidFill>
                <a:srgbClr val="C00000"/>
              </a:solidFill>
            </a:endParaRPr>
          </a:p>
          <a:p>
            <a:pPr algn="ctr" rtl="1">
              <a:lnSpc>
                <a:spcPct val="200000"/>
              </a:lnSpc>
              <a:buNone/>
            </a:pPr>
            <a:r>
              <a:rPr lang="en-US" u="sng" dirty="0" smtClean="0"/>
              <a:t>D</a:t>
            </a:r>
            <a:r>
              <a:rPr lang="en-US" dirty="0" smtClean="0">
                <a:solidFill>
                  <a:srgbClr val="C00000"/>
                </a:solidFill>
              </a:rPr>
              <a:t>isaster </a:t>
            </a:r>
            <a:r>
              <a:rPr lang="en-US" u="sng" dirty="0" smtClean="0"/>
              <a:t>S</a:t>
            </a:r>
            <a:r>
              <a:rPr lang="en-US" dirty="0" smtClean="0">
                <a:solidFill>
                  <a:srgbClr val="C00000"/>
                </a:solidFill>
              </a:rPr>
              <a:t>urveillance </a:t>
            </a:r>
            <a:r>
              <a:rPr lang="en-US" u="sng" dirty="0" smtClean="0"/>
              <a:t>S</a:t>
            </a:r>
            <a:r>
              <a:rPr lang="en-US" dirty="0" smtClean="0">
                <a:solidFill>
                  <a:srgbClr val="C00000"/>
                </a:solidFill>
              </a:rPr>
              <a:t>ystem</a:t>
            </a:r>
            <a:r>
              <a:rPr lang="en-US" dirty="0" smtClean="0"/>
              <a:t> </a:t>
            </a:r>
          </a:p>
          <a:p>
            <a:pPr algn="ctr" rtl="1">
              <a:lnSpc>
                <a:spcPct val="200000"/>
              </a:lnSpc>
              <a:buNone/>
            </a:pPr>
            <a:endParaRPr lang="en-US" dirty="0" smtClean="0">
              <a:solidFill>
                <a:srgbClr val="C00000"/>
              </a:solidFill>
            </a:endParaRPr>
          </a:p>
          <a:p>
            <a:pPr algn="ctr">
              <a:lnSpc>
                <a:spcPct val="200000"/>
              </a:lnSpc>
              <a:buNone/>
            </a:pPr>
            <a:endParaRPr lang="en-US" dirty="0">
              <a:solidFill>
                <a:srgbClr val="C00000"/>
              </a:solidFill>
            </a:endParaRPr>
          </a:p>
        </p:txBody>
      </p:sp>
      <p:pic>
        <p:nvPicPr>
          <p:cNvPr id="10242" name="Picture 2" descr="C:\Users\Udr\Desktop\images (4).jpg"/>
          <p:cNvPicPr>
            <a:picLocks noChangeAspect="1" noChangeArrowheads="1"/>
          </p:cNvPicPr>
          <p:nvPr/>
        </p:nvPicPr>
        <p:blipFill>
          <a:blip r:embed="rId4" cstate="print"/>
          <a:srcRect/>
          <a:stretch>
            <a:fillRect/>
          </a:stretch>
        </p:blipFill>
        <p:spPr bwMode="auto">
          <a:xfrm>
            <a:off x="4238625" y="4933950"/>
            <a:ext cx="2466975" cy="18478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6" name="Title 5"/>
          <p:cNvSpPr>
            <a:spLocks noGrp="1"/>
          </p:cNvSpPr>
          <p:nvPr>
            <p:ph type="title"/>
          </p:nvPr>
        </p:nvSpPr>
        <p:spPr>
          <a:xfrm>
            <a:off x="990600" y="0"/>
            <a:ext cx="7498080" cy="1143000"/>
          </a:xfrm>
        </p:spPr>
        <p:txBody>
          <a:bodyPr>
            <a:normAutofit/>
          </a:bodyPr>
          <a:lstStyle/>
          <a:p>
            <a:pPr algn="ctr"/>
            <a:r>
              <a:rPr lang="fa-IR" sz="3000" b="1" dirty="0" smtClean="0">
                <a:solidFill>
                  <a:srgbClr val="C00000"/>
                </a:solidFill>
                <a:effectLst/>
              </a:rPr>
              <a:t>دستورالعمل برنامه </a:t>
            </a:r>
            <a:r>
              <a:rPr lang="ar-SA" sz="3000" b="1" dirty="0" smtClean="0">
                <a:solidFill>
                  <a:srgbClr val="C00000"/>
                </a:solidFill>
                <a:effectLst/>
              </a:rPr>
              <a:t>نظام مراقبت وقوع و </a:t>
            </a:r>
            <a:r>
              <a:rPr lang="fa-IR" sz="3000" b="1" dirty="0" smtClean="0">
                <a:solidFill>
                  <a:srgbClr val="C00000"/>
                </a:solidFill>
                <a:effectLst/>
              </a:rPr>
              <a:t/>
            </a:r>
            <a:br>
              <a:rPr lang="fa-IR" sz="3000" b="1" dirty="0" smtClean="0">
                <a:solidFill>
                  <a:srgbClr val="C00000"/>
                </a:solidFill>
                <a:effectLst/>
              </a:rPr>
            </a:br>
            <a:r>
              <a:rPr lang="ar-SA" sz="3000" b="1" dirty="0" smtClean="0">
                <a:solidFill>
                  <a:srgbClr val="C00000"/>
                </a:solidFill>
                <a:effectLst/>
              </a:rPr>
              <a:t>پیامدهای بلایا</a:t>
            </a:r>
            <a:endParaRPr lang="en-US" sz="3000" dirty="0">
              <a:solidFill>
                <a:srgbClr val="C00000"/>
              </a:solidFill>
              <a:effectLst/>
            </a:endParaRPr>
          </a:p>
        </p:txBody>
      </p:sp>
      <p:sp>
        <p:nvSpPr>
          <p:cNvPr id="7" name="Content Placeholder 6"/>
          <p:cNvSpPr>
            <a:spLocks noGrp="1"/>
          </p:cNvSpPr>
          <p:nvPr>
            <p:ph idx="1"/>
          </p:nvPr>
        </p:nvSpPr>
        <p:spPr>
          <a:xfrm>
            <a:off x="1143000" y="914400"/>
            <a:ext cx="8001000" cy="5943600"/>
          </a:xfrm>
        </p:spPr>
        <p:txBody>
          <a:bodyPr>
            <a:noAutofit/>
          </a:bodyPr>
          <a:lstStyle/>
          <a:p>
            <a:pPr lvl="0" algn="just" rtl="1">
              <a:lnSpc>
                <a:spcPct val="170000"/>
              </a:lnSpc>
            </a:pPr>
            <a:r>
              <a:rPr lang="ar-SA" sz="2100" dirty="0" smtClean="0"/>
              <a:t>نتایج پیمایش معاونت بهداشت نشان می دهد که طی 10 سال روند آسیب مخاطرات به مراکز بهداشتی کشور (در ابعاد کارکردی و آسیب سازه ای و غیرسازه ای) </a:t>
            </a:r>
            <a:r>
              <a:rPr lang="fa-IR" sz="2100" dirty="0" smtClean="0"/>
              <a:t>و سلامت کارکنان بهداشتی </a:t>
            </a:r>
            <a:r>
              <a:rPr lang="ar-SA" sz="2100" dirty="0" smtClean="0"/>
              <a:t>رو به افزایش است. </a:t>
            </a:r>
            <a:endParaRPr lang="en-US" sz="2100" dirty="0" smtClean="0"/>
          </a:p>
          <a:p>
            <a:pPr lvl="0" algn="just" rtl="1">
              <a:lnSpc>
                <a:spcPct val="170000"/>
              </a:lnSpc>
            </a:pPr>
            <a:r>
              <a:rPr lang="ar-SA" sz="2100" dirty="0" smtClean="0"/>
              <a:t>این برنامه بر اساس راهنمای آن، به طور مستمر اجرا می گردد و فرم مربوطه به ازای وقوع هر مخاطره در منطقه تحت پوشش مرکز تکمیل شده و به سطح بالاتر گزارش می شود. </a:t>
            </a:r>
            <a:endParaRPr lang="en-US" sz="2100" dirty="0" smtClean="0"/>
          </a:p>
          <a:p>
            <a:pPr lvl="0" algn="just" rtl="1">
              <a:lnSpc>
                <a:spcPct val="170000"/>
              </a:lnSpc>
            </a:pPr>
            <a:r>
              <a:rPr lang="ar-SA" sz="2100" dirty="0" smtClean="0"/>
              <a:t>هدف این برنامه، تعیین میزان و روند آسیب بلایا به جامعه و تسهیلات بهداشتی در ابعاد خسارات جانی، عملکردی، سازه ای و غیرسازه ای است. </a:t>
            </a:r>
            <a:endParaRPr lang="en-US" sz="2100" dirty="0" smtClean="0"/>
          </a:p>
          <a:p>
            <a:pPr algn="just" rtl="1">
              <a:lnSpc>
                <a:spcPct val="170000"/>
              </a:lnSpc>
            </a:pPr>
            <a:r>
              <a:rPr lang="ar-SA" sz="2100" dirty="0" smtClean="0"/>
              <a:t>پایش، نظارت و پاسخگویی به سوالات، بعهده مرکز سطح بالاتر است</a:t>
            </a:r>
            <a:r>
              <a:rPr lang="fa-IR" sz="2100" dirty="0" smtClean="0"/>
              <a:t>.</a:t>
            </a:r>
            <a:endParaRPr lang="en-US" sz="21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dr\Desktop\images (5).jpg"/>
          <p:cNvPicPr>
            <a:picLocks noChangeAspect="1" noChangeArrowheads="1"/>
          </p:cNvPicPr>
          <p:nvPr/>
        </p:nvPicPr>
        <p:blipFill>
          <a:blip r:embed="rId2" cstate="print"/>
          <a:srcRect/>
          <a:stretch>
            <a:fillRect/>
          </a:stretch>
        </p:blipFill>
        <p:spPr bwMode="auto">
          <a:xfrm>
            <a:off x="-152400" y="5029200"/>
            <a:ext cx="2819400" cy="1828800"/>
          </a:xfrm>
          <a:prstGeom prst="rect">
            <a:avLst/>
          </a:prstGeom>
          <a:noFill/>
        </p:spPr>
      </p:pic>
      <p:pic>
        <p:nvPicPr>
          <p:cNvPr id="4" name="Picture 2" descr="logo moavenat behdasht"/>
          <p:cNvPicPr>
            <a:picLocks noChangeAspect="1" noChangeArrowheads="1"/>
          </p:cNvPicPr>
          <p:nvPr/>
        </p:nvPicPr>
        <p:blipFill>
          <a:blip r:embed="rId3"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7" name="Content Placeholder 6"/>
          <p:cNvSpPr>
            <a:spLocks noGrp="1"/>
          </p:cNvSpPr>
          <p:nvPr>
            <p:ph idx="1"/>
          </p:nvPr>
        </p:nvSpPr>
        <p:spPr>
          <a:xfrm>
            <a:off x="1569720" y="1066800"/>
            <a:ext cx="7498080" cy="4953000"/>
          </a:xfrm>
        </p:spPr>
        <p:txBody>
          <a:bodyPr>
            <a:noAutofit/>
          </a:bodyPr>
          <a:lstStyle/>
          <a:p>
            <a:pPr lvl="0" algn="just" rtl="1">
              <a:lnSpc>
                <a:spcPct val="170000"/>
              </a:lnSpc>
            </a:pPr>
            <a:r>
              <a:rPr lang="fa-IR" sz="2100" dirty="0" smtClean="0">
                <a:cs typeface="B Koodak" pitchFamily="2" charset="-78"/>
              </a:rPr>
              <a:t>پس از وقوع هر مخاطره، مسئول مدیریت و کاهش خطر بلایای مرکز فرم مربوطه را طی دو هفته بعد از وقوع تکمیل می کند. تکمیل اجزای فرم با بر اساس منابع اطلاعات ذکر شده در جدول زیر انجام می گیرد..</a:t>
            </a:r>
            <a:endParaRPr lang="en-US" sz="2100" dirty="0" smtClean="0">
              <a:cs typeface="B Koodak" pitchFamily="2" charset="-78"/>
            </a:endParaRPr>
          </a:p>
          <a:p>
            <a:pPr lvl="0" algn="just" rtl="1">
              <a:lnSpc>
                <a:spcPct val="170000"/>
              </a:lnSpc>
            </a:pPr>
            <a:r>
              <a:rPr lang="fa-IR" sz="2100" dirty="0" smtClean="0">
                <a:cs typeface="B Koodak" pitchFamily="2" charset="-78"/>
              </a:rPr>
              <a:t>گزارش </a:t>
            </a:r>
            <a:r>
              <a:rPr lang="fa-IR" sz="2100" dirty="0" smtClean="0">
                <a:solidFill>
                  <a:srgbClr val="C00000"/>
                </a:solidFill>
                <a:cs typeface="B Koodak" pitchFamily="2" charset="-78"/>
              </a:rPr>
              <a:t>"</a:t>
            </a:r>
            <a:r>
              <a:rPr lang="fa-IR" sz="2100" b="1" u="sng" dirty="0" smtClean="0">
                <a:solidFill>
                  <a:srgbClr val="C00000"/>
                </a:solidFill>
                <a:cs typeface="B Koodak" pitchFamily="2" charset="-78"/>
              </a:rPr>
              <a:t>صفر</a:t>
            </a:r>
            <a:r>
              <a:rPr lang="fa-IR" sz="2100" dirty="0" smtClean="0">
                <a:solidFill>
                  <a:srgbClr val="C00000"/>
                </a:solidFill>
                <a:cs typeface="B Koodak" pitchFamily="2" charset="-78"/>
              </a:rPr>
              <a:t>" </a:t>
            </a:r>
            <a:r>
              <a:rPr lang="fa-IR" sz="2100" dirty="0" smtClean="0">
                <a:cs typeface="B Koodak" pitchFamily="2" charset="-78"/>
              </a:rPr>
              <a:t>الزامی است. چنانچه مخاطره ای منجر به هیچ آسیب یا خسارتی در منطقه تحت پوشش یا مراکز بهداشتی نشده باشد، ضروری است، گزارش صفر  خسارات آن به سطح بالاتر ارسال شود. هدف از این کار دو مورد زیر است: 1) افزایش حساسیت به وقوع مخاطرات. زیرا ممکن است مخاطره بعدی منجر به آسیب شود. 2) جمع آوری اطلاعات مخرج کسر شاخص نسبت مخاطراتی که منجر به آسیب شده اند به کل مخاطرات. </a:t>
            </a:r>
            <a:endParaRPr lang="en-US" sz="2100" dirty="0" smtClean="0">
              <a:cs typeface="B Koodak" pitchFamily="2" charset="-78"/>
            </a:endParaRPr>
          </a:p>
          <a:p>
            <a:pPr algn="just">
              <a:lnSpc>
                <a:spcPct val="170000"/>
              </a:lnSpc>
            </a:pPr>
            <a:endParaRPr lang="en-US" sz="2100" dirty="0">
              <a:cs typeface="B Koodak" pitchFamily="2" charset="-78"/>
            </a:endParaRPr>
          </a:p>
        </p:txBody>
      </p:sp>
      <p:sp>
        <p:nvSpPr>
          <p:cNvPr id="8" name="Title 5"/>
          <p:cNvSpPr>
            <a:spLocks noGrp="1"/>
          </p:cNvSpPr>
          <p:nvPr>
            <p:ph type="title"/>
          </p:nvPr>
        </p:nvSpPr>
        <p:spPr>
          <a:xfrm>
            <a:off x="990600" y="0"/>
            <a:ext cx="7498080" cy="1143000"/>
          </a:xfrm>
        </p:spPr>
        <p:txBody>
          <a:bodyPr>
            <a:normAutofit/>
          </a:bodyPr>
          <a:lstStyle/>
          <a:p>
            <a:pPr algn="ctr" rtl="1"/>
            <a:r>
              <a:rPr lang="fa-IR" sz="3000" b="1" dirty="0" smtClean="0">
                <a:solidFill>
                  <a:srgbClr val="C00000"/>
                </a:solidFill>
              </a:rPr>
              <a:t>دستورالعمل برنامه </a:t>
            </a:r>
            <a:r>
              <a:rPr lang="ar-SA" sz="3000" b="1" dirty="0" smtClean="0">
                <a:solidFill>
                  <a:srgbClr val="C00000"/>
                </a:solidFill>
              </a:rPr>
              <a:t>نظام مراقبت وقوع و </a:t>
            </a:r>
            <a:r>
              <a:rPr lang="fa-IR" sz="3000" b="1" dirty="0" smtClean="0">
                <a:solidFill>
                  <a:srgbClr val="C00000"/>
                </a:solidFill>
              </a:rPr>
              <a:t/>
            </a:r>
            <a:br>
              <a:rPr lang="fa-IR" sz="3000" b="1" dirty="0" smtClean="0">
                <a:solidFill>
                  <a:srgbClr val="C00000"/>
                </a:solidFill>
              </a:rPr>
            </a:br>
            <a:r>
              <a:rPr lang="ar-SA" sz="3000" b="1" dirty="0" smtClean="0">
                <a:solidFill>
                  <a:srgbClr val="C00000"/>
                </a:solidFill>
              </a:rPr>
              <a:t>پیامدهای بلایا</a:t>
            </a:r>
            <a:r>
              <a:rPr lang="fa-IR" sz="3000" b="1" dirty="0" smtClean="0">
                <a:solidFill>
                  <a:srgbClr val="C00000"/>
                </a:solidFill>
              </a:rPr>
              <a:t> (...)</a:t>
            </a:r>
            <a:endParaRPr lang="en-US" sz="3000"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14337" name="Picture 1"/>
          <p:cNvPicPr>
            <a:picLocks noChangeAspect="1" noChangeArrowheads="1"/>
          </p:cNvPicPr>
          <p:nvPr/>
        </p:nvPicPr>
        <p:blipFill>
          <a:blip r:embed="rId4" cstate="print"/>
          <a:srcRect/>
          <a:stretch>
            <a:fillRect/>
          </a:stretch>
        </p:blipFill>
        <p:spPr bwMode="auto">
          <a:xfrm>
            <a:off x="0" y="1371600"/>
            <a:ext cx="8991600" cy="2743200"/>
          </a:xfrm>
          <a:prstGeom prst="rect">
            <a:avLst/>
          </a:prstGeom>
          <a:noFill/>
          <a:ln w="9525">
            <a:noFill/>
            <a:miter lim="800000"/>
            <a:headEnd/>
            <a:tailEnd/>
          </a:ln>
        </p:spPr>
      </p:pic>
      <p:pic>
        <p:nvPicPr>
          <p:cNvPr id="11266" name="Picture 2" descr="C:\Users\Udr\Desktop\images (3).jpg"/>
          <p:cNvPicPr>
            <a:picLocks noChangeAspect="1" noChangeArrowheads="1"/>
          </p:cNvPicPr>
          <p:nvPr/>
        </p:nvPicPr>
        <p:blipFill>
          <a:blip r:embed="rId5" cstate="print"/>
          <a:srcRect/>
          <a:stretch>
            <a:fillRect/>
          </a:stretch>
        </p:blipFill>
        <p:spPr bwMode="auto">
          <a:xfrm>
            <a:off x="2895600" y="4343400"/>
            <a:ext cx="4422321" cy="2476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95400"/>
            <a:ext cx="7498080" cy="4800600"/>
          </a:xfrm>
        </p:spPr>
        <p:txBody>
          <a:bodyPr>
            <a:normAutofit fontScale="85000" lnSpcReduction="20000"/>
          </a:bodyPr>
          <a:lstStyle/>
          <a:p>
            <a:pPr algn="ctr" rtl="1">
              <a:lnSpc>
                <a:spcPct val="200000"/>
              </a:lnSpc>
              <a:buNone/>
            </a:pPr>
            <a:r>
              <a:rPr lang="fa-IR" sz="3600" dirty="0" smtClean="0">
                <a:solidFill>
                  <a:srgbClr val="C00000"/>
                </a:solidFill>
              </a:rPr>
              <a:t>برنامه </a:t>
            </a:r>
            <a:r>
              <a:rPr lang="ar-SA" sz="3600" dirty="0" smtClean="0">
                <a:solidFill>
                  <a:srgbClr val="C00000"/>
                </a:solidFill>
              </a:rPr>
              <a:t>ارزیابی ايمني و خطر بلایا </a:t>
            </a:r>
            <a:endParaRPr lang="fa-IR" sz="3600" dirty="0" smtClean="0">
              <a:solidFill>
                <a:srgbClr val="C00000"/>
              </a:solidFill>
            </a:endParaRPr>
          </a:p>
          <a:p>
            <a:pPr algn="ctr" rtl="1">
              <a:lnSpc>
                <a:spcPct val="200000"/>
              </a:lnSpc>
              <a:buNone/>
            </a:pPr>
            <a:r>
              <a:rPr lang="ar-SA" sz="3600" dirty="0" smtClean="0">
                <a:solidFill>
                  <a:srgbClr val="C00000"/>
                </a:solidFill>
              </a:rPr>
              <a:t>(</a:t>
            </a:r>
            <a:r>
              <a:rPr lang="en-US" sz="3600" dirty="0" smtClean="0"/>
              <a:t>SARA</a:t>
            </a:r>
            <a:r>
              <a:rPr lang="ar-SA" sz="3600" dirty="0" smtClean="0">
                <a:solidFill>
                  <a:srgbClr val="C00000"/>
                </a:solidFill>
              </a:rPr>
              <a:t>)</a:t>
            </a:r>
            <a:endParaRPr lang="fa-IR" sz="3600" dirty="0" smtClean="0">
              <a:solidFill>
                <a:srgbClr val="C00000"/>
              </a:solidFill>
            </a:endParaRPr>
          </a:p>
          <a:p>
            <a:pPr algn="ctr" rtl="1">
              <a:lnSpc>
                <a:spcPct val="200000"/>
              </a:lnSpc>
              <a:buNone/>
            </a:pPr>
            <a:r>
              <a:rPr lang="en-US" sz="3600" dirty="0" smtClean="0">
                <a:solidFill>
                  <a:srgbClr val="C00000"/>
                </a:solidFill>
              </a:rPr>
              <a:t>Disaster </a:t>
            </a:r>
            <a:r>
              <a:rPr lang="en-US" sz="3600" u="sng" dirty="0" smtClean="0"/>
              <a:t>S</a:t>
            </a:r>
            <a:r>
              <a:rPr lang="en-US" sz="3600" dirty="0" smtClean="0">
                <a:solidFill>
                  <a:srgbClr val="C00000"/>
                </a:solidFill>
              </a:rPr>
              <a:t>afety </a:t>
            </a:r>
            <a:r>
              <a:rPr lang="en-US" sz="3600" u="sng" dirty="0" smtClean="0"/>
              <a:t>A</a:t>
            </a:r>
            <a:r>
              <a:rPr lang="en-US" sz="3600" dirty="0" smtClean="0">
                <a:solidFill>
                  <a:srgbClr val="C00000"/>
                </a:solidFill>
              </a:rPr>
              <a:t>nd </a:t>
            </a:r>
            <a:r>
              <a:rPr lang="en-US" sz="3600" u="sng" dirty="0" smtClean="0"/>
              <a:t>R</a:t>
            </a:r>
            <a:r>
              <a:rPr lang="en-US" sz="3600" dirty="0" smtClean="0">
                <a:solidFill>
                  <a:srgbClr val="C00000"/>
                </a:solidFill>
              </a:rPr>
              <a:t>isk </a:t>
            </a:r>
            <a:r>
              <a:rPr lang="en-US" sz="3600" u="sng" dirty="0" smtClean="0"/>
              <a:t>A</a:t>
            </a:r>
            <a:r>
              <a:rPr lang="en-US" sz="3600" dirty="0" smtClean="0">
                <a:solidFill>
                  <a:srgbClr val="C00000"/>
                </a:solidFill>
              </a:rPr>
              <a:t>ssessment</a:t>
            </a:r>
          </a:p>
          <a:p>
            <a:pPr algn="ctr" rtl="1">
              <a:lnSpc>
                <a:spcPct val="200000"/>
              </a:lnSpc>
              <a:buNone/>
            </a:pPr>
            <a:r>
              <a:rPr lang="ar-SA" sz="3600" b="1" dirty="0" smtClean="0">
                <a:solidFill>
                  <a:srgbClr val="C00000"/>
                </a:solidFill>
              </a:rPr>
              <a:t/>
            </a:r>
            <a:br>
              <a:rPr lang="ar-SA" sz="3600" b="1" dirty="0" smtClean="0">
                <a:solidFill>
                  <a:srgbClr val="C00000"/>
                </a:solidFill>
              </a:rPr>
            </a:br>
            <a:endParaRPr lang="en-US" sz="3600" dirty="0">
              <a:solidFill>
                <a:srgbClr val="C00000"/>
              </a:solidFill>
            </a:endParaRPr>
          </a:p>
        </p:txBody>
      </p:sp>
      <p:pic>
        <p:nvPicPr>
          <p:cNvPr id="4098" name="Picture 2" descr="C:\Users\Udr\Desktop\Risk.jpg"/>
          <p:cNvPicPr>
            <a:picLocks noChangeAspect="1" noChangeArrowheads="1"/>
          </p:cNvPicPr>
          <p:nvPr/>
        </p:nvPicPr>
        <p:blipFill>
          <a:blip r:embed="rId2" cstate="print"/>
          <a:srcRect/>
          <a:stretch>
            <a:fillRect/>
          </a:stretch>
        </p:blipFill>
        <p:spPr bwMode="auto">
          <a:xfrm>
            <a:off x="2819400" y="4267200"/>
            <a:ext cx="4191000" cy="248840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13313" name="Picture 1"/>
          <p:cNvPicPr>
            <a:picLocks noChangeAspect="1" noChangeArrowheads="1"/>
          </p:cNvPicPr>
          <p:nvPr/>
        </p:nvPicPr>
        <p:blipFill>
          <a:blip r:embed="rId4" cstate="print"/>
          <a:srcRect/>
          <a:stretch>
            <a:fillRect/>
          </a:stretch>
        </p:blipFill>
        <p:spPr bwMode="auto">
          <a:xfrm>
            <a:off x="0" y="1519237"/>
            <a:ext cx="8991600" cy="495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12289" name="Picture 1"/>
          <p:cNvPicPr>
            <a:picLocks noChangeAspect="1" noChangeArrowheads="1"/>
          </p:cNvPicPr>
          <p:nvPr/>
        </p:nvPicPr>
        <p:blipFill>
          <a:blip r:embed="rId4" cstate="print"/>
          <a:srcRect/>
          <a:stretch>
            <a:fillRect/>
          </a:stretch>
        </p:blipFill>
        <p:spPr bwMode="auto">
          <a:xfrm>
            <a:off x="26687" y="1447800"/>
            <a:ext cx="9117313"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16385" name="Picture 1"/>
          <p:cNvPicPr>
            <a:picLocks noGrp="1" noChangeAspect="1" noChangeArrowheads="1"/>
          </p:cNvPicPr>
          <p:nvPr>
            <p:ph idx="1"/>
          </p:nvPr>
        </p:nvPicPr>
        <p:blipFill>
          <a:blip r:embed="rId4" cstate="print"/>
          <a:srcRect/>
          <a:stretch>
            <a:fillRect/>
          </a:stretch>
        </p:blipFill>
        <p:spPr bwMode="auto">
          <a:xfrm>
            <a:off x="359966" y="1524000"/>
            <a:ext cx="8707834"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07375" cy="592137"/>
          </a:xfrm>
        </p:spPr>
        <p:txBody>
          <a:bodyPr>
            <a:normAutofit fontScale="90000"/>
          </a:bodyPr>
          <a:lstStyle/>
          <a:p>
            <a:pPr algn="ctr"/>
            <a:r>
              <a:rPr lang="fa-IR" sz="4000" dirty="0" smtClean="0">
                <a:solidFill>
                  <a:schemeClr val="tx1"/>
                </a:solidFill>
                <a:cs typeface="B Mitra" pitchFamily="2" charset="-78"/>
              </a:rPr>
              <a:t>توجه :</a:t>
            </a:r>
            <a:endParaRPr lang="en-US" sz="4000" dirty="0">
              <a:solidFill>
                <a:schemeClr val="tx1"/>
              </a:solidFill>
              <a:cs typeface="B Mitra" pitchFamily="2" charset="-78"/>
            </a:endParaRPr>
          </a:p>
        </p:txBody>
      </p:sp>
      <p:sp>
        <p:nvSpPr>
          <p:cNvPr id="3" name="Content Placeholder 2"/>
          <p:cNvSpPr>
            <a:spLocks noGrp="1"/>
          </p:cNvSpPr>
          <p:nvPr>
            <p:ph idx="1"/>
          </p:nvPr>
        </p:nvSpPr>
        <p:spPr>
          <a:xfrm>
            <a:off x="1001713" y="1371600"/>
            <a:ext cx="7913687" cy="4459288"/>
          </a:xfrm>
        </p:spPr>
        <p:txBody>
          <a:bodyPr>
            <a:normAutofit fontScale="92500" lnSpcReduction="20000"/>
          </a:bodyPr>
          <a:lstStyle/>
          <a:p>
            <a:pPr algn="just" rtl="1"/>
            <a:r>
              <a:rPr lang="fa-IR" sz="2800" dirty="0" smtClean="0">
                <a:cs typeface="B Mitra" pitchFamily="2" charset="-78"/>
              </a:rPr>
              <a:t>برای ورود به سایت جدید پورتال معاونت بهداشت </a:t>
            </a:r>
            <a:r>
              <a:rPr lang="fa-IR" sz="2800" u="sng" dirty="0" smtClean="0">
                <a:solidFill>
                  <a:srgbClr val="C00000"/>
                </a:solidFill>
                <a:cs typeface="B Mitra" pitchFamily="2" charset="-78"/>
              </a:rPr>
              <a:t>فقط</a:t>
            </a:r>
            <a:r>
              <a:rPr lang="fa-IR" sz="2800" dirty="0" smtClean="0">
                <a:cs typeface="B Mitra" pitchFamily="2" charset="-78"/>
              </a:rPr>
              <a:t> از موتور جستجوی </a:t>
            </a:r>
            <a:r>
              <a:rPr lang="en-US" sz="2800" u="sng" dirty="0" smtClean="0">
                <a:solidFill>
                  <a:srgbClr val="C00000"/>
                </a:solidFill>
                <a:cs typeface="B Mitra" pitchFamily="2" charset="-78"/>
              </a:rPr>
              <a:t>internet explorer </a:t>
            </a:r>
            <a:r>
              <a:rPr lang="fa-IR" sz="2800" dirty="0" smtClean="0">
                <a:cs typeface="B Mitra" pitchFamily="2" charset="-78"/>
              </a:rPr>
              <a:t> می توان استفاده کرد.</a:t>
            </a:r>
            <a:endParaRPr lang="en-US" sz="2800" dirty="0" smtClean="0">
              <a:cs typeface="B Mitra" pitchFamily="2" charset="-78"/>
            </a:endParaRPr>
          </a:p>
          <a:p>
            <a:pPr algn="just" rtl="1">
              <a:buNone/>
            </a:pPr>
            <a:endParaRPr lang="fa-IR" sz="2800" dirty="0" smtClean="0">
              <a:cs typeface="B Mitra" pitchFamily="2" charset="-78"/>
            </a:endParaRPr>
          </a:p>
          <a:p>
            <a:pPr algn="just" rtl="1"/>
            <a:r>
              <a:rPr lang="fa-IR" sz="2800" dirty="0" smtClean="0">
                <a:cs typeface="B Mitra" pitchFamily="2" charset="-78"/>
              </a:rPr>
              <a:t>آدرس جدید پورتال معاونت بهداشت عبارت است از :</a:t>
            </a:r>
            <a:endParaRPr lang="en-US" sz="2800" dirty="0" smtClean="0">
              <a:cs typeface="B Mitra" pitchFamily="2" charset="-78"/>
            </a:endParaRPr>
          </a:p>
          <a:p>
            <a:pPr algn="just" rtl="1">
              <a:buNone/>
            </a:pPr>
            <a:endParaRPr lang="fa-IR" sz="1000" dirty="0" smtClean="0">
              <a:cs typeface="B Mitra" pitchFamily="2" charset="-78"/>
            </a:endParaRPr>
          </a:p>
          <a:p>
            <a:pPr algn="ctr" rtl="1">
              <a:buNone/>
            </a:pPr>
            <a:r>
              <a:rPr lang="en-US" sz="4000" dirty="0" smtClean="0">
                <a:solidFill>
                  <a:srgbClr val="C00000"/>
                </a:solidFill>
                <a:cs typeface="B Mitra" pitchFamily="2" charset="-78"/>
                <a:hlinkClick r:id="rId2"/>
              </a:rPr>
              <a:t>http://www.health.gov.ir</a:t>
            </a:r>
            <a:endParaRPr lang="en-US" sz="4000" dirty="0" smtClean="0">
              <a:solidFill>
                <a:srgbClr val="C00000"/>
              </a:solidFill>
              <a:cs typeface="B Mitra" pitchFamily="2" charset="-78"/>
            </a:endParaRPr>
          </a:p>
          <a:p>
            <a:pPr algn="ctr" rtl="1">
              <a:buNone/>
            </a:pPr>
            <a:endParaRPr lang="en-US" dirty="0" smtClean="0">
              <a:cs typeface="B Mitra" pitchFamily="2" charset="-78"/>
            </a:endParaRPr>
          </a:p>
          <a:p>
            <a:pPr algn="r" rtl="1">
              <a:buFont typeface="Wingdings" pitchFamily="2" charset="2"/>
              <a:buChar char="§"/>
            </a:pPr>
            <a:r>
              <a:rPr lang="fa-IR" sz="2800" dirty="0" smtClean="0">
                <a:cs typeface="B Mitra" pitchFamily="2" charset="-78"/>
              </a:rPr>
              <a:t>به منظور تسهیل در انجام امور لطفا نظرات خود را در مورد این بخش به ایمیل زیر ارسال فرمایید.</a:t>
            </a:r>
          </a:p>
          <a:p>
            <a:pPr algn="ctr" rtl="1">
              <a:buNone/>
            </a:pPr>
            <a:r>
              <a:rPr lang="en-US" sz="2800" dirty="0" smtClean="0">
                <a:solidFill>
                  <a:srgbClr val="C00000"/>
                </a:solidFill>
                <a:cs typeface="B Mitra" pitchFamily="2" charset="-78"/>
              </a:rPr>
              <a:t>yousefihoma@gmail.com</a:t>
            </a:r>
            <a:endParaRPr lang="fa-IR" sz="2800" dirty="0" smtClean="0">
              <a:solidFill>
                <a:srgbClr val="C00000"/>
              </a:solidFill>
              <a:cs typeface="B Mitra" pitchFamily="2" charset="-78"/>
            </a:endParaRPr>
          </a:p>
          <a:p>
            <a:pPr algn="r" rtl="1">
              <a:buFont typeface="Wingdings" pitchFamily="2" charset="2"/>
              <a:buChar char="§"/>
            </a:pPr>
            <a:r>
              <a:rPr lang="fa-IR" sz="2800" dirty="0" smtClean="0">
                <a:cs typeface="B Mitra" pitchFamily="2" charset="-78"/>
              </a:rPr>
              <a:t>گزارش فصل پاییز تنها و تنها از طریق این سامانه جمع آوری خواهد شد.</a:t>
            </a:r>
            <a:endParaRPr lang="en-US" sz="2800" dirty="0" smtClean="0">
              <a:cs typeface="B Mitra" pitchFamily="2" charset="-78"/>
            </a:endParaRPr>
          </a:p>
          <a:p>
            <a:pPr algn="just" rtl="1">
              <a:buNone/>
            </a:pPr>
            <a:endParaRPr lang="en-US" sz="2800" dirty="0">
              <a:cs typeface="B Mitra" pitchFamily="2" charset="-78"/>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28600" y="152400"/>
            <a:ext cx="8763000" cy="6572250"/>
          </a:xfrm>
          <a:prstGeom prst="rect">
            <a:avLst/>
          </a:prstGeom>
          <a:noFill/>
          <a:ln w="9525">
            <a:noFill/>
            <a:miter lim="800000"/>
            <a:headEnd/>
            <a:tailEnd/>
          </a:ln>
        </p:spPr>
      </p:pic>
      <p:sp>
        <p:nvSpPr>
          <p:cNvPr id="6" name="Up Arrow 5"/>
          <p:cNvSpPr/>
          <p:nvPr/>
        </p:nvSpPr>
        <p:spPr bwMode="auto">
          <a:xfrm rot="1875761">
            <a:off x="3896200" y="3309341"/>
            <a:ext cx="505168" cy="135453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28600" y="247650"/>
            <a:ext cx="8712200" cy="6534150"/>
          </a:xfrm>
          <a:prstGeom prst="rect">
            <a:avLst/>
          </a:prstGeom>
          <a:noFill/>
          <a:ln w="9525">
            <a:noFill/>
            <a:miter lim="800000"/>
            <a:headEnd/>
            <a:tailEnd/>
          </a:ln>
        </p:spPr>
      </p:pic>
      <p:sp>
        <p:nvSpPr>
          <p:cNvPr id="5" name="Right Arrow 4"/>
          <p:cNvSpPr/>
          <p:nvPr/>
        </p:nvSpPr>
        <p:spPr bwMode="auto">
          <a:xfrm>
            <a:off x="7268028" y="4466772"/>
            <a:ext cx="6096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76200" y="76200"/>
            <a:ext cx="9042400" cy="6781800"/>
          </a:xfrm>
          <a:prstGeom prst="rect">
            <a:avLst/>
          </a:prstGeom>
          <a:noFill/>
          <a:ln w="9525">
            <a:noFill/>
            <a:miter lim="800000"/>
            <a:headEnd/>
            <a:tailEnd/>
          </a:ln>
        </p:spPr>
      </p:pic>
      <p:sp>
        <p:nvSpPr>
          <p:cNvPr id="5" name="Right Arrow 4"/>
          <p:cNvSpPr/>
          <p:nvPr/>
        </p:nvSpPr>
        <p:spPr bwMode="auto">
          <a:xfrm rot="17683385">
            <a:off x="6858000" y="3123007"/>
            <a:ext cx="5334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29028" y="-76200"/>
            <a:ext cx="9080500" cy="6810375"/>
          </a:xfrm>
          <a:prstGeom prst="rect">
            <a:avLst/>
          </a:prstGeom>
          <a:noFill/>
          <a:ln w="9525">
            <a:noFill/>
            <a:miter lim="800000"/>
            <a:headEnd/>
            <a:tailEnd/>
          </a:ln>
        </p:spPr>
      </p:pic>
      <p:sp>
        <p:nvSpPr>
          <p:cNvPr id="5" name="Up Arrow 4"/>
          <p:cNvSpPr/>
          <p:nvPr/>
        </p:nvSpPr>
        <p:spPr bwMode="auto">
          <a:xfrm rot="2062044">
            <a:off x="7405944" y="2040229"/>
            <a:ext cx="272910" cy="685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76200" y="76200"/>
            <a:ext cx="9042400" cy="6781800"/>
          </a:xfrm>
          <a:prstGeom prst="rect">
            <a:avLst/>
          </a:prstGeom>
          <a:noFill/>
          <a:ln w="9525">
            <a:noFill/>
            <a:miter lim="800000"/>
            <a:headEnd/>
            <a:tailEnd/>
          </a:ln>
        </p:spPr>
      </p:pic>
      <p:sp>
        <p:nvSpPr>
          <p:cNvPr id="5" name="Right Arrow 4"/>
          <p:cNvSpPr/>
          <p:nvPr/>
        </p:nvSpPr>
        <p:spPr bwMode="auto">
          <a:xfrm rot="17989424">
            <a:off x="5989772" y="2729618"/>
            <a:ext cx="685800" cy="3281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moavenat behdasht"/>
          <p:cNvPicPr>
            <a:picLocks noChangeAspect="1" noChangeArrowheads="1"/>
          </p:cNvPicPr>
          <p:nvPr/>
        </p:nvPicPr>
        <p:blipFill>
          <a:blip r:embed="rId2"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
        <p:nvSpPr>
          <p:cNvPr id="6" name="Title 5"/>
          <p:cNvSpPr>
            <a:spLocks noGrp="1"/>
          </p:cNvSpPr>
          <p:nvPr>
            <p:ph type="title"/>
          </p:nvPr>
        </p:nvSpPr>
        <p:spPr>
          <a:xfrm>
            <a:off x="1371600" y="2209800"/>
            <a:ext cx="7498080" cy="1143000"/>
          </a:xfrm>
        </p:spPr>
        <p:txBody>
          <a:bodyPr/>
          <a:lstStyle/>
          <a:p>
            <a:pPr algn="ctr"/>
            <a:r>
              <a:rPr lang="fa-IR" dirty="0" smtClean="0">
                <a:solidFill>
                  <a:srgbClr val="C00000"/>
                </a:solidFill>
                <a:cs typeface="B Koodak" pitchFamily="2" charset="-78"/>
              </a:rPr>
              <a:t>از توجه شما سپاسگزارم</a:t>
            </a:r>
            <a:endParaRPr lang="en-US" dirty="0">
              <a:solidFill>
                <a:srgbClr val="C00000"/>
              </a:solidFill>
              <a:cs typeface="B Koodak"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dr\Desktop\BOYD-the-risk.jpg"/>
          <p:cNvPicPr>
            <a:picLocks noChangeAspect="1" noChangeArrowheads="1"/>
          </p:cNvPicPr>
          <p:nvPr/>
        </p:nvPicPr>
        <p:blipFill>
          <a:blip r:embed="rId2" cstate="print"/>
          <a:srcRect/>
          <a:stretch>
            <a:fillRect/>
          </a:stretch>
        </p:blipFill>
        <p:spPr bwMode="auto">
          <a:xfrm>
            <a:off x="1066800" y="4572000"/>
            <a:ext cx="3048000" cy="2060575"/>
          </a:xfrm>
          <a:prstGeom prst="rect">
            <a:avLst/>
          </a:prstGeom>
          <a:noFill/>
        </p:spPr>
      </p:pic>
      <p:sp>
        <p:nvSpPr>
          <p:cNvPr id="2" name="Title 1"/>
          <p:cNvSpPr>
            <a:spLocks noGrp="1"/>
          </p:cNvSpPr>
          <p:nvPr>
            <p:ph type="title"/>
          </p:nvPr>
        </p:nvSpPr>
        <p:spPr>
          <a:xfrm>
            <a:off x="1435608" y="76200"/>
            <a:ext cx="7498080" cy="1143000"/>
          </a:xfrm>
        </p:spPr>
        <p:txBody>
          <a:bodyPr/>
          <a:lstStyle/>
          <a:p>
            <a:pPr algn="ctr" rtl="1"/>
            <a:r>
              <a:rPr lang="fa-IR" dirty="0" smtClean="0">
                <a:solidFill>
                  <a:srgbClr val="C00000"/>
                </a:solidFill>
              </a:rPr>
              <a:t>ماموریت برنامه </a:t>
            </a:r>
            <a:r>
              <a:rPr lang="en-US" dirty="0" smtClean="0">
                <a:solidFill>
                  <a:srgbClr val="C00000"/>
                </a:solidFill>
              </a:rPr>
              <a:t>SARA</a:t>
            </a:r>
            <a:endParaRPr lang="en-US" dirty="0">
              <a:solidFill>
                <a:srgbClr val="C00000"/>
              </a:solidFill>
            </a:endParaRPr>
          </a:p>
        </p:txBody>
      </p:sp>
      <p:sp>
        <p:nvSpPr>
          <p:cNvPr id="3" name="Content Placeholder 2"/>
          <p:cNvSpPr>
            <a:spLocks noGrp="1"/>
          </p:cNvSpPr>
          <p:nvPr>
            <p:ph idx="1"/>
          </p:nvPr>
        </p:nvSpPr>
        <p:spPr>
          <a:xfrm>
            <a:off x="1219200" y="1447800"/>
            <a:ext cx="7714488" cy="4800600"/>
          </a:xfrm>
        </p:spPr>
        <p:txBody>
          <a:bodyPr/>
          <a:lstStyle/>
          <a:p>
            <a:pPr algn="r" rtl="1">
              <a:lnSpc>
                <a:spcPct val="200000"/>
              </a:lnSpc>
              <a:buNone/>
            </a:pPr>
            <a:r>
              <a:rPr lang="ar-SA" b="1" dirty="0" smtClean="0">
                <a:cs typeface="B Koodak" pitchFamily="2" charset="-78"/>
              </a:rPr>
              <a:t>بخش 1 - شناخت مخاطرات تهدیدکننده مرکز</a:t>
            </a:r>
            <a:endParaRPr lang="fa-IR" dirty="0" smtClean="0">
              <a:cs typeface="B Koodak" pitchFamily="2" charset="-78"/>
            </a:endParaRPr>
          </a:p>
          <a:p>
            <a:pPr algn="r" rtl="1">
              <a:lnSpc>
                <a:spcPct val="200000"/>
              </a:lnSpc>
              <a:buNone/>
            </a:pPr>
            <a:r>
              <a:rPr lang="ar-SA" sz="3200" b="1" dirty="0" smtClean="0">
                <a:cs typeface="B Koodak" pitchFamily="2" charset="-78"/>
              </a:rPr>
              <a:t>بخش 2 - ارزیابی آمادگی عملکردی مرکز </a:t>
            </a:r>
            <a:endParaRPr lang="fa-IR" sz="3200" b="1" dirty="0" smtClean="0">
              <a:cs typeface="B Koodak" pitchFamily="2" charset="-78"/>
            </a:endParaRPr>
          </a:p>
          <a:p>
            <a:pPr algn="r" rtl="1">
              <a:lnSpc>
                <a:spcPct val="200000"/>
              </a:lnSpc>
              <a:buNone/>
            </a:pPr>
            <a:r>
              <a:rPr lang="ar-SA" sz="3200" b="1" dirty="0" smtClean="0">
                <a:cs typeface="B Koodak" pitchFamily="2" charset="-78"/>
              </a:rPr>
              <a:t>بخش 3 - ارزیابی ایمنی غیرسازه</a:t>
            </a:r>
            <a:r>
              <a:rPr lang="fa-IR" sz="3200" b="1" dirty="0" smtClean="0">
                <a:cs typeface="B Koodak" pitchFamily="2" charset="-78"/>
              </a:rPr>
              <a:t> </a:t>
            </a:r>
            <a:r>
              <a:rPr lang="ar-SA" sz="3200" b="1" dirty="0" smtClean="0">
                <a:cs typeface="B Koodak" pitchFamily="2" charset="-78"/>
              </a:rPr>
              <a:t>ای </a:t>
            </a:r>
            <a:endParaRPr lang="fa-IR" sz="3200" b="1" dirty="0" smtClean="0">
              <a:cs typeface="B Koodak" pitchFamily="2" charset="-78"/>
            </a:endParaRPr>
          </a:p>
          <a:p>
            <a:pPr algn="r" rtl="1">
              <a:lnSpc>
                <a:spcPct val="200000"/>
              </a:lnSpc>
              <a:buNone/>
            </a:pPr>
            <a:r>
              <a:rPr lang="ar-SA" sz="3200" b="1" dirty="0" smtClean="0">
                <a:cs typeface="B Koodak" pitchFamily="2" charset="-78"/>
              </a:rPr>
              <a:t>بخش 4 - ارزیابی ایمنی سازه</a:t>
            </a:r>
            <a:r>
              <a:rPr lang="fa-IR" sz="3200" b="1" dirty="0" smtClean="0">
                <a:cs typeface="B Koodak" pitchFamily="2" charset="-78"/>
              </a:rPr>
              <a:t> </a:t>
            </a:r>
            <a:r>
              <a:rPr lang="ar-SA" sz="3200" b="1" dirty="0" smtClean="0">
                <a:cs typeface="B Koodak" pitchFamily="2" charset="-78"/>
              </a:rPr>
              <a:t>ای مرکز</a:t>
            </a:r>
            <a:endParaRPr lang="en-US" sz="3200" dirty="0" smtClean="0">
              <a:cs typeface="B Koodak" pitchFamily="2" charset="-78"/>
            </a:endParaRPr>
          </a:p>
          <a:p>
            <a:pPr lvl="1" algn="r" rtl="1">
              <a:lnSpc>
                <a:spcPct val="200000"/>
              </a:lnSpc>
              <a:buNone/>
            </a:pPr>
            <a:endParaRPr lang="en-US" sz="3200" dirty="0">
              <a:solidFill>
                <a:srgbClr val="C00000"/>
              </a:solidFill>
              <a:cs typeface="B Koodak" pitchFamily="2" charset="-78"/>
            </a:endParaRPr>
          </a:p>
        </p:txBody>
      </p:sp>
      <p:pic>
        <p:nvPicPr>
          <p:cNvPr id="4" name="Picture 2" descr="logo moavenat behdasht"/>
          <p:cNvPicPr>
            <a:picLocks noChangeAspect="1" noChangeArrowheads="1"/>
          </p:cNvPicPr>
          <p:nvPr/>
        </p:nvPicPr>
        <p:blipFill>
          <a:blip r:embed="rId3"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dr\Desktop\BOYD-the-risk.jpg"/>
          <p:cNvPicPr>
            <a:picLocks noChangeAspect="1" noChangeArrowheads="1"/>
          </p:cNvPicPr>
          <p:nvPr/>
        </p:nvPicPr>
        <p:blipFill>
          <a:blip r:embed="rId2" cstate="print"/>
          <a:srcRect/>
          <a:stretch>
            <a:fillRect/>
          </a:stretch>
        </p:blipFill>
        <p:spPr bwMode="auto">
          <a:xfrm>
            <a:off x="1066800" y="4572000"/>
            <a:ext cx="3048000" cy="2060575"/>
          </a:xfrm>
          <a:prstGeom prst="rect">
            <a:avLst/>
          </a:prstGeom>
          <a:noFill/>
        </p:spPr>
      </p:pic>
      <p:sp>
        <p:nvSpPr>
          <p:cNvPr id="2" name="Title 1"/>
          <p:cNvSpPr>
            <a:spLocks noGrp="1"/>
          </p:cNvSpPr>
          <p:nvPr>
            <p:ph type="title"/>
          </p:nvPr>
        </p:nvSpPr>
        <p:spPr>
          <a:xfrm>
            <a:off x="1435608" y="76200"/>
            <a:ext cx="7498080" cy="1143000"/>
          </a:xfrm>
        </p:spPr>
        <p:txBody>
          <a:bodyPr/>
          <a:lstStyle/>
          <a:p>
            <a:pPr algn="ctr" rtl="1"/>
            <a:r>
              <a:rPr lang="fa-IR" dirty="0" smtClean="0">
                <a:solidFill>
                  <a:srgbClr val="C00000"/>
                </a:solidFill>
              </a:rPr>
              <a:t>اجرای برنامه </a:t>
            </a:r>
            <a:r>
              <a:rPr lang="en-US" dirty="0" smtClean="0">
                <a:solidFill>
                  <a:srgbClr val="C00000"/>
                </a:solidFill>
              </a:rPr>
              <a:t>SARA</a:t>
            </a:r>
            <a:endParaRPr lang="en-US" dirty="0">
              <a:solidFill>
                <a:srgbClr val="C00000"/>
              </a:solidFill>
            </a:endParaRPr>
          </a:p>
        </p:txBody>
      </p:sp>
      <p:sp>
        <p:nvSpPr>
          <p:cNvPr id="3" name="Content Placeholder 2"/>
          <p:cNvSpPr>
            <a:spLocks noGrp="1"/>
          </p:cNvSpPr>
          <p:nvPr>
            <p:ph idx="1"/>
          </p:nvPr>
        </p:nvSpPr>
        <p:spPr>
          <a:xfrm>
            <a:off x="1505712" y="1143000"/>
            <a:ext cx="7714488" cy="4800600"/>
          </a:xfrm>
        </p:spPr>
        <p:txBody>
          <a:bodyPr>
            <a:normAutofit/>
          </a:bodyPr>
          <a:lstStyle/>
          <a:p>
            <a:pPr lvl="1" algn="just" rtl="1">
              <a:lnSpc>
                <a:spcPct val="200000"/>
              </a:lnSpc>
              <a:buNone/>
            </a:pPr>
            <a:r>
              <a:rPr lang="fa-IR" sz="2400" dirty="0" smtClean="0"/>
              <a:t>مبنای اجرای این برنامه، دستورالعمل منتشر شده ارزیابی خطر در بلایا در نظام شبکه است و در کلیه مراکز بهداشتی انجام می گیرد. این مراکز عبارتند از معاونت بهداشتي دانشگاه، مرکز بهداشت شهرستان، مرکز بهداشتی درمانی شهری، پایگاه بهداشتي شهري، مرکز بهداشتی درمانی روستایی/ شهري روستايي، پايگاه روستايي، آموزشگاه بهورزي، واحد تسهيلات زايماني، خانه بهداشت. </a:t>
            </a:r>
            <a:endParaRPr lang="en-US" sz="2400" dirty="0" smtClean="0"/>
          </a:p>
          <a:p>
            <a:pPr lvl="1" algn="just" rtl="1">
              <a:lnSpc>
                <a:spcPct val="200000"/>
              </a:lnSpc>
              <a:buNone/>
            </a:pPr>
            <a:endParaRPr lang="en-US" sz="2400" dirty="0">
              <a:solidFill>
                <a:srgbClr val="C00000"/>
              </a:solidFill>
              <a:cs typeface="B Koodak" pitchFamily="2" charset="-78"/>
            </a:endParaRPr>
          </a:p>
        </p:txBody>
      </p:sp>
      <p:pic>
        <p:nvPicPr>
          <p:cNvPr id="4" name="Picture 2" descr="logo moavenat behdasht"/>
          <p:cNvPicPr>
            <a:picLocks noChangeAspect="1" noChangeArrowheads="1"/>
          </p:cNvPicPr>
          <p:nvPr/>
        </p:nvPicPr>
        <p:blipFill>
          <a:blip r:embed="rId3" cstate="print"/>
          <a:srcRect/>
          <a:stretch>
            <a:fillRect/>
          </a:stretch>
        </p:blipFill>
        <p:spPr bwMode="auto">
          <a:xfrm>
            <a:off x="1" y="1"/>
            <a:ext cx="1007075" cy="1142999"/>
          </a:xfrm>
          <a:prstGeom prst="rect">
            <a:avLst/>
          </a:prstGeom>
          <a:noFill/>
          <a:ln w="9525">
            <a:noFill/>
            <a:miter lim="800000"/>
            <a:headEnd/>
            <a:tailEnd/>
          </a:ln>
        </p:spPr>
      </p:pic>
      <p:pic>
        <p:nvPicPr>
          <p:cNvPr id="5" name="Picture 2" descr="D:\arezu phd\HSI\tums.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8019288" cy="4800600"/>
          </a:xfrm>
        </p:spPr>
        <p:txBody>
          <a:bodyPr>
            <a:normAutofit fontScale="92500"/>
          </a:bodyPr>
          <a:lstStyle/>
          <a:p>
            <a:pPr lvl="0" algn="just" rtl="1">
              <a:lnSpc>
                <a:spcPct val="200000"/>
              </a:lnSpc>
            </a:pPr>
            <a:r>
              <a:rPr lang="ar-SA" dirty="0" smtClean="0">
                <a:cs typeface="B Koodak" pitchFamily="2" charset="-78"/>
              </a:rPr>
              <a:t>این برنامه سالی یکبار و ترجیحا در خرداد ماه اجرا می شود.</a:t>
            </a:r>
            <a:endParaRPr lang="en-US" dirty="0" smtClean="0">
              <a:cs typeface="B Koodak" pitchFamily="2" charset="-78"/>
            </a:endParaRPr>
          </a:p>
          <a:p>
            <a:pPr lvl="0" algn="just" rtl="1">
              <a:lnSpc>
                <a:spcPct val="200000"/>
              </a:lnSpc>
            </a:pPr>
            <a:r>
              <a:rPr lang="ar-SA" dirty="0" smtClean="0">
                <a:cs typeface="B Koodak" pitchFamily="2" charset="-78"/>
              </a:rPr>
              <a:t>ابزار ارزیابی </a:t>
            </a:r>
            <a:r>
              <a:rPr lang="fa-IR" dirty="0" smtClean="0">
                <a:cs typeface="B Koodak" pitchFamily="2" charset="-78"/>
              </a:rPr>
              <a:t>چک لیست تدوین شده </a:t>
            </a:r>
            <a:r>
              <a:rPr lang="ar-SA" dirty="0" smtClean="0">
                <a:cs typeface="B Koodak" pitchFamily="2" charset="-78"/>
              </a:rPr>
              <a:t>می باشد.</a:t>
            </a:r>
            <a:endParaRPr lang="en-US" dirty="0" smtClean="0">
              <a:cs typeface="B Koodak" pitchFamily="2" charset="-78"/>
            </a:endParaRPr>
          </a:p>
          <a:p>
            <a:pPr algn="just" rtl="1">
              <a:lnSpc>
                <a:spcPct val="200000"/>
              </a:lnSpc>
            </a:pPr>
            <a:r>
              <a:rPr lang="en-US" dirty="0" smtClean="0">
                <a:cs typeface="B Koodak" pitchFamily="2" charset="-78"/>
              </a:rPr>
              <a:t> </a:t>
            </a:r>
            <a:r>
              <a:rPr lang="ar-SA" dirty="0" smtClean="0">
                <a:cs typeface="B Koodak" pitchFamily="2" charset="-78"/>
              </a:rPr>
              <a:t>در تکمیل فرم کلیه کارکنان مرکز با مسئول برنامه همکاری می کنند.</a:t>
            </a:r>
            <a:endParaRPr lang="en-US" sz="3200" dirty="0">
              <a:solidFill>
                <a:srgbClr val="C00000"/>
              </a:solidFill>
              <a:cs typeface="B Koodak" pitchFamily="2" charset="-78"/>
            </a:endParaRPr>
          </a:p>
        </p:txBody>
      </p:sp>
      <p:pic>
        <p:nvPicPr>
          <p:cNvPr id="4" name="Picture 2" descr="D:\arezu phd\HSI\tums.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5" name="Picture 2" descr="logo moavenat behdasht"/>
          <p:cNvPicPr>
            <a:picLocks noChangeAspect="1" noChangeArrowheads="1"/>
          </p:cNvPicPr>
          <p:nvPr/>
        </p:nvPicPr>
        <p:blipFill>
          <a:blip r:embed="rId3" cstate="print"/>
          <a:srcRect/>
          <a:stretch>
            <a:fillRect/>
          </a:stretch>
        </p:blipFill>
        <p:spPr bwMode="auto">
          <a:xfrm>
            <a:off x="1" y="1"/>
            <a:ext cx="1007075" cy="1142999"/>
          </a:xfrm>
          <a:prstGeom prst="rect">
            <a:avLst/>
          </a:prstGeom>
          <a:noFill/>
          <a:ln w="9525">
            <a:noFill/>
            <a:miter lim="800000"/>
            <a:headEnd/>
            <a:tailEnd/>
          </a:ln>
        </p:spPr>
      </p:pic>
      <p:sp>
        <p:nvSpPr>
          <p:cNvPr id="6" name="Title 5"/>
          <p:cNvSpPr>
            <a:spLocks noGrp="1"/>
          </p:cNvSpPr>
          <p:nvPr>
            <p:ph type="title"/>
          </p:nvPr>
        </p:nvSpPr>
        <p:spPr>
          <a:xfrm>
            <a:off x="1295400" y="762000"/>
            <a:ext cx="7498080" cy="1143000"/>
          </a:xfrm>
        </p:spPr>
        <p:txBody>
          <a:bodyPr>
            <a:noAutofit/>
          </a:bodyPr>
          <a:lstStyle/>
          <a:p>
            <a:pPr algn="ctr">
              <a:lnSpc>
                <a:spcPct val="150000"/>
              </a:lnSpc>
            </a:pPr>
            <a:r>
              <a:rPr lang="ar-SA" sz="3200" b="1" dirty="0" smtClean="0">
                <a:solidFill>
                  <a:srgbClr val="C00000"/>
                </a:solidFill>
              </a:rPr>
              <a:t>دستورالعمل ارزیابی خطر بلایا</a:t>
            </a:r>
            <a:r>
              <a:rPr lang="en-US" sz="3200" dirty="0" smtClean="0">
                <a:solidFill>
                  <a:srgbClr val="C00000"/>
                </a:solidFill>
              </a:rPr>
              <a:t/>
            </a:r>
            <a:br>
              <a:rPr lang="en-US" sz="3200" dirty="0" smtClean="0">
                <a:solidFill>
                  <a:srgbClr val="C00000"/>
                </a:solidFill>
              </a:rPr>
            </a:b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8512" y="1371600"/>
            <a:ext cx="8019288" cy="5257800"/>
          </a:xfrm>
        </p:spPr>
        <p:txBody>
          <a:bodyPr>
            <a:normAutofit fontScale="77500" lnSpcReduction="20000"/>
          </a:bodyPr>
          <a:lstStyle/>
          <a:p>
            <a:pPr lvl="0" algn="just" rtl="1">
              <a:lnSpc>
                <a:spcPct val="160000"/>
              </a:lnSpc>
            </a:pPr>
            <a:r>
              <a:rPr lang="fa-IR" dirty="0" smtClean="0"/>
              <a:t>پایش و نظارت هر مرکز و پاسخگویی به سوالات، بعهده مرکز سطح بالاتر است. </a:t>
            </a:r>
            <a:endParaRPr lang="en-US" dirty="0" smtClean="0"/>
          </a:p>
          <a:p>
            <a:pPr lvl="0" algn="just" rtl="1">
              <a:lnSpc>
                <a:spcPct val="160000"/>
              </a:lnSpc>
            </a:pPr>
            <a:r>
              <a:rPr lang="fa-IR" dirty="0" smtClean="0"/>
              <a:t>داده های حاصل از ارزیابی خطر در سطوح زیر قابل تحلیل است: </a:t>
            </a:r>
            <a:endParaRPr lang="en-US" dirty="0" smtClean="0"/>
          </a:p>
          <a:p>
            <a:pPr lvl="1" algn="just" rtl="1">
              <a:lnSpc>
                <a:spcPct val="160000"/>
              </a:lnSpc>
            </a:pPr>
            <a:r>
              <a:rPr lang="fa-IR" dirty="0" smtClean="0"/>
              <a:t>مرکز بهداشتی ( مرکز بهداشتي درماني شهري/ روستایی/ شهري روستايي، پایگاه بهداشتی شهري و روستايي، واحد تسهيلات زايماني، آموزشگاه بهورزي، خانه بهداشت)</a:t>
            </a:r>
            <a:endParaRPr lang="en-US" dirty="0" smtClean="0"/>
          </a:p>
          <a:p>
            <a:pPr lvl="1" algn="just" rtl="1">
              <a:lnSpc>
                <a:spcPct val="160000"/>
              </a:lnSpc>
            </a:pPr>
            <a:r>
              <a:rPr lang="fa-IR" dirty="0" smtClean="0"/>
              <a:t>مرکز بهداشت شهرستان</a:t>
            </a:r>
            <a:endParaRPr lang="en-US" dirty="0" smtClean="0"/>
          </a:p>
          <a:p>
            <a:pPr lvl="1" algn="just" rtl="1">
              <a:lnSpc>
                <a:spcPct val="160000"/>
              </a:lnSpc>
            </a:pPr>
            <a:r>
              <a:rPr lang="fa-IR" dirty="0" smtClean="0"/>
              <a:t>معاونت بهداشتي دانشگاه</a:t>
            </a:r>
            <a:endParaRPr lang="en-US" dirty="0" smtClean="0"/>
          </a:p>
          <a:p>
            <a:pPr lvl="1" algn="just" rtl="1">
              <a:lnSpc>
                <a:spcPct val="160000"/>
              </a:lnSpc>
            </a:pPr>
            <a:r>
              <a:rPr lang="fa-IR" dirty="0" smtClean="0"/>
              <a:t>کشور</a:t>
            </a:r>
            <a:endParaRPr lang="en-US" sz="3200" dirty="0">
              <a:solidFill>
                <a:srgbClr val="C00000"/>
              </a:solidFill>
              <a:cs typeface="B Koodak" pitchFamily="2" charset="-78"/>
            </a:endParaRPr>
          </a:p>
        </p:txBody>
      </p:sp>
      <p:pic>
        <p:nvPicPr>
          <p:cNvPr id="4" name="Picture 2" descr="D:\arezu phd\HSI\tums.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5" name="Picture 2" descr="logo moavenat behdasht"/>
          <p:cNvPicPr>
            <a:picLocks noChangeAspect="1" noChangeArrowheads="1"/>
          </p:cNvPicPr>
          <p:nvPr/>
        </p:nvPicPr>
        <p:blipFill>
          <a:blip r:embed="rId3" cstate="print"/>
          <a:srcRect/>
          <a:stretch>
            <a:fillRect/>
          </a:stretch>
        </p:blipFill>
        <p:spPr bwMode="auto">
          <a:xfrm>
            <a:off x="1" y="1"/>
            <a:ext cx="1007075" cy="1142999"/>
          </a:xfrm>
          <a:prstGeom prst="rect">
            <a:avLst/>
          </a:prstGeom>
          <a:noFill/>
          <a:ln w="9525">
            <a:noFill/>
            <a:miter lim="800000"/>
            <a:headEnd/>
            <a:tailEnd/>
          </a:ln>
        </p:spPr>
      </p:pic>
      <p:sp>
        <p:nvSpPr>
          <p:cNvPr id="6" name="Title 5"/>
          <p:cNvSpPr>
            <a:spLocks noGrp="1"/>
          </p:cNvSpPr>
          <p:nvPr>
            <p:ph type="title"/>
          </p:nvPr>
        </p:nvSpPr>
        <p:spPr>
          <a:xfrm>
            <a:off x="1295400" y="381000"/>
            <a:ext cx="7498080" cy="1143000"/>
          </a:xfrm>
        </p:spPr>
        <p:txBody>
          <a:bodyPr>
            <a:noAutofit/>
          </a:bodyPr>
          <a:lstStyle/>
          <a:p>
            <a:pPr algn="ctr">
              <a:lnSpc>
                <a:spcPct val="150000"/>
              </a:lnSpc>
            </a:pPr>
            <a:r>
              <a:rPr lang="ar-SA" sz="3200" b="1" dirty="0" smtClean="0">
                <a:solidFill>
                  <a:srgbClr val="C00000"/>
                </a:solidFill>
              </a:rPr>
              <a:t>دستورالعمل ارزیابی خطر بلایا</a:t>
            </a:r>
            <a:r>
              <a:rPr lang="en-US" sz="3200" dirty="0" smtClean="0">
                <a:solidFill>
                  <a:srgbClr val="C00000"/>
                </a:solidFill>
              </a:rPr>
              <a:t/>
            </a:r>
            <a:br>
              <a:rPr lang="en-US" sz="3200" dirty="0" smtClean="0">
                <a:solidFill>
                  <a:srgbClr val="C00000"/>
                </a:solidFill>
              </a:rPr>
            </a:b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066800" y="990600"/>
          <a:ext cx="7620000" cy="5410199"/>
        </p:xfrm>
        <a:graphic>
          <a:graphicData uri="http://schemas.openxmlformats.org/drawingml/2006/table">
            <a:tbl>
              <a:tblPr rtl="1"/>
              <a:tblGrid>
                <a:gridCol w="2239030"/>
                <a:gridCol w="3730198"/>
                <a:gridCol w="1650772"/>
              </a:tblGrid>
              <a:tr h="824772">
                <a:tc>
                  <a:txBody>
                    <a:bodyPr/>
                    <a:lstStyle/>
                    <a:p>
                      <a:pPr marL="0" marR="0" algn="ctr" rtl="1">
                        <a:lnSpc>
                          <a:spcPct val="115000"/>
                        </a:lnSpc>
                        <a:spcBef>
                          <a:spcPts val="0"/>
                        </a:spcBef>
                        <a:spcAft>
                          <a:spcPts val="0"/>
                        </a:spcAft>
                      </a:pPr>
                      <a:r>
                        <a:rPr lang="fa-IR" sz="2000" b="1" dirty="0">
                          <a:solidFill>
                            <a:srgbClr val="000000"/>
                          </a:solidFill>
                          <a:latin typeface="Calibri"/>
                          <a:ea typeface="Calibri"/>
                          <a:cs typeface="B Mitra"/>
                        </a:rPr>
                        <a:t/>
                      </a:r>
                      <a:br>
                        <a:rPr lang="fa-IR" sz="2000" b="1" dirty="0">
                          <a:solidFill>
                            <a:srgbClr val="000000"/>
                          </a:solidFill>
                          <a:latin typeface="Calibri"/>
                          <a:ea typeface="Calibri"/>
                          <a:cs typeface="B Mitra"/>
                        </a:rPr>
                      </a:br>
                      <a:r>
                        <a:rPr lang="fa-IR" sz="2000" b="1" dirty="0">
                          <a:solidFill>
                            <a:srgbClr val="000000"/>
                          </a:solidFill>
                          <a:latin typeface="Calibri"/>
                          <a:ea typeface="Calibri"/>
                          <a:cs typeface="B Mitra"/>
                        </a:rPr>
                        <a:t>فعالیت</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b="1">
                          <a:solidFill>
                            <a:srgbClr val="000000"/>
                          </a:solidFill>
                          <a:latin typeface="Calibri"/>
                          <a:ea typeface="Calibri"/>
                          <a:cs typeface="B Mitra"/>
                        </a:rPr>
                        <a:t>شرح فعالیت</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b="1">
                          <a:solidFill>
                            <a:srgbClr val="000000"/>
                          </a:solidFill>
                          <a:latin typeface="Calibri"/>
                          <a:ea typeface="Calibri"/>
                          <a:cs typeface="B Mitra"/>
                        </a:rPr>
                        <a:t>زمان</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545">
                <a:tc>
                  <a:txBody>
                    <a:bodyPr/>
                    <a:lstStyle/>
                    <a:p>
                      <a:pPr marL="0" marR="0" algn="ctr" rtl="1">
                        <a:lnSpc>
                          <a:spcPct val="115000"/>
                        </a:lnSpc>
                        <a:spcBef>
                          <a:spcPts val="0"/>
                        </a:spcBef>
                        <a:spcAft>
                          <a:spcPts val="0"/>
                        </a:spcAft>
                      </a:pPr>
                      <a:r>
                        <a:rPr lang="fa-IR" sz="2000">
                          <a:solidFill>
                            <a:srgbClr val="000000"/>
                          </a:solidFill>
                          <a:latin typeface="Calibri"/>
                          <a:ea typeface="Calibri"/>
                          <a:cs typeface="B Mitra"/>
                        </a:rPr>
                        <a:t>هماهنگی اجرای برنامه</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solidFill>
                            <a:srgbClr val="000000"/>
                          </a:solidFill>
                          <a:latin typeface="Calibri"/>
                          <a:ea typeface="Calibri"/>
                          <a:cs typeface="B Mitra"/>
                        </a:rPr>
                        <a:t>1) شرکت مسئولین برنامه در جلسه هماهنگی در </a:t>
                      </a:r>
                      <a:endParaRPr lang="en-US" sz="2000" dirty="0">
                        <a:latin typeface="Calibri"/>
                        <a:ea typeface="Calibri"/>
                        <a:cs typeface="Arial"/>
                      </a:endParaRPr>
                    </a:p>
                    <a:p>
                      <a:pPr marL="0" marR="0" algn="ctr" rtl="1">
                        <a:lnSpc>
                          <a:spcPct val="115000"/>
                        </a:lnSpc>
                        <a:spcBef>
                          <a:spcPts val="0"/>
                        </a:spcBef>
                        <a:spcAft>
                          <a:spcPts val="0"/>
                        </a:spcAft>
                      </a:pPr>
                      <a:r>
                        <a:rPr lang="fa-IR" sz="2000" dirty="0">
                          <a:solidFill>
                            <a:srgbClr val="000000"/>
                          </a:solidFill>
                          <a:latin typeface="Calibri"/>
                          <a:ea typeface="Calibri"/>
                          <a:cs typeface="B Mitra"/>
                        </a:rPr>
                        <a:t>معاونت بهداشتي دانشگاه</a:t>
                      </a:r>
                      <a:endParaRPr lang="en-US" sz="2000" dirty="0">
                        <a:latin typeface="Calibri"/>
                        <a:ea typeface="Calibri"/>
                        <a:cs typeface="Arial"/>
                      </a:endParaRPr>
                    </a:p>
                    <a:p>
                      <a:pPr marL="0" marR="0" algn="ctr" rtl="1">
                        <a:lnSpc>
                          <a:spcPct val="115000"/>
                        </a:lnSpc>
                        <a:spcBef>
                          <a:spcPts val="0"/>
                        </a:spcBef>
                        <a:spcAft>
                          <a:spcPts val="0"/>
                        </a:spcAft>
                      </a:pPr>
                      <a:r>
                        <a:rPr lang="fa-IR" sz="2000" dirty="0">
                          <a:solidFill>
                            <a:srgbClr val="000000"/>
                          </a:solidFill>
                          <a:latin typeface="Calibri"/>
                          <a:ea typeface="Calibri"/>
                          <a:cs typeface="B Mitra"/>
                        </a:rPr>
                        <a:t>2) برگزاری جلسه با حضور اعضای کمیته مدیریت و کاهش خطر بلایا در هر مرکز</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solidFill>
                            <a:srgbClr val="000000"/>
                          </a:solidFill>
                          <a:latin typeface="Calibri"/>
                          <a:ea typeface="Calibri"/>
                          <a:cs typeface="B Mitra"/>
                        </a:rPr>
                        <a:t>هفته اول خرداد</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565">
                <a:tc>
                  <a:txBody>
                    <a:bodyPr/>
                    <a:lstStyle/>
                    <a:p>
                      <a:pPr marL="0" marR="0" algn="ctr" rtl="1">
                        <a:lnSpc>
                          <a:spcPct val="115000"/>
                        </a:lnSpc>
                        <a:spcBef>
                          <a:spcPts val="0"/>
                        </a:spcBef>
                        <a:spcAft>
                          <a:spcPts val="0"/>
                        </a:spcAft>
                      </a:pPr>
                      <a:r>
                        <a:rPr lang="fa-IR" sz="2000">
                          <a:solidFill>
                            <a:srgbClr val="000000"/>
                          </a:solidFill>
                          <a:latin typeface="Calibri"/>
                          <a:ea typeface="Calibri"/>
                          <a:cs typeface="B Mitra"/>
                        </a:rPr>
                        <a:t>تکمیل فرم ارزیابی خطر</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smtClean="0">
                          <a:latin typeface="Calibri"/>
                          <a:ea typeface="Calibri"/>
                          <a:cs typeface="Arial"/>
                        </a:rPr>
                        <a:t>-</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rtl="1">
                        <a:lnSpc>
                          <a:spcPct val="115000"/>
                        </a:lnSpc>
                        <a:spcBef>
                          <a:spcPts val="0"/>
                        </a:spcBef>
                        <a:spcAft>
                          <a:spcPts val="0"/>
                        </a:spcAft>
                      </a:pPr>
                      <a:r>
                        <a:rPr lang="fa-IR" sz="2000" dirty="0">
                          <a:solidFill>
                            <a:srgbClr val="000000"/>
                          </a:solidFill>
                          <a:latin typeface="Calibri"/>
                          <a:ea typeface="Calibri"/>
                          <a:cs typeface="B Mitra"/>
                        </a:rPr>
                        <a:t>هفته دوم و سوم خرداد</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772">
                <a:tc>
                  <a:txBody>
                    <a:bodyPr/>
                    <a:lstStyle/>
                    <a:p>
                      <a:pPr marL="0" marR="0" algn="ctr" rtl="1">
                        <a:lnSpc>
                          <a:spcPct val="115000"/>
                        </a:lnSpc>
                        <a:spcBef>
                          <a:spcPts val="0"/>
                        </a:spcBef>
                        <a:spcAft>
                          <a:spcPts val="0"/>
                        </a:spcAft>
                      </a:pPr>
                      <a:r>
                        <a:rPr lang="fa-IR" sz="2000">
                          <a:solidFill>
                            <a:srgbClr val="000000"/>
                          </a:solidFill>
                          <a:latin typeface="Calibri"/>
                          <a:ea typeface="Calibri"/>
                          <a:cs typeface="B Mitra"/>
                        </a:rPr>
                        <a:t>ورود داده ها</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smtClean="0">
                          <a:latin typeface="Calibri"/>
                          <a:ea typeface="Calibri"/>
                          <a:cs typeface="Arial"/>
                        </a:rPr>
                        <a:t>-</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37159">
                <a:tc>
                  <a:txBody>
                    <a:bodyPr/>
                    <a:lstStyle/>
                    <a:p>
                      <a:pPr marL="0" marR="0" algn="ctr" rtl="1">
                        <a:lnSpc>
                          <a:spcPct val="115000"/>
                        </a:lnSpc>
                        <a:spcBef>
                          <a:spcPts val="0"/>
                        </a:spcBef>
                        <a:spcAft>
                          <a:spcPts val="0"/>
                        </a:spcAft>
                      </a:pPr>
                      <a:r>
                        <a:rPr lang="fa-IR" sz="2000">
                          <a:solidFill>
                            <a:srgbClr val="000000"/>
                          </a:solidFill>
                          <a:latin typeface="Calibri"/>
                          <a:ea typeface="Calibri"/>
                          <a:cs typeface="B Mitra"/>
                        </a:rPr>
                        <a:t>کنترل صحت داده ها توسط مرکز سطح بالاتر</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solidFill>
                            <a:srgbClr val="000000"/>
                          </a:solidFill>
                          <a:latin typeface="Calibri"/>
                          <a:ea typeface="Calibri"/>
                          <a:cs typeface="B Mitra"/>
                        </a:rPr>
                        <a:t>بررسی دقت و صحت به روش های زیر صورت می گیرد: 1) مرور امتیازهای وارد شده، 2) بازدید از 10 درصد مراکز توسط سطح بالاتر</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fa-IR" sz="2000" dirty="0">
                        <a:solidFill>
                          <a:srgbClr val="000000"/>
                        </a:solidFill>
                        <a:latin typeface="Calibri"/>
                        <a:ea typeface="Calibri"/>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12386">
                <a:tc>
                  <a:txBody>
                    <a:bodyPr/>
                    <a:lstStyle/>
                    <a:p>
                      <a:pPr marL="0" marR="0" algn="ctr" rtl="1">
                        <a:lnSpc>
                          <a:spcPct val="115000"/>
                        </a:lnSpc>
                        <a:spcBef>
                          <a:spcPts val="0"/>
                        </a:spcBef>
                        <a:spcAft>
                          <a:spcPts val="0"/>
                        </a:spcAft>
                      </a:pPr>
                      <a:r>
                        <a:rPr lang="fa-IR" sz="2000">
                          <a:solidFill>
                            <a:srgbClr val="000000"/>
                          </a:solidFill>
                          <a:latin typeface="Calibri"/>
                          <a:ea typeface="Calibri"/>
                          <a:cs typeface="B Mitra"/>
                        </a:rPr>
                        <a:t>ارسال داده ها به ستاد وزارت</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solidFill>
                            <a:srgbClr val="000000"/>
                          </a:solidFill>
                          <a:latin typeface="Calibri"/>
                          <a:ea typeface="Calibri"/>
                          <a:cs typeface="B Mitra"/>
                        </a:rPr>
                        <a:t>از طریق </a:t>
                      </a:r>
                      <a:r>
                        <a:rPr lang="fa-IR" sz="2000" dirty="0" smtClean="0">
                          <a:solidFill>
                            <a:srgbClr val="000000"/>
                          </a:solidFill>
                          <a:latin typeface="Calibri"/>
                          <a:ea typeface="Calibri"/>
                          <a:cs typeface="B Mitra"/>
                        </a:rPr>
                        <a:t>ایمیل و اتوماسیون</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solidFill>
                            <a:srgbClr val="000000"/>
                          </a:solidFill>
                          <a:latin typeface="Calibri"/>
                          <a:ea typeface="Calibri"/>
                          <a:cs typeface="B Mitra"/>
                        </a:rPr>
                        <a:t>هفته چهارم خرداد</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descr="D:\arezu phd\HSI\tums.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161190" y="0"/>
            <a:ext cx="982810" cy="838200"/>
          </a:xfrm>
          <a:prstGeom prst="rect">
            <a:avLst/>
          </a:prstGeom>
          <a:noFill/>
        </p:spPr>
      </p:pic>
      <p:pic>
        <p:nvPicPr>
          <p:cNvPr id="5" name="Picture 2" descr="logo moavenat behdasht"/>
          <p:cNvPicPr>
            <a:picLocks noChangeAspect="1" noChangeArrowheads="1"/>
          </p:cNvPicPr>
          <p:nvPr/>
        </p:nvPicPr>
        <p:blipFill>
          <a:blip r:embed="rId3" cstate="print"/>
          <a:srcRect/>
          <a:stretch>
            <a:fillRect/>
          </a:stretch>
        </p:blipFill>
        <p:spPr bwMode="auto">
          <a:xfrm>
            <a:off x="1" y="1"/>
            <a:ext cx="1007075" cy="1142999"/>
          </a:xfrm>
          <a:prstGeom prst="rect">
            <a:avLst/>
          </a:prstGeom>
          <a:noFill/>
          <a:ln w="9525">
            <a:noFill/>
            <a:miter lim="800000"/>
            <a:headEnd/>
            <a:tailEnd/>
          </a:ln>
        </p:spPr>
      </p:pic>
      <p:sp>
        <p:nvSpPr>
          <p:cNvPr id="6" name="Title 5"/>
          <p:cNvSpPr>
            <a:spLocks noGrp="1"/>
          </p:cNvSpPr>
          <p:nvPr>
            <p:ph type="title"/>
          </p:nvPr>
        </p:nvSpPr>
        <p:spPr>
          <a:xfrm>
            <a:off x="1143000" y="228600"/>
            <a:ext cx="7498080" cy="1143000"/>
          </a:xfrm>
        </p:spPr>
        <p:txBody>
          <a:bodyPr>
            <a:noAutofit/>
          </a:bodyPr>
          <a:lstStyle/>
          <a:p>
            <a:pPr algn="ctr">
              <a:lnSpc>
                <a:spcPct val="150000"/>
              </a:lnSpc>
            </a:pPr>
            <a:r>
              <a:rPr lang="ar-SA" sz="2400" b="1" dirty="0" smtClean="0">
                <a:solidFill>
                  <a:srgbClr val="C00000"/>
                </a:solidFill>
              </a:rPr>
              <a:t>دستورالعمل ارزیابی خطر بلایا</a:t>
            </a:r>
            <a:r>
              <a:rPr lang="en-US" sz="2400" dirty="0" smtClean="0">
                <a:solidFill>
                  <a:srgbClr val="C00000"/>
                </a:solidFill>
              </a:rPr>
              <a:t/>
            </a:r>
            <a:br>
              <a:rPr lang="en-US" sz="2400" dirty="0" smtClean="0">
                <a:solidFill>
                  <a:srgbClr val="C00000"/>
                </a:solidFill>
              </a:rPr>
            </a:br>
            <a:endParaRPr lang="en-US" sz="2400" dirty="0">
              <a:solidFill>
                <a:srgbClr val="C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2494</TotalTime>
  <Words>2159</Words>
  <Application>Microsoft Office PowerPoint</Application>
  <PresentationFormat>On-screen Show (4:3)</PresentationFormat>
  <Paragraphs>241</Paragraphs>
  <Slides>49</Slides>
  <Notes>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Solstice</vt:lpstr>
      <vt:lpstr>Slide 1</vt:lpstr>
      <vt:lpstr>معرفی برنامه های دفتر مدیریت و کاهش خطر بلایا در حوزه معاونت بهداشت </vt:lpstr>
      <vt:lpstr>شرح وظایف</vt:lpstr>
      <vt:lpstr>Slide 4</vt:lpstr>
      <vt:lpstr>ماموریت برنامه SARA</vt:lpstr>
      <vt:lpstr>اجرای برنامه SARA</vt:lpstr>
      <vt:lpstr>دستورالعمل ارزیابی خطر بلایا </vt:lpstr>
      <vt:lpstr>دستورالعمل ارزیابی خطر بلایا </vt:lpstr>
      <vt:lpstr>دستورالعمل ارزیابی خطر بلایا </vt:lpstr>
      <vt:lpstr>راهنماي كد گذاري مراكز</vt:lpstr>
      <vt:lpstr>Slide 11</vt:lpstr>
      <vt:lpstr>Slide 12</vt:lpstr>
      <vt:lpstr>بخش 1 - شناخت مخاطرات تهدیدکننده مرکز </vt:lpstr>
      <vt:lpstr>بخش 2 - ارزیابی آمادگی عملکردی مرکز  </vt:lpstr>
      <vt:lpstr> بخش 3 - ارزیابی ایمنی غیرسازه ای  </vt:lpstr>
      <vt:lpstr>Slide 16</vt:lpstr>
      <vt:lpstr>بخش 4 - ارزیابی ایمنی سازه ای مرکز</vt:lpstr>
      <vt:lpstr>معرفی فایلهای برنامه SARA</vt:lpstr>
      <vt:lpstr>Slide 19</vt:lpstr>
      <vt:lpstr>Slide 20</vt:lpstr>
      <vt:lpstr> </vt:lpstr>
      <vt:lpstr>دستورالعمل برنامه کاهش آسیب پذیری سازه ای و غیرسازه ای مرکز </vt:lpstr>
      <vt:lpstr>Slide 23</vt:lpstr>
      <vt:lpstr>دستورالعمل اجرای برنامه</vt:lpstr>
      <vt:lpstr>Slide 25</vt:lpstr>
      <vt:lpstr>Slide 26</vt:lpstr>
      <vt:lpstr>Slide 27</vt:lpstr>
      <vt:lpstr>ضرورت برنامه ریزی برای پاسخ به بلایا و فوریت ها </vt:lpstr>
      <vt:lpstr>مراحل اصلی تدوین برنامه عملیات بلایا و فوريت ها </vt:lpstr>
      <vt:lpstr>شرح وضعیت</vt:lpstr>
      <vt:lpstr>پیش فرض ها</vt:lpstr>
      <vt:lpstr>پیش فرض ها( ادامه)</vt:lpstr>
      <vt:lpstr>تدوین و نگهداری برنامه</vt:lpstr>
      <vt:lpstr>اختیارات قانونی و برنامه های مرجع</vt:lpstr>
      <vt:lpstr>اسناد بالادستی</vt:lpstr>
      <vt:lpstr>Slide 36</vt:lpstr>
      <vt:lpstr>دستورالعمل برنامه نظام مراقبت وقوع و  پیامدهای بلایا</vt:lpstr>
      <vt:lpstr>دستورالعمل برنامه نظام مراقبت وقوع و  پیامدهای بلایا (...)</vt:lpstr>
      <vt:lpstr>Slide 39</vt:lpstr>
      <vt:lpstr>Slide 40</vt:lpstr>
      <vt:lpstr>Slide 41</vt:lpstr>
      <vt:lpstr>Slide 42</vt:lpstr>
      <vt:lpstr>توجه :</vt:lpstr>
      <vt:lpstr>Slide 44</vt:lpstr>
      <vt:lpstr>Slide 45</vt:lpstr>
      <vt:lpstr>Slide 46</vt:lpstr>
      <vt:lpstr>Slide 47</vt:lpstr>
      <vt:lpstr>Slide 48</vt:lpstr>
      <vt:lpstr>از توجه شما سپاسگزارم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Udr</dc:creator>
  <cp:lastModifiedBy>Udr</cp:lastModifiedBy>
  <cp:revision>178</cp:revision>
  <dcterms:created xsi:type="dcterms:W3CDTF">2014-10-13T07:33:35Z</dcterms:created>
  <dcterms:modified xsi:type="dcterms:W3CDTF">2015-05-11T18:51:48Z</dcterms:modified>
</cp:coreProperties>
</file>