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3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244356-A2C1-4687-8760-97EF0A303B3C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B94C53CB-D0D1-4AAA-B4B5-4E67A9EF9792}">
      <dgm:prSet phldrT="[Text]"/>
      <dgm:spPr/>
      <dgm:t>
        <a:bodyPr/>
        <a:lstStyle/>
        <a:p>
          <a:r>
            <a:rPr lang="fa-IR" b="1" dirty="0" smtClean="0">
              <a:cs typeface="B Mitra" pitchFamily="2" charset="-78"/>
            </a:rPr>
            <a:t>درونداد</a:t>
          </a:r>
        </a:p>
        <a:p>
          <a:r>
            <a:rPr lang="en-US" b="1" dirty="0" smtClean="0">
              <a:cs typeface="B Mitra" pitchFamily="2" charset="-78"/>
            </a:rPr>
            <a:t>(Input)</a:t>
          </a:r>
          <a:endParaRPr lang="en-US" b="1" dirty="0">
            <a:cs typeface="B Mitra" pitchFamily="2" charset="-78"/>
          </a:endParaRPr>
        </a:p>
      </dgm:t>
    </dgm:pt>
    <dgm:pt modelId="{8519D9B7-5931-4877-A267-483A2DF2A2E1}" type="parTrans" cxnId="{BD7E35C7-49A7-46A4-A803-B259D058883C}">
      <dgm:prSet/>
      <dgm:spPr/>
      <dgm:t>
        <a:bodyPr/>
        <a:lstStyle/>
        <a:p>
          <a:endParaRPr lang="en-US"/>
        </a:p>
      </dgm:t>
    </dgm:pt>
    <dgm:pt modelId="{39F860C0-8E51-482C-8409-CFF9D3FC0AD2}" type="sibTrans" cxnId="{BD7E35C7-49A7-46A4-A803-B259D058883C}">
      <dgm:prSet/>
      <dgm:spPr/>
      <dgm:t>
        <a:bodyPr/>
        <a:lstStyle/>
        <a:p>
          <a:endParaRPr lang="en-US"/>
        </a:p>
      </dgm:t>
    </dgm:pt>
    <dgm:pt modelId="{5161DC54-8153-4A93-89F6-55C711410411}">
      <dgm:prSet phldrT="[Text]"/>
      <dgm:spPr/>
      <dgm:t>
        <a:bodyPr/>
        <a:lstStyle/>
        <a:p>
          <a:r>
            <a:rPr lang="fa-IR" b="1" dirty="0" smtClean="0">
              <a:cs typeface="B Mitra" pitchFamily="2" charset="-78"/>
            </a:rPr>
            <a:t>فرایند</a:t>
          </a:r>
        </a:p>
        <a:p>
          <a:r>
            <a:rPr lang="en-US" b="1" dirty="0" smtClean="0">
              <a:cs typeface="B Mitra" pitchFamily="2" charset="-78"/>
            </a:rPr>
            <a:t>(Process)</a:t>
          </a:r>
          <a:endParaRPr lang="en-US" b="1" dirty="0">
            <a:cs typeface="B Mitra" pitchFamily="2" charset="-78"/>
          </a:endParaRPr>
        </a:p>
      </dgm:t>
    </dgm:pt>
    <dgm:pt modelId="{267DFE65-2BA2-444D-8706-9FDECA421F51}" type="parTrans" cxnId="{0BFE86F4-5C58-4DB3-AD4A-E9D51DD71C59}">
      <dgm:prSet/>
      <dgm:spPr/>
      <dgm:t>
        <a:bodyPr/>
        <a:lstStyle/>
        <a:p>
          <a:endParaRPr lang="en-US"/>
        </a:p>
      </dgm:t>
    </dgm:pt>
    <dgm:pt modelId="{20F77639-2B1F-4DDB-8692-D2ECB2D358F1}" type="sibTrans" cxnId="{0BFE86F4-5C58-4DB3-AD4A-E9D51DD71C59}">
      <dgm:prSet/>
      <dgm:spPr/>
      <dgm:t>
        <a:bodyPr/>
        <a:lstStyle/>
        <a:p>
          <a:endParaRPr lang="en-US"/>
        </a:p>
      </dgm:t>
    </dgm:pt>
    <dgm:pt modelId="{B4A5C04E-463A-4753-8413-232224DE9897}">
      <dgm:prSet phldrT="[Text]"/>
      <dgm:spPr/>
      <dgm:t>
        <a:bodyPr/>
        <a:lstStyle/>
        <a:p>
          <a:r>
            <a:rPr lang="fa-IR" b="1" dirty="0" smtClean="0">
              <a:cs typeface="B Mitra" pitchFamily="2" charset="-78"/>
            </a:rPr>
            <a:t>اثر</a:t>
          </a:r>
        </a:p>
        <a:p>
          <a:r>
            <a:rPr lang="en-US" b="1" dirty="0" smtClean="0">
              <a:cs typeface="B Mitra" pitchFamily="2" charset="-78"/>
            </a:rPr>
            <a:t>(Impact)</a:t>
          </a:r>
          <a:endParaRPr lang="en-US" b="1" dirty="0">
            <a:cs typeface="B Mitra" pitchFamily="2" charset="-78"/>
          </a:endParaRPr>
        </a:p>
      </dgm:t>
    </dgm:pt>
    <dgm:pt modelId="{DE235C3B-0155-4013-8E43-046B0233C030}" type="parTrans" cxnId="{076C7D6D-C196-403A-AB5F-02DB35A24428}">
      <dgm:prSet/>
      <dgm:spPr/>
      <dgm:t>
        <a:bodyPr/>
        <a:lstStyle/>
        <a:p>
          <a:endParaRPr lang="en-US"/>
        </a:p>
      </dgm:t>
    </dgm:pt>
    <dgm:pt modelId="{8018E2BE-1A96-467C-A27F-3FB5CB56D65E}" type="sibTrans" cxnId="{076C7D6D-C196-403A-AB5F-02DB35A24428}">
      <dgm:prSet/>
      <dgm:spPr/>
      <dgm:t>
        <a:bodyPr/>
        <a:lstStyle/>
        <a:p>
          <a:endParaRPr lang="en-US"/>
        </a:p>
      </dgm:t>
    </dgm:pt>
    <dgm:pt modelId="{39CEA34E-ADCB-4DB8-ACD2-1129ADA80280}">
      <dgm:prSet phldrT="[Text]"/>
      <dgm:spPr/>
      <dgm:t>
        <a:bodyPr/>
        <a:lstStyle/>
        <a:p>
          <a:r>
            <a:rPr lang="fa-IR" b="1" dirty="0" smtClean="0">
              <a:cs typeface="B Mitra" pitchFamily="2" charset="-78"/>
            </a:rPr>
            <a:t>برونداد</a:t>
          </a:r>
        </a:p>
        <a:p>
          <a:r>
            <a:rPr lang="en-US" b="1" dirty="0" smtClean="0">
              <a:cs typeface="B Mitra" pitchFamily="2" charset="-78"/>
            </a:rPr>
            <a:t>(Output)</a:t>
          </a:r>
          <a:endParaRPr lang="en-US" b="1" dirty="0">
            <a:cs typeface="B Mitra" pitchFamily="2" charset="-78"/>
          </a:endParaRPr>
        </a:p>
      </dgm:t>
    </dgm:pt>
    <dgm:pt modelId="{68FEC347-85C5-405C-83F2-FFEA52306485}" type="parTrans" cxnId="{25D6201A-BD89-412C-9186-926DF2AE2660}">
      <dgm:prSet/>
      <dgm:spPr/>
      <dgm:t>
        <a:bodyPr/>
        <a:lstStyle/>
        <a:p>
          <a:endParaRPr lang="en-US"/>
        </a:p>
      </dgm:t>
    </dgm:pt>
    <dgm:pt modelId="{BF0A5207-8ABA-4920-BAA1-9B5BCB183129}" type="sibTrans" cxnId="{25D6201A-BD89-412C-9186-926DF2AE2660}">
      <dgm:prSet/>
      <dgm:spPr/>
      <dgm:t>
        <a:bodyPr/>
        <a:lstStyle/>
        <a:p>
          <a:endParaRPr lang="en-US"/>
        </a:p>
      </dgm:t>
    </dgm:pt>
    <dgm:pt modelId="{A4252431-73FB-425A-A22D-0144D0F780DA}">
      <dgm:prSet phldrT="[Text]"/>
      <dgm:spPr/>
      <dgm:t>
        <a:bodyPr/>
        <a:lstStyle/>
        <a:p>
          <a:r>
            <a:rPr lang="fa-IR" b="1" dirty="0" smtClean="0">
              <a:cs typeface="B Mitra" pitchFamily="2" charset="-78"/>
            </a:rPr>
            <a:t>پیامد</a:t>
          </a:r>
        </a:p>
        <a:p>
          <a:r>
            <a:rPr lang="en-US" b="1" dirty="0" smtClean="0">
              <a:cs typeface="B Mitra" pitchFamily="2" charset="-78"/>
            </a:rPr>
            <a:t>(Outcome)</a:t>
          </a:r>
          <a:endParaRPr lang="en-US" b="1" dirty="0">
            <a:cs typeface="B Mitra" pitchFamily="2" charset="-78"/>
          </a:endParaRPr>
        </a:p>
      </dgm:t>
    </dgm:pt>
    <dgm:pt modelId="{BAE07D31-16A9-4FE9-9027-E0F9E74EB4CA}" type="parTrans" cxnId="{FB93E131-9C75-4E5C-B62B-D704F7117672}">
      <dgm:prSet/>
      <dgm:spPr/>
      <dgm:t>
        <a:bodyPr/>
        <a:lstStyle/>
        <a:p>
          <a:endParaRPr lang="en-US"/>
        </a:p>
      </dgm:t>
    </dgm:pt>
    <dgm:pt modelId="{170F1FAA-0FF2-4CC0-8028-B1093A028230}" type="sibTrans" cxnId="{FB93E131-9C75-4E5C-B62B-D704F7117672}">
      <dgm:prSet/>
      <dgm:spPr/>
      <dgm:t>
        <a:bodyPr/>
        <a:lstStyle/>
        <a:p>
          <a:endParaRPr lang="en-US"/>
        </a:p>
      </dgm:t>
    </dgm:pt>
    <dgm:pt modelId="{FA205C53-657A-43F5-AF5C-296B5D9EB2C5}" type="pres">
      <dgm:prSet presAssocID="{9C244356-A2C1-4687-8760-97EF0A303B3C}" presName="CompostProcess" presStyleCnt="0">
        <dgm:presLayoutVars>
          <dgm:dir/>
          <dgm:resizeHandles val="exact"/>
        </dgm:presLayoutVars>
      </dgm:prSet>
      <dgm:spPr/>
    </dgm:pt>
    <dgm:pt modelId="{DEB07B48-ED23-4165-B67E-0D365DEE5889}" type="pres">
      <dgm:prSet presAssocID="{9C244356-A2C1-4687-8760-97EF0A303B3C}" presName="arrow" presStyleLbl="bgShp" presStyleIdx="0" presStyleCnt="1"/>
      <dgm:spPr/>
    </dgm:pt>
    <dgm:pt modelId="{6BC210D9-2537-4A7D-8E33-31B25FF576AC}" type="pres">
      <dgm:prSet presAssocID="{9C244356-A2C1-4687-8760-97EF0A303B3C}" presName="linearProcess" presStyleCnt="0"/>
      <dgm:spPr/>
    </dgm:pt>
    <dgm:pt modelId="{B0C7BB68-CA50-4B05-BC12-FB667E7AF9F8}" type="pres">
      <dgm:prSet presAssocID="{B94C53CB-D0D1-4AAA-B4B5-4E67A9EF9792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8D4708D-6B38-41E1-A65E-80661C3D150B}" type="pres">
      <dgm:prSet presAssocID="{39F860C0-8E51-482C-8409-CFF9D3FC0AD2}" presName="sibTrans" presStyleCnt="0"/>
      <dgm:spPr/>
    </dgm:pt>
    <dgm:pt modelId="{DAC5868C-9C7F-4FDA-8418-DBFE478BFE27}" type="pres">
      <dgm:prSet presAssocID="{5161DC54-8153-4A93-89F6-55C711410411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5E438D-072E-4165-BFF9-B8406440CCCA}" type="pres">
      <dgm:prSet presAssocID="{20F77639-2B1F-4DDB-8692-D2ECB2D358F1}" presName="sibTrans" presStyleCnt="0"/>
      <dgm:spPr/>
    </dgm:pt>
    <dgm:pt modelId="{D9216C32-0AE5-43E3-B700-941ADAEF2B5B}" type="pres">
      <dgm:prSet presAssocID="{39CEA34E-ADCB-4DB8-ACD2-1129ADA80280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023F7E-BD25-4163-BBA7-759273E518A7}" type="pres">
      <dgm:prSet presAssocID="{BF0A5207-8ABA-4920-BAA1-9B5BCB183129}" presName="sibTrans" presStyleCnt="0"/>
      <dgm:spPr/>
    </dgm:pt>
    <dgm:pt modelId="{07ACA6FE-7AF0-4B6E-93B2-5AE7E775A14D}" type="pres">
      <dgm:prSet presAssocID="{A4252431-73FB-425A-A22D-0144D0F780DA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20A364-8674-4859-B952-FFDD0781F92A}" type="pres">
      <dgm:prSet presAssocID="{170F1FAA-0FF2-4CC0-8028-B1093A028230}" presName="sibTrans" presStyleCnt="0"/>
      <dgm:spPr/>
    </dgm:pt>
    <dgm:pt modelId="{9E5268D1-6561-4457-AABA-182B63FA7519}" type="pres">
      <dgm:prSet presAssocID="{B4A5C04E-463A-4753-8413-232224DE9897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CB1A5F1-8224-41AC-8334-FFB398804D5A}" type="presOf" srcId="{39CEA34E-ADCB-4DB8-ACD2-1129ADA80280}" destId="{D9216C32-0AE5-43E3-B700-941ADAEF2B5B}" srcOrd="0" destOrd="0" presId="urn:microsoft.com/office/officeart/2005/8/layout/hProcess9"/>
    <dgm:cxn modelId="{78E30516-239D-4991-9555-33FFE6366F86}" type="presOf" srcId="{B94C53CB-D0D1-4AAA-B4B5-4E67A9EF9792}" destId="{B0C7BB68-CA50-4B05-BC12-FB667E7AF9F8}" srcOrd="0" destOrd="0" presId="urn:microsoft.com/office/officeart/2005/8/layout/hProcess9"/>
    <dgm:cxn modelId="{9DD68150-611A-41C0-A9DD-821DA1ACB401}" type="presOf" srcId="{A4252431-73FB-425A-A22D-0144D0F780DA}" destId="{07ACA6FE-7AF0-4B6E-93B2-5AE7E775A14D}" srcOrd="0" destOrd="0" presId="urn:microsoft.com/office/officeart/2005/8/layout/hProcess9"/>
    <dgm:cxn modelId="{0BFE86F4-5C58-4DB3-AD4A-E9D51DD71C59}" srcId="{9C244356-A2C1-4687-8760-97EF0A303B3C}" destId="{5161DC54-8153-4A93-89F6-55C711410411}" srcOrd="1" destOrd="0" parTransId="{267DFE65-2BA2-444D-8706-9FDECA421F51}" sibTransId="{20F77639-2B1F-4DDB-8692-D2ECB2D358F1}"/>
    <dgm:cxn modelId="{25D6201A-BD89-412C-9186-926DF2AE2660}" srcId="{9C244356-A2C1-4687-8760-97EF0A303B3C}" destId="{39CEA34E-ADCB-4DB8-ACD2-1129ADA80280}" srcOrd="2" destOrd="0" parTransId="{68FEC347-85C5-405C-83F2-FFEA52306485}" sibTransId="{BF0A5207-8ABA-4920-BAA1-9B5BCB183129}"/>
    <dgm:cxn modelId="{076C7D6D-C196-403A-AB5F-02DB35A24428}" srcId="{9C244356-A2C1-4687-8760-97EF0A303B3C}" destId="{B4A5C04E-463A-4753-8413-232224DE9897}" srcOrd="4" destOrd="0" parTransId="{DE235C3B-0155-4013-8E43-046B0233C030}" sibTransId="{8018E2BE-1A96-467C-A27F-3FB5CB56D65E}"/>
    <dgm:cxn modelId="{FB93E131-9C75-4E5C-B62B-D704F7117672}" srcId="{9C244356-A2C1-4687-8760-97EF0A303B3C}" destId="{A4252431-73FB-425A-A22D-0144D0F780DA}" srcOrd="3" destOrd="0" parTransId="{BAE07D31-16A9-4FE9-9027-E0F9E74EB4CA}" sibTransId="{170F1FAA-0FF2-4CC0-8028-B1093A028230}"/>
    <dgm:cxn modelId="{9F62A183-D71C-42B3-9B50-0A20F4C41E4A}" type="presOf" srcId="{9C244356-A2C1-4687-8760-97EF0A303B3C}" destId="{FA205C53-657A-43F5-AF5C-296B5D9EB2C5}" srcOrd="0" destOrd="0" presId="urn:microsoft.com/office/officeart/2005/8/layout/hProcess9"/>
    <dgm:cxn modelId="{A7CBAF93-A220-4348-8831-63C55A224A28}" type="presOf" srcId="{B4A5C04E-463A-4753-8413-232224DE9897}" destId="{9E5268D1-6561-4457-AABA-182B63FA7519}" srcOrd="0" destOrd="0" presId="urn:microsoft.com/office/officeart/2005/8/layout/hProcess9"/>
    <dgm:cxn modelId="{BD7E35C7-49A7-46A4-A803-B259D058883C}" srcId="{9C244356-A2C1-4687-8760-97EF0A303B3C}" destId="{B94C53CB-D0D1-4AAA-B4B5-4E67A9EF9792}" srcOrd="0" destOrd="0" parTransId="{8519D9B7-5931-4877-A267-483A2DF2A2E1}" sibTransId="{39F860C0-8E51-482C-8409-CFF9D3FC0AD2}"/>
    <dgm:cxn modelId="{DA6AFC67-7DC9-4CFA-8E98-84CC06EB9D15}" type="presOf" srcId="{5161DC54-8153-4A93-89F6-55C711410411}" destId="{DAC5868C-9C7F-4FDA-8418-DBFE478BFE27}" srcOrd="0" destOrd="0" presId="urn:microsoft.com/office/officeart/2005/8/layout/hProcess9"/>
    <dgm:cxn modelId="{4DC733C4-4E1E-451B-9A41-5F797AF98DAD}" type="presParOf" srcId="{FA205C53-657A-43F5-AF5C-296B5D9EB2C5}" destId="{DEB07B48-ED23-4165-B67E-0D365DEE5889}" srcOrd="0" destOrd="0" presId="urn:microsoft.com/office/officeart/2005/8/layout/hProcess9"/>
    <dgm:cxn modelId="{CC2F5104-6AD1-4868-9EC3-9A7D15B55FBF}" type="presParOf" srcId="{FA205C53-657A-43F5-AF5C-296B5D9EB2C5}" destId="{6BC210D9-2537-4A7D-8E33-31B25FF576AC}" srcOrd="1" destOrd="0" presId="urn:microsoft.com/office/officeart/2005/8/layout/hProcess9"/>
    <dgm:cxn modelId="{5924BB6D-0CE2-49A2-87A8-F1E8EFB6BABB}" type="presParOf" srcId="{6BC210D9-2537-4A7D-8E33-31B25FF576AC}" destId="{B0C7BB68-CA50-4B05-BC12-FB667E7AF9F8}" srcOrd="0" destOrd="0" presId="urn:microsoft.com/office/officeart/2005/8/layout/hProcess9"/>
    <dgm:cxn modelId="{E2FB68B3-A829-40D5-81DE-26ED6931DB3C}" type="presParOf" srcId="{6BC210D9-2537-4A7D-8E33-31B25FF576AC}" destId="{18D4708D-6B38-41E1-A65E-80661C3D150B}" srcOrd="1" destOrd="0" presId="urn:microsoft.com/office/officeart/2005/8/layout/hProcess9"/>
    <dgm:cxn modelId="{BE914494-F5F3-43A9-A3EB-D7738226BE5F}" type="presParOf" srcId="{6BC210D9-2537-4A7D-8E33-31B25FF576AC}" destId="{DAC5868C-9C7F-4FDA-8418-DBFE478BFE27}" srcOrd="2" destOrd="0" presId="urn:microsoft.com/office/officeart/2005/8/layout/hProcess9"/>
    <dgm:cxn modelId="{70FC2876-C372-4305-8202-3A5DA5A8DA06}" type="presParOf" srcId="{6BC210D9-2537-4A7D-8E33-31B25FF576AC}" destId="{FB5E438D-072E-4165-BFF9-B8406440CCCA}" srcOrd="3" destOrd="0" presId="urn:microsoft.com/office/officeart/2005/8/layout/hProcess9"/>
    <dgm:cxn modelId="{87D9A686-4991-4021-AB9E-0C124E7F4A1B}" type="presParOf" srcId="{6BC210D9-2537-4A7D-8E33-31B25FF576AC}" destId="{D9216C32-0AE5-43E3-B700-941ADAEF2B5B}" srcOrd="4" destOrd="0" presId="urn:microsoft.com/office/officeart/2005/8/layout/hProcess9"/>
    <dgm:cxn modelId="{1D11D76B-9B16-42C2-A8BE-98DA492223E5}" type="presParOf" srcId="{6BC210D9-2537-4A7D-8E33-31B25FF576AC}" destId="{12023F7E-BD25-4163-BBA7-759273E518A7}" srcOrd="5" destOrd="0" presId="urn:microsoft.com/office/officeart/2005/8/layout/hProcess9"/>
    <dgm:cxn modelId="{4807DBB7-3E9E-4A2D-9F92-C822CC513187}" type="presParOf" srcId="{6BC210D9-2537-4A7D-8E33-31B25FF576AC}" destId="{07ACA6FE-7AF0-4B6E-93B2-5AE7E775A14D}" srcOrd="6" destOrd="0" presId="urn:microsoft.com/office/officeart/2005/8/layout/hProcess9"/>
    <dgm:cxn modelId="{56DF17AE-1789-4E02-B4BB-4085FD30F587}" type="presParOf" srcId="{6BC210D9-2537-4A7D-8E33-31B25FF576AC}" destId="{7520A364-8674-4859-B952-FFDD0781F92A}" srcOrd="7" destOrd="0" presId="urn:microsoft.com/office/officeart/2005/8/layout/hProcess9"/>
    <dgm:cxn modelId="{23638E0D-3EF4-4DA7-BB52-3F936C8058E8}" type="presParOf" srcId="{6BC210D9-2537-4A7D-8E33-31B25FF576AC}" destId="{9E5268D1-6561-4457-AABA-182B63FA7519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EB07B48-ED23-4165-B67E-0D365DEE5889}">
      <dsp:nvSpPr>
        <dsp:cNvPr id="0" name=""/>
        <dsp:cNvSpPr/>
      </dsp:nvSpPr>
      <dsp:spPr>
        <a:xfrm>
          <a:off x="567838" y="0"/>
          <a:ext cx="6435506" cy="377728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C7BB68-CA50-4B05-BC12-FB667E7AF9F8}">
      <dsp:nvSpPr>
        <dsp:cNvPr id="0" name=""/>
        <dsp:cNvSpPr/>
      </dsp:nvSpPr>
      <dsp:spPr>
        <a:xfrm>
          <a:off x="2027" y="1133184"/>
          <a:ext cx="1378711" cy="15109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900" b="1" kern="1200" dirty="0" smtClean="0">
              <a:cs typeface="B Mitra" pitchFamily="2" charset="-78"/>
            </a:rPr>
            <a:t>درونداد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cs typeface="B Mitra" pitchFamily="2" charset="-78"/>
            </a:rPr>
            <a:t>(Input)</a:t>
          </a:r>
          <a:endParaRPr lang="en-US" sz="1900" b="1" kern="1200" dirty="0">
            <a:cs typeface="B Mitra" pitchFamily="2" charset="-78"/>
          </a:endParaRPr>
        </a:p>
      </dsp:txBody>
      <dsp:txXfrm>
        <a:off x="2027" y="1133184"/>
        <a:ext cx="1378711" cy="1510913"/>
      </dsp:txXfrm>
    </dsp:sp>
    <dsp:sp modelId="{DAC5868C-9C7F-4FDA-8418-DBFE478BFE27}">
      <dsp:nvSpPr>
        <dsp:cNvPr id="0" name=""/>
        <dsp:cNvSpPr/>
      </dsp:nvSpPr>
      <dsp:spPr>
        <a:xfrm>
          <a:off x="1549131" y="1133184"/>
          <a:ext cx="1378711" cy="15109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900" b="1" kern="1200" dirty="0" smtClean="0">
              <a:cs typeface="B Mitra" pitchFamily="2" charset="-78"/>
            </a:rPr>
            <a:t>فرایند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cs typeface="B Mitra" pitchFamily="2" charset="-78"/>
            </a:rPr>
            <a:t>(Process)</a:t>
          </a:r>
          <a:endParaRPr lang="en-US" sz="1900" b="1" kern="1200" dirty="0">
            <a:cs typeface="B Mitra" pitchFamily="2" charset="-78"/>
          </a:endParaRPr>
        </a:p>
      </dsp:txBody>
      <dsp:txXfrm>
        <a:off x="1549131" y="1133184"/>
        <a:ext cx="1378711" cy="1510913"/>
      </dsp:txXfrm>
    </dsp:sp>
    <dsp:sp modelId="{D9216C32-0AE5-43E3-B700-941ADAEF2B5B}">
      <dsp:nvSpPr>
        <dsp:cNvPr id="0" name=""/>
        <dsp:cNvSpPr/>
      </dsp:nvSpPr>
      <dsp:spPr>
        <a:xfrm>
          <a:off x="3096236" y="1133184"/>
          <a:ext cx="1378711" cy="15109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900" b="1" kern="1200" dirty="0" smtClean="0">
              <a:cs typeface="B Mitra" pitchFamily="2" charset="-78"/>
            </a:rPr>
            <a:t>برونداد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cs typeface="B Mitra" pitchFamily="2" charset="-78"/>
            </a:rPr>
            <a:t>(Output)</a:t>
          </a:r>
          <a:endParaRPr lang="en-US" sz="1900" b="1" kern="1200" dirty="0">
            <a:cs typeface="B Mitra" pitchFamily="2" charset="-78"/>
          </a:endParaRPr>
        </a:p>
      </dsp:txBody>
      <dsp:txXfrm>
        <a:off x="3096236" y="1133184"/>
        <a:ext cx="1378711" cy="1510913"/>
      </dsp:txXfrm>
    </dsp:sp>
    <dsp:sp modelId="{07ACA6FE-7AF0-4B6E-93B2-5AE7E775A14D}">
      <dsp:nvSpPr>
        <dsp:cNvPr id="0" name=""/>
        <dsp:cNvSpPr/>
      </dsp:nvSpPr>
      <dsp:spPr>
        <a:xfrm>
          <a:off x="4643340" y="1133184"/>
          <a:ext cx="1378711" cy="15109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900" b="1" kern="1200" dirty="0" smtClean="0">
              <a:cs typeface="B Mitra" pitchFamily="2" charset="-78"/>
            </a:rPr>
            <a:t>پیامد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cs typeface="B Mitra" pitchFamily="2" charset="-78"/>
            </a:rPr>
            <a:t>(Outcome)</a:t>
          </a:r>
          <a:endParaRPr lang="en-US" sz="1900" b="1" kern="1200" dirty="0">
            <a:cs typeface="B Mitra" pitchFamily="2" charset="-78"/>
          </a:endParaRPr>
        </a:p>
      </dsp:txBody>
      <dsp:txXfrm>
        <a:off x="4643340" y="1133184"/>
        <a:ext cx="1378711" cy="1510913"/>
      </dsp:txXfrm>
    </dsp:sp>
    <dsp:sp modelId="{9E5268D1-6561-4457-AABA-182B63FA7519}">
      <dsp:nvSpPr>
        <dsp:cNvPr id="0" name=""/>
        <dsp:cNvSpPr/>
      </dsp:nvSpPr>
      <dsp:spPr>
        <a:xfrm>
          <a:off x="6190444" y="1133184"/>
          <a:ext cx="1378711" cy="151091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a-IR" sz="1900" b="1" kern="1200" dirty="0" smtClean="0">
              <a:cs typeface="B Mitra" pitchFamily="2" charset="-78"/>
            </a:rPr>
            <a:t>اثر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cs typeface="B Mitra" pitchFamily="2" charset="-78"/>
            </a:rPr>
            <a:t>(Impact)</a:t>
          </a:r>
          <a:endParaRPr lang="en-US" sz="1900" b="1" kern="1200" dirty="0">
            <a:cs typeface="B Mitra" pitchFamily="2" charset="-78"/>
          </a:endParaRPr>
        </a:p>
      </dsp:txBody>
      <dsp:txXfrm>
        <a:off x="6190444" y="1133184"/>
        <a:ext cx="1378711" cy="15109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6A61D-1A7F-4928-A32E-83CC964F4308}" type="datetimeFigureOut">
              <a:rPr lang="en-US" smtClean="0"/>
              <a:pPr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3F94D-9F82-4F78-ADF0-96D145E97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6A61D-1A7F-4928-A32E-83CC964F4308}" type="datetimeFigureOut">
              <a:rPr lang="en-US" smtClean="0"/>
              <a:pPr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3F94D-9F82-4F78-ADF0-96D145E97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6A61D-1A7F-4928-A32E-83CC964F4308}" type="datetimeFigureOut">
              <a:rPr lang="en-US" smtClean="0"/>
              <a:pPr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3F94D-9F82-4F78-ADF0-96D145E97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6A61D-1A7F-4928-A32E-83CC964F4308}" type="datetimeFigureOut">
              <a:rPr lang="en-US" smtClean="0"/>
              <a:pPr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3F94D-9F82-4F78-ADF0-96D145E97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6A61D-1A7F-4928-A32E-83CC964F4308}" type="datetimeFigureOut">
              <a:rPr lang="en-US" smtClean="0"/>
              <a:pPr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3F94D-9F82-4F78-ADF0-96D145E97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6A61D-1A7F-4928-A32E-83CC964F4308}" type="datetimeFigureOut">
              <a:rPr lang="en-US" smtClean="0"/>
              <a:pPr/>
              <a:t>10/19/2014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3F94D-9F82-4F78-ADF0-96D145E97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6A61D-1A7F-4928-A32E-83CC964F4308}" type="datetimeFigureOut">
              <a:rPr lang="en-US" smtClean="0"/>
              <a:pPr/>
              <a:t>10/19/2014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3F94D-9F82-4F78-ADF0-96D145E97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6A61D-1A7F-4928-A32E-83CC964F4308}" type="datetimeFigureOut">
              <a:rPr lang="en-US" smtClean="0"/>
              <a:pPr/>
              <a:t>10/19/2014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3F94D-9F82-4F78-ADF0-96D145E97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6A61D-1A7F-4928-A32E-83CC964F4308}" type="datetimeFigureOut">
              <a:rPr lang="en-US" smtClean="0"/>
              <a:pPr/>
              <a:t>10/19/2014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3F94D-9F82-4F78-ADF0-96D145E97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6A61D-1A7F-4928-A32E-83CC964F4308}" type="datetimeFigureOut">
              <a:rPr lang="en-US" smtClean="0"/>
              <a:pPr/>
              <a:t>10/19/2014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3F94D-9F82-4F78-ADF0-96D145E97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6A61D-1A7F-4928-A32E-83CC964F4308}" type="datetimeFigureOut">
              <a:rPr lang="en-US" smtClean="0"/>
              <a:pPr/>
              <a:t>10/19/2014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3F94D-9F82-4F78-ADF0-96D145E97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6A61D-1A7F-4928-A32E-83CC964F4308}" type="datetimeFigureOut">
              <a:rPr lang="en-US" smtClean="0"/>
              <a:pPr/>
              <a:t>10/19/2014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3F94D-9F82-4F78-ADF0-96D145E978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fa-IR" sz="3000" b="1" dirty="0" smtClean="0">
                <a:solidFill>
                  <a:srgbClr val="C00000"/>
                </a:solidFill>
                <a:cs typeface="B Mitra" pitchFamily="2" charset="-78"/>
              </a:rPr>
              <a:t>کمیته ملی پیشگیری از معلولیت در حوادث و بلایا</a:t>
            </a:r>
            <a:br>
              <a:rPr lang="fa-IR" sz="3000" b="1" dirty="0" smtClean="0">
                <a:solidFill>
                  <a:srgbClr val="C00000"/>
                </a:solidFill>
                <a:cs typeface="B Mitra" pitchFamily="2" charset="-78"/>
              </a:rPr>
            </a:br>
            <a:r>
              <a:rPr lang="fa-IR" sz="3000" b="1" dirty="0" smtClean="0">
                <a:solidFill>
                  <a:srgbClr val="C00000"/>
                </a:solidFill>
                <a:cs typeface="B Mitra" pitchFamily="2" charset="-78"/>
              </a:rPr>
              <a:t/>
            </a:r>
            <a:br>
              <a:rPr lang="fa-IR" sz="3000" b="1" dirty="0" smtClean="0">
                <a:solidFill>
                  <a:srgbClr val="C00000"/>
                </a:solidFill>
                <a:cs typeface="B Mitra" pitchFamily="2" charset="-78"/>
              </a:rPr>
            </a:br>
            <a:r>
              <a:rPr lang="en-US" sz="2700" b="1" dirty="0" err="1" smtClean="0">
                <a:solidFill>
                  <a:srgbClr val="C00000"/>
                </a:solidFill>
                <a:cs typeface="B Mitra" pitchFamily="2" charset="-78"/>
              </a:rPr>
              <a:t>I.R.Iran</a:t>
            </a:r>
            <a:r>
              <a:rPr lang="en-US" sz="2700" b="1" dirty="0" smtClean="0">
                <a:solidFill>
                  <a:srgbClr val="C00000"/>
                </a:solidFill>
                <a:cs typeface="B Mitra" pitchFamily="2" charset="-78"/>
              </a:rPr>
              <a:t> National Committee of Disability and Disasters</a:t>
            </a:r>
            <a:endParaRPr lang="en-US" sz="2700" b="1" dirty="0">
              <a:solidFill>
                <a:srgbClr val="C00000"/>
              </a:solidFill>
              <a:cs typeface="B Mitra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sz="3000" b="1" dirty="0" smtClean="0">
                <a:solidFill>
                  <a:srgbClr val="C00000"/>
                </a:solidFill>
                <a:cs typeface="B Mitra" pitchFamily="2" charset="-78"/>
              </a:rPr>
              <a:t>شاخص های برونداد </a:t>
            </a:r>
            <a:endParaRPr lang="en-US" sz="3000" b="1" dirty="0">
              <a:solidFill>
                <a:srgbClr val="C00000"/>
              </a:solidFill>
              <a:cs typeface="B Mitra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71600" y="1484784"/>
          <a:ext cx="7139136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9712"/>
                <a:gridCol w="3563586"/>
                <a:gridCol w="1195838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مقدار پایه (93)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شاخص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ردیف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 dirty="0">
                          <a:latin typeface="Calibri"/>
                          <a:ea typeface="Calibri"/>
                          <a:cs typeface="B Mitra"/>
                        </a:rPr>
                        <a:t>تعداد برنامه های در حال اجرا</a:t>
                      </a: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1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>
                          <a:latin typeface="Calibri"/>
                          <a:ea typeface="Calibri"/>
                          <a:cs typeface="B Mitra"/>
                        </a:rPr>
                        <a:t>تعداد برنامه های اجرا شده</a:t>
                      </a:r>
                      <a:endParaRPr lang="en-US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2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>
                          <a:latin typeface="Calibri"/>
                          <a:ea typeface="Calibri"/>
                          <a:cs typeface="B Mitra"/>
                        </a:rPr>
                        <a:t>تعداد برنامه آموزشی اجرا شده</a:t>
                      </a:r>
                      <a:endParaRPr lang="en-US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3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>
                          <a:latin typeface="Calibri"/>
                          <a:ea typeface="Calibri"/>
                          <a:cs typeface="B Mitra"/>
                        </a:rPr>
                        <a:t>تعداد پروژه های تحقیقاتی در حال اجرا</a:t>
                      </a:r>
                      <a:endParaRPr lang="en-US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4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>
                          <a:latin typeface="Calibri"/>
                          <a:ea typeface="Calibri"/>
                          <a:cs typeface="B Mitra"/>
                        </a:rPr>
                        <a:t>تعداد پروژه های تحقیقاتی اجرا شده</a:t>
                      </a:r>
                      <a:endParaRPr lang="en-US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5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>
                          <a:latin typeface="Calibri"/>
                          <a:ea typeface="Calibri"/>
                          <a:cs typeface="B Mitra"/>
                        </a:rPr>
                        <a:t>تعداد مقالات علمی چاپ شده</a:t>
                      </a:r>
                      <a:endParaRPr lang="en-US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6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>
                          <a:latin typeface="Calibri"/>
                          <a:ea typeface="Calibri"/>
                          <a:cs typeface="B Mitra"/>
                        </a:rPr>
                        <a:t>تعداد مقالات علمی چاپ شده در مجلات داخلی</a:t>
                      </a:r>
                      <a:endParaRPr lang="en-US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7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>
                          <a:latin typeface="Calibri"/>
                          <a:ea typeface="Calibri"/>
                          <a:cs typeface="B Mitra"/>
                        </a:rPr>
                        <a:t>تعداد مقالات علمی چاپ شده در مجلات خارجی</a:t>
                      </a:r>
                      <a:endParaRPr lang="en-US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8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>
                          <a:latin typeface="Calibri"/>
                          <a:ea typeface="Calibri"/>
                          <a:cs typeface="B Mitra"/>
                        </a:rPr>
                        <a:t>تعداد مستندات آموزشی تدوین شده</a:t>
                      </a:r>
                      <a:endParaRPr lang="en-US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9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>
                          <a:latin typeface="Calibri"/>
                          <a:ea typeface="Calibri"/>
                          <a:cs typeface="B Mitra"/>
                        </a:rPr>
                        <a:t>تعداد خلاصه سیاستگذاری تدوین شده</a:t>
                      </a:r>
                      <a:endParaRPr lang="en-US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B Mitra" pitchFamily="2" charset="-78"/>
                        </a:rPr>
                        <a:t>10</a:t>
                      </a:r>
                      <a:endParaRPr lang="en-US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>
                          <a:latin typeface="Calibri"/>
                          <a:ea typeface="Calibri"/>
                          <a:cs typeface="B Mitra"/>
                        </a:rPr>
                        <a:t>تعداد دستورالعمل اجرایی تدوین شده</a:t>
                      </a:r>
                      <a:endParaRPr lang="en-US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B Mitra" pitchFamily="2" charset="-78"/>
                        </a:rPr>
                        <a:t>11</a:t>
                      </a:r>
                      <a:endParaRPr lang="en-US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 dirty="0">
                          <a:latin typeface="Calibri"/>
                          <a:ea typeface="Calibri"/>
                          <a:cs typeface="B Mitra"/>
                        </a:rPr>
                        <a:t>تعداد دستورالعمل اجرایی مصوب</a:t>
                      </a: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B Mitra" pitchFamily="2" charset="-78"/>
                        </a:rPr>
                        <a:t>12</a:t>
                      </a:r>
                      <a:endParaRPr lang="en-US" dirty="0">
                        <a:cs typeface="B Mitra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sz="3000" b="1" dirty="0" smtClean="0">
                <a:solidFill>
                  <a:srgbClr val="C00000"/>
                </a:solidFill>
                <a:cs typeface="B Mitra" pitchFamily="2" charset="-78"/>
              </a:rPr>
              <a:t>شاخص های پیامد</a:t>
            </a:r>
            <a:endParaRPr lang="en-US" sz="3000" b="1" dirty="0">
              <a:solidFill>
                <a:srgbClr val="C00000"/>
              </a:solidFill>
              <a:cs typeface="B Mitra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71600" y="1600200"/>
          <a:ext cx="7139136" cy="39684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9712"/>
                <a:gridCol w="3563586"/>
                <a:gridCol w="1195838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مقدار پایه (93)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شاخص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ردیف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 dirty="0">
                          <a:latin typeface="Calibri"/>
                          <a:ea typeface="Calibri"/>
                          <a:cs typeface="B Mitra" pitchFamily="2" charset="-78"/>
                        </a:rPr>
                        <a:t>آمادگی معلولین برای حوادث و بلایا</a:t>
                      </a:r>
                      <a:endParaRPr lang="en-US" sz="1800" dirty="0"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1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 dirty="0">
                          <a:latin typeface="Calibri"/>
                          <a:ea typeface="Calibri"/>
                          <a:cs typeface="B Mitra" pitchFamily="2" charset="-78"/>
                        </a:rPr>
                        <a:t>آمادگی سازمان ها برای پاسخگویی به نیازهای معلولین در حوادث و بلایا</a:t>
                      </a:r>
                      <a:endParaRPr lang="en-US" sz="1800" dirty="0"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2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3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4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5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6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7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8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9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sz="3000" b="1" dirty="0" smtClean="0">
                <a:solidFill>
                  <a:srgbClr val="C00000"/>
                </a:solidFill>
                <a:cs typeface="B Mitra" pitchFamily="2" charset="-78"/>
              </a:rPr>
              <a:t>شاخص های اثر</a:t>
            </a:r>
            <a:endParaRPr lang="en-US" sz="3000" b="1" dirty="0">
              <a:solidFill>
                <a:srgbClr val="C00000"/>
              </a:solidFill>
              <a:cs typeface="B Mitra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71600" y="1600200"/>
          <a:ext cx="7139136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9712"/>
                <a:gridCol w="3563586"/>
                <a:gridCol w="1195838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مقدار پایه (93)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شاخص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ردیف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 dirty="0" smtClean="0">
                          <a:latin typeface="Calibri"/>
                          <a:ea typeface="Calibri"/>
                          <a:cs typeface="B Mitra"/>
                        </a:rPr>
                        <a:t>میزان برآورده </a:t>
                      </a:r>
                      <a:r>
                        <a:rPr lang="fa-IR" sz="1800" dirty="0">
                          <a:latin typeface="Calibri"/>
                          <a:ea typeface="Calibri"/>
                          <a:cs typeface="B Mitra"/>
                        </a:rPr>
                        <a:t>شدن نیاز معلولین در حوادث و بلایا</a:t>
                      </a: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1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 dirty="0">
                          <a:latin typeface="Calibri"/>
                          <a:ea typeface="Calibri"/>
                          <a:cs typeface="B Mitra"/>
                        </a:rPr>
                        <a:t>میزان پیشگیری از معلولیت در حوادث و بلایا</a:t>
                      </a: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2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3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4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5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6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7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8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9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fa-IR" sz="3000" b="1" dirty="0" smtClean="0">
                <a:solidFill>
                  <a:srgbClr val="C00000"/>
                </a:solidFill>
                <a:cs typeface="B Mitra" pitchFamily="2" charset="-78"/>
              </a:rPr>
              <a:t>اعضای کمیته ملی</a:t>
            </a:r>
            <a:endParaRPr lang="en-US" sz="3000" b="1" dirty="0">
              <a:solidFill>
                <a:srgbClr val="C00000"/>
              </a:solidFill>
              <a:cs typeface="B Mitra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11560" y="908720"/>
          <a:ext cx="7931224" cy="533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2806"/>
                <a:gridCol w="1982806"/>
                <a:gridCol w="1805372"/>
                <a:gridCol w="2160240"/>
              </a:tblGrid>
              <a:tr h="370840">
                <a:tc gridSpan="3">
                  <a:txBody>
                    <a:bodyPr/>
                    <a:lstStyle/>
                    <a:p>
                      <a:pPr algn="ctr" rtl="1"/>
                      <a:r>
                        <a:rPr lang="fa-IR" sz="1200" b="1" dirty="0" smtClean="0">
                          <a:solidFill>
                            <a:schemeClr val="bg1"/>
                          </a:solidFill>
                          <a:cs typeface="B Mitra" pitchFamily="2" charset="-78"/>
                        </a:rPr>
                        <a:t>جامعه مدنی</a:t>
                      </a:r>
                      <a:endParaRPr lang="en-US" sz="1200" b="1" dirty="0">
                        <a:solidFill>
                          <a:schemeClr val="bg1"/>
                        </a:solidFill>
                        <a:cs typeface="B Mitra" pitchFamily="2" charset="-78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1"/>
                      <a:endParaRPr lang="en-US" sz="1400" b="1" dirty="0">
                        <a:cs typeface="B Mitra" pitchFamily="2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rtl="1"/>
                      <a:endParaRPr lang="en-US" sz="1400" b="1" dirty="0">
                        <a:cs typeface="B Mitra" pitchFamily="2" charset="-78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fa-IR" sz="1200" b="1" dirty="0" smtClean="0">
                          <a:solidFill>
                            <a:schemeClr val="bg1"/>
                          </a:solidFill>
                          <a:cs typeface="B Mitra" pitchFamily="2" charset="-78"/>
                        </a:rPr>
                        <a:t>سازمان</a:t>
                      </a:r>
                      <a:r>
                        <a:rPr lang="fa-IR" sz="1200" b="1" baseline="0" dirty="0" smtClean="0">
                          <a:solidFill>
                            <a:schemeClr val="bg1"/>
                          </a:solidFill>
                          <a:cs typeface="B Mitra" pitchFamily="2" charset="-78"/>
                        </a:rPr>
                        <a:t> های دولتی</a:t>
                      </a:r>
                      <a:endParaRPr lang="en-US" sz="1200" b="1" dirty="0">
                        <a:solidFill>
                          <a:schemeClr val="bg1"/>
                        </a:solidFill>
                        <a:cs typeface="B Mitra" pitchFamily="2" charset="-78"/>
                      </a:endParaRPr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1" dirty="0" smtClean="0">
                          <a:cs typeface="B Mitra" pitchFamily="2" charset="-78"/>
                        </a:rPr>
                        <a:t>سایر سازمان ها</a:t>
                      </a:r>
                      <a:endParaRPr lang="en-US" sz="1200" b="1" dirty="0" smtClean="0">
                        <a:cs typeface="B Mitra" pitchFamily="2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200" b="1" dirty="0" smtClean="0">
                          <a:cs typeface="B Mitra" pitchFamily="2" charset="-78"/>
                        </a:rPr>
                        <a:t>موسسات علمی</a:t>
                      </a:r>
                      <a:endParaRPr lang="en-US" sz="1200" b="1" dirty="0">
                        <a:cs typeface="B Mitra" pitchFamily="2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b="1" dirty="0" smtClean="0">
                          <a:cs typeface="B Mitra" pitchFamily="2" charset="-78"/>
                        </a:rPr>
                        <a:t>سازمان های غیردولتی</a:t>
                      </a:r>
                      <a:endParaRPr lang="en-US" sz="1200" b="1" dirty="0" smtClean="0">
                        <a:cs typeface="B Mitra" pitchFamily="2" charset="-78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kern="1200" dirty="0" smtClean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SA" sz="1200" kern="1200" dirty="0" smtClean="0">
                          <a:cs typeface="B Mitra" pitchFamily="2" charset="-78"/>
                        </a:rPr>
                        <a:t>فراكسيون حمایت از حقوق معلولان مجلس شورای اسلامی</a:t>
                      </a:r>
                      <a:endParaRPr lang="en-US" sz="1200" kern="1200" dirty="0" smtClean="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1200" kern="1200" dirty="0" smtClean="0">
                          <a:cs typeface="B Mitra" pitchFamily="2" charset="-78"/>
                        </a:rPr>
                        <a:t>دپارتمان سلامت در حوادث و بلایا، دانشکده بهداشت، دانشگاه علوم پزشکی تهران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a-IR" sz="1200" dirty="0" smtClean="0">
                          <a:cs typeface="B Mitra" pitchFamily="2" charset="-78"/>
                        </a:rPr>
                        <a:t>معاونت درمان و توانبخشی </a:t>
                      </a:r>
                      <a:r>
                        <a:rPr lang="fa-IR" sz="1200" dirty="0" smtClean="0">
                          <a:cs typeface="B Mitra" pitchFamily="2" charset="-78"/>
                        </a:rPr>
                        <a:t>جمعیت هلال احمر جمهوری اسلامی ایران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kern="1200" dirty="0" smtClean="0">
                          <a:cs typeface="B Mitra" pitchFamily="2" charset="-78"/>
                        </a:rPr>
                        <a:t>دفتر مدیریت و کاهش خطر بلایا، وزارت بهداشت، درمان و آموزش پزشکی</a:t>
                      </a:r>
                      <a:endParaRPr lang="en-US" sz="1200" kern="1200" dirty="0" smtClean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kern="1200" dirty="0" smtClean="0">
                          <a:cs typeface="B Mitra" pitchFamily="2" charset="-78"/>
                        </a:rPr>
                        <a:t>اداره سلامت شهرداري تهران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1200" kern="1200" dirty="0" smtClean="0">
                          <a:cs typeface="B Mitra" pitchFamily="2" charset="-78"/>
                        </a:rPr>
                        <a:t>دپارتمان سلامت در حوادث و بلایا، موسسه ملی تحقیقات سلامت جمهوری اسلامی ایران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kern="1200" dirty="0" smtClean="0">
                          <a:cs typeface="B Mitra" pitchFamily="2" charset="-78"/>
                        </a:rPr>
                        <a:t>کانون سراسری تشکل های مردم نهاد معلولان ایران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kern="1200" dirty="0" smtClean="0">
                          <a:cs typeface="B Mitra" pitchFamily="2" charset="-78"/>
                        </a:rPr>
                        <a:t>کمیته بهداشت کارگروه سلامت در حوادث غیرمترقبه</a:t>
                      </a:r>
                      <a:endParaRPr lang="en-US" sz="1200" kern="1200" dirty="0" smtClean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en-US" sz="1200" dirty="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kern="1200" dirty="0" smtClean="0">
                          <a:cs typeface="B Mitra" pitchFamily="2" charset="-78"/>
                        </a:rPr>
                        <a:t>گروه سلامت در بلایا، دانشگاه علوم </a:t>
                      </a:r>
                      <a:r>
                        <a:rPr lang="fa-IR" sz="1200" kern="1200" dirty="0" smtClean="0">
                          <a:cs typeface="B Mitra" pitchFamily="2" charset="-78"/>
                        </a:rPr>
                        <a:t>ب</a:t>
                      </a:r>
                      <a:r>
                        <a:rPr lang="ar-SA" sz="1200" kern="1200" dirty="0" smtClean="0">
                          <a:cs typeface="B Mitra" pitchFamily="2" charset="-78"/>
                        </a:rPr>
                        <a:t>هزیستی و توانبخشی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kern="1200" dirty="0" smtClean="0">
                          <a:cs typeface="B Mitra" pitchFamily="2" charset="-78"/>
                        </a:rPr>
                        <a:t>جامعه معلولين ايران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kern="1200" dirty="0" smtClean="0">
                          <a:cs typeface="B Mitra" pitchFamily="2" charset="-78"/>
                        </a:rPr>
                        <a:t>معاونت بازسازي و باز تواني سازمان مديريت بحران كشور</a:t>
                      </a:r>
                      <a:endParaRPr lang="en-US" sz="1200" kern="1200" dirty="0" smtClean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en-US" sz="1200" dirty="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kern="1200" dirty="0" smtClean="0">
                          <a:cs typeface="B Mitra" pitchFamily="2" charset="-78"/>
                        </a:rPr>
                        <a:t>مرکز تحقیقات راه، مسکن و شهرسازی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kern="1200" dirty="0" smtClean="0">
                          <a:cs typeface="B Mitra" pitchFamily="2" charset="-78"/>
                        </a:rPr>
                        <a:t>انجمن معلولان پارس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kern="1200" dirty="0" smtClean="0">
                          <a:cs typeface="B Mitra" pitchFamily="2" charset="-78"/>
                        </a:rPr>
                        <a:t>مرکز مدیریت حوادث و فوریت های پزشکی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en-US" sz="1200" dirty="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kern="1200" dirty="0" smtClean="0">
                          <a:cs typeface="B Mitra" pitchFamily="2" charset="-78"/>
                        </a:rPr>
                        <a:t>انجمن دفاع از حقوق معلولان ايران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SA" sz="1200" kern="1200" dirty="0" smtClean="0">
                          <a:cs typeface="B Mitra" pitchFamily="2" charset="-78"/>
                        </a:rPr>
                        <a:t>معاونت بهداشت و درمان بنياد شهيد و امور ايثارگران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en-US" sz="1200" dirty="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kern="1200" dirty="0" smtClean="0">
                          <a:cs typeface="B Mitra" pitchFamily="2" charset="-78"/>
                        </a:rPr>
                        <a:t>شبكه تشكل هاي نابينايان و كم بينايان كشور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kern="1200" dirty="0" smtClean="0">
                          <a:cs typeface="B Mitra" pitchFamily="2" charset="-78"/>
                        </a:rPr>
                        <a:t>امور توانبخشی سازمان بهزيستي كشور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itchFamily="2" charset="-78"/>
                      </a:endParaRPr>
                    </a:p>
                    <a:p>
                      <a:pPr algn="r" rtl="1"/>
                      <a:endParaRPr lang="en-US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en-US" sz="1200" dirty="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en-US" sz="1200" dirty="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kern="1200" dirty="0" smtClean="0">
                          <a:cs typeface="B Mitra" pitchFamily="2" charset="-78"/>
                        </a:rPr>
                        <a:t>انجمن آلزايمر </a:t>
                      </a:r>
                      <a:r>
                        <a:rPr lang="fa-IR" sz="1200" kern="1200" dirty="0" smtClean="0">
                          <a:cs typeface="B Mitra" pitchFamily="2" charset="-78"/>
                        </a:rPr>
                        <a:t>ایران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kern="1200" dirty="0" smtClean="0">
                          <a:cs typeface="B Mitra" pitchFamily="2" charset="-78"/>
                        </a:rPr>
                        <a:t>سازمان آموزش و پرورش استثنائي كشور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endParaRPr lang="en-US" sz="12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12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kern="1200" dirty="0" smtClean="0">
                          <a:cs typeface="B Mitra" pitchFamily="2" charset="-78"/>
                        </a:rPr>
                        <a:t>انجمن خانواده </a:t>
                      </a:r>
                      <a:r>
                        <a:rPr lang="fa-IR" sz="1200" kern="1200" dirty="0" smtClean="0">
                          <a:cs typeface="B Mitra" pitchFamily="2" charset="-78"/>
                        </a:rPr>
                        <a:t>نا</a:t>
                      </a:r>
                      <a:r>
                        <a:rPr lang="ar-SA" sz="1200" kern="1200" dirty="0" smtClean="0">
                          <a:cs typeface="B Mitra" pitchFamily="2" charset="-78"/>
                        </a:rPr>
                        <a:t>ا</a:t>
                      </a:r>
                      <a:r>
                        <a:rPr lang="fa-IR" sz="1200" kern="1200" dirty="0" smtClean="0">
                          <a:cs typeface="B Mitra" pitchFamily="2" charset="-78"/>
                        </a:rPr>
                        <a:t>ش</a:t>
                      </a:r>
                      <a:r>
                        <a:rPr lang="ar-SA" sz="1200" kern="1200" dirty="0" smtClean="0">
                          <a:cs typeface="B Mitra" pitchFamily="2" charset="-78"/>
                        </a:rPr>
                        <a:t>نوايان</a:t>
                      </a:r>
                      <a:r>
                        <a:rPr lang="fa-IR" sz="1200" kern="1200" dirty="0" smtClean="0">
                          <a:cs typeface="B Mitra" pitchFamily="2" charset="-78"/>
                        </a:rPr>
                        <a:t> ایران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Mitra" pitchFamily="2" charset="-78"/>
                        </a:rPr>
                        <a:t>صدا و سیما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en-US" sz="1200" dirty="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en-US" sz="12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200" kern="1200" dirty="0" smtClean="0">
                          <a:cs typeface="B Mitra" pitchFamily="2" charset="-78"/>
                        </a:rPr>
                        <a:t>مراكز توانبخشي كشور</a:t>
                      </a:r>
                      <a:endParaRPr lang="en-US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itchFamily="2" charset="-78"/>
                      </a:endParaRPr>
                    </a:p>
                    <a:p>
                      <a:pPr algn="r" rtl="1"/>
                      <a:endParaRPr lang="en-US" sz="1200" dirty="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en-US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endParaRPr lang="en-US" sz="1200" dirty="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en-US" sz="12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1200" dirty="0" smtClean="0">
                          <a:cs typeface="B Mitra" pitchFamily="2" charset="-78"/>
                        </a:rPr>
                        <a:t>انجمن باور</a:t>
                      </a:r>
                      <a:endParaRPr lang="en-US" sz="1200" dirty="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B Mitra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000" b="1" dirty="0" smtClean="0">
                <a:solidFill>
                  <a:srgbClr val="C00000"/>
                </a:solidFill>
                <a:cs typeface="B Mitra" pitchFamily="2" charset="-78"/>
              </a:rPr>
              <a:t>روز جهانی کاهش خطر بلایا – 8 اکتبر 2013</a:t>
            </a:r>
            <a:endParaRPr lang="en-US" sz="3000" b="1" dirty="0">
              <a:solidFill>
                <a:srgbClr val="C00000"/>
              </a:solidFill>
              <a:cs typeface="B Mitra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D:\Ali-2\Disaster Day -1392\Poster\Disability-Disasters_Poster - Copy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772816"/>
            <a:ext cx="2881191" cy="4036923"/>
          </a:xfrm>
          <a:prstGeom prst="rect">
            <a:avLst/>
          </a:prstGeom>
          <a:noFill/>
        </p:spPr>
      </p:pic>
      <p:pic>
        <p:nvPicPr>
          <p:cNvPr id="1027" name="Picture 3" descr="C:\Users\dr-ardalan\Desktop\Picture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1988840"/>
            <a:ext cx="4789355" cy="34579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sz="3000" b="1" dirty="0" smtClean="0">
                <a:solidFill>
                  <a:srgbClr val="C00000"/>
                </a:solidFill>
                <a:cs typeface="B Mitra" pitchFamily="2" charset="-78"/>
              </a:rPr>
              <a:t>معرفی کمیته</a:t>
            </a:r>
            <a:endParaRPr lang="en-US" sz="3000" b="1" dirty="0">
              <a:solidFill>
                <a:srgbClr val="C00000"/>
              </a:solidFill>
              <a:cs typeface="B Mitra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rtl="1"/>
            <a:r>
              <a:rPr lang="fa-IR" sz="2400" dirty="0" smtClean="0">
                <a:cs typeface="B Mitra" pitchFamily="2" charset="-78"/>
              </a:rPr>
              <a:t>در راستای روز جهانی کاهش خطر بلایای سال 2013 و شعار سازمان ملل در این روز با موضوع ”معلولیت و حوادث“، سمیناری در تهران برگزار گردید. یکی از مصوبات مهم این سمینار ایجاد سامانه ای بود که به مشکلات معلولین در حوادث بطور منظم و مداوم بپردازد. این سامانه با عنوان ”کمیته ملی پیشگیری از معلولیت در حوادث و بلایا“ شکل گرفت که در آن سازمان های دولتی و اعضای جامعه مدنی حضور دارند. </a:t>
            </a:r>
            <a:endParaRPr lang="en-US" sz="2400" dirty="0">
              <a:cs typeface="B Mitr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000" b="1" dirty="0" smtClean="0">
                <a:solidFill>
                  <a:srgbClr val="C00000"/>
                </a:solidFill>
                <a:cs typeface="B Mitra" pitchFamily="2" charset="-78"/>
              </a:rPr>
              <a:t>شرح وظایف کمیته</a:t>
            </a:r>
            <a:endParaRPr lang="en-US" sz="3000" b="1" dirty="0">
              <a:solidFill>
                <a:srgbClr val="C00000"/>
              </a:solidFill>
              <a:cs typeface="B Mitra" pitchFamily="2" charset="-7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r" rtl="1"/>
            <a:r>
              <a:rPr lang="fa-IR" sz="2400" dirty="0" smtClean="0">
                <a:cs typeface="B Mitra" pitchFamily="2" charset="-78"/>
              </a:rPr>
              <a:t>شناخت مشکلات معلولان و جانبازان در حوادث و بلایا و ارایه راهکارهای کاهش آنها</a:t>
            </a:r>
            <a:endParaRPr lang="en-US" sz="2400" dirty="0" smtClean="0">
              <a:cs typeface="B Mitra" pitchFamily="2" charset="-78"/>
            </a:endParaRPr>
          </a:p>
          <a:p>
            <a:pPr lvl="0" algn="r" rtl="1"/>
            <a:r>
              <a:rPr lang="fa-IR" sz="2400" dirty="0" smtClean="0">
                <a:cs typeface="B Mitra" pitchFamily="2" charset="-78"/>
              </a:rPr>
              <a:t>تدوین راهکار و ارایه سیاست های کاهش بروز معلولیت متعاقب وقوع حوادث و بلایا </a:t>
            </a:r>
            <a:endParaRPr lang="en-US" sz="2400" dirty="0" smtClean="0">
              <a:cs typeface="B Mitra" pitchFamily="2" charset="-78"/>
            </a:endParaRPr>
          </a:p>
          <a:p>
            <a:pPr lvl="0" algn="r" rtl="1"/>
            <a:r>
              <a:rPr lang="fa-IR" sz="2400" dirty="0" smtClean="0">
                <a:cs typeface="B Mitra" pitchFamily="2" charset="-78"/>
              </a:rPr>
              <a:t>توسعه همکاری های بین بخشی در راستای اهداف کمیته </a:t>
            </a:r>
            <a:endParaRPr lang="en-US" sz="2400" dirty="0" smtClean="0">
              <a:cs typeface="B Mitra" pitchFamily="2" charset="-78"/>
            </a:endParaRPr>
          </a:p>
          <a:p>
            <a:pPr lvl="0" algn="r" rtl="1"/>
            <a:r>
              <a:rPr lang="fa-IR" sz="2400" dirty="0" smtClean="0">
                <a:cs typeface="B Mitra" pitchFamily="2" charset="-78"/>
              </a:rPr>
              <a:t>بسیج منابع اجتماعی، تخصصی، سازمانی و مالی در راستای تحقق اهداف کمیته</a:t>
            </a:r>
            <a:endParaRPr lang="en-US" sz="2400" dirty="0" smtClean="0">
              <a:cs typeface="B Mitra" pitchFamily="2" charset="-78"/>
            </a:endParaRPr>
          </a:p>
          <a:p>
            <a:pPr lvl="0" algn="r" rtl="1"/>
            <a:r>
              <a:rPr lang="fa-IR" sz="2400" dirty="0" smtClean="0">
                <a:cs typeface="B Mitra" pitchFamily="2" charset="-78"/>
              </a:rPr>
              <a:t>توسعه برنامه های آموزشی و پژوهشی مرتبط با معلولیت و حوادث</a:t>
            </a:r>
            <a:endParaRPr lang="en-US" sz="2400" dirty="0" smtClean="0">
              <a:cs typeface="B Mitra" pitchFamily="2" charset="-78"/>
            </a:endParaRPr>
          </a:p>
          <a:p>
            <a:pPr lvl="0" algn="r" rtl="1"/>
            <a:r>
              <a:rPr lang="fa-IR" sz="2400" dirty="0" smtClean="0">
                <a:cs typeface="B Mitra" pitchFamily="2" charset="-78"/>
              </a:rPr>
              <a:t>توسعه برنامه های مردم نهاد تخصصی مرتبط با معلولیت و حوادث و بلایا</a:t>
            </a:r>
            <a:endParaRPr lang="en-US" sz="2400" dirty="0" smtClean="0">
              <a:cs typeface="B Mitra" pitchFamily="2" charset="-78"/>
            </a:endParaRPr>
          </a:p>
          <a:p>
            <a:pPr lvl="0" algn="r" rtl="1"/>
            <a:r>
              <a:rPr lang="fa-IR" sz="2400" dirty="0" smtClean="0">
                <a:cs typeface="B Mitra" pitchFamily="2" charset="-78"/>
              </a:rPr>
              <a:t>ارزشیابی سیاست ها و برنامه های مرتبط با معلولیت و حوادث در سطح کشور</a:t>
            </a:r>
            <a:endParaRPr lang="en-US" sz="2400" dirty="0" smtClean="0">
              <a:cs typeface="B Mitra" pitchFamily="2" charset="-78"/>
            </a:endParaRPr>
          </a:p>
          <a:p>
            <a:pPr algn="r"/>
            <a:endParaRPr lang="en-US" sz="2400" dirty="0">
              <a:cs typeface="B Mitr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fa-IR" sz="2600" b="1" dirty="0" smtClean="0">
                <a:solidFill>
                  <a:srgbClr val="C00000"/>
                </a:solidFill>
                <a:cs typeface="B Mitra" pitchFamily="2" charset="-78"/>
              </a:rPr>
              <a:t>شاخص های پایش و ارزشیابی کمیته ملی معلولیت و حوادث طبیعی</a:t>
            </a:r>
            <a:endParaRPr lang="en-US" sz="2600" b="1" dirty="0">
              <a:solidFill>
                <a:srgbClr val="C00000"/>
              </a:solidFill>
              <a:cs typeface="B Mitra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2600" b="1" dirty="0" smtClean="0">
                <a:solidFill>
                  <a:srgbClr val="C00000"/>
                </a:solidFill>
                <a:cs typeface="B Mitra" pitchFamily="2" charset="-78"/>
              </a:rPr>
              <a:t>شاخص های پایش و ارزشیابی کمیته ملی معلولیت و حوادث طبیعی</a:t>
            </a:r>
            <a:endParaRPr lang="en-US" sz="2600" b="1" dirty="0">
              <a:solidFill>
                <a:srgbClr val="C00000"/>
              </a:solidFill>
              <a:cs typeface="B Mitra" pitchFamily="2" charset="-78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817240" y="1844824"/>
          <a:ext cx="7571184" cy="37772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000" b="1" dirty="0" smtClean="0">
                <a:solidFill>
                  <a:srgbClr val="C00000"/>
                </a:solidFill>
                <a:cs typeface="B Mitra" pitchFamily="2" charset="-78"/>
              </a:rPr>
              <a:t>شاخص های درونداد</a:t>
            </a:r>
            <a:endParaRPr lang="en-US" sz="3000" b="1" dirty="0">
              <a:solidFill>
                <a:srgbClr val="C00000"/>
              </a:solidFill>
              <a:cs typeface="B Mitra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71600" y="1600200"/>
          <a:ext cx="7139136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9712"/>
                <a:gridCol w="3563586"/>
                <a:gridCol w="1195838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مقدار پایه (93)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شاخص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ردیف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 dirty="0">
                          <a:latin typeface="Calibri"/>
                          <a:ea typeface="Calibri"/>
                          <a:cs typeface="B Mitra"/>
                        </a:rPr>
                        <a:t>تعداد سازمان همکار</a:t>
                      </a: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1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>
                          <a:latin typeface="Calibri"/>
                          <a:ea typeface="Calibri"/>
                          <a:cs typeface="B Mitra"/>
                        </a:rPr>
                        <a:t>تعداد سازمان غیردولتی همکار</a:t>
                      </a:r>
                      <a:endParaRPr lang="en-US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2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>
                          <a:latin typeface="Calibri"/>
                          <a:ea typeface="Calibri"/>
                          <a:cs typeface="B Mitra"/>
                        </a:rPr>
                        <a:t>تعداد سازمان دولتی همکار</a:t>
                      </a:r>
                      <a:endParaRPr lang="en-US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3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>
                          <a:latin typeface="Calibri"/>
                          <a:ea typeface="Calibri"/>
                          <a:cs typeface="B Mitra"/>
                        </a:rPr>
                        <a:t>تعداد موسسات علمی همکار</a:t>
                      </a:r>
                      <a:endParaRPr lang="en-US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4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>
                          <a:latin typeface="Calibri"/>
                          <a:ea typeface="Calibri"/>
                          <a:cs typeface="B Mitra"/>
                        </a:rPr>
                        <a:t>تعداد افراد همکار</a:t>
                      </a:r>
                      <a:endParaRPr lang="en-US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5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>
                          <a:latin typeface="Calibri"/>
                          <a:ea typeface="Calibri"/>
                          <a:cs typeface="B Mitra"/>
                        </a:rPr>
                        <a:t>تعداد افراد همکار از سازمان های غیردولتی همکار</a:t>
                      </a:r>
                      <a:endParaRPr lang="en-US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6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>
                          <a:latin typeface="Calibri"/>
                          <a:ea typeface="Calibri"/>
                          <a:cs typeface="B Mitra"/>
                        </a:rPr>
                        <a:t>تعداد افراد همکار از سازمان دولتی همکار</a:t>
                      </a:r>
                      <a:endParaRPr lang="en-US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7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>
                          <a:latin typeface="Calibri"/>
                          <a:ea typeface="Calibri"/>
                          <a:cs typeface="B Mitra"/>
                        </a:rPr>
                        <a:t>تعداد افراد همکار از موسسات علمی همکار</a:t>
                      </a:r>
                      <a:endParaRPr lang="en-US" sz="180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8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 dirty="0">
                          <a:latin typeface="Calibri"/>
                          <a:ea typeface="Calibri"/>
                          <a:cs typeface="B Mitra"/>
                        </a:rPr>
                        <a:t>بودجه جذب شده</a:t>
                      </a: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9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000" b="1" dirty="0" smtClean="0">
                <a:solidFill>
                  <a:srgbClr val="C00000"/>
                </a:solidFill>
                <a:cs typeface="B Mitra" pitchFamily="2" charset="-78"/>
              </a:rPr>
              <a:t>شاخص های فرایند</a:t>
            </a:r>
            <a:endParaRPr lang="en-US" sz="3000" b="1" dirty="0">
              <a:solidFill>
                <a:srgbClr val="C00000"/>
              </a:solidFill>
              <a:cs typeface="B Mitra" pitchFamily="2" charset="-78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71600" y="1600200"/>
          <a:ext cx="7139136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9712"/>
                <a:gridCol w="3563586"/>
                <a:gridCol w="1195838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مقدار پایه (93)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شاخص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ردیف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B Mitra" pitchFamily="2" charset="-78"/>
                        </a:rPr>
                        <a:t>تعداد جلسه کمیته ملی در سال</a:t>
                      </a:r>
                      <a:endParaRPr lang="en-US" sz="1800" dirty="0">
                        <a:latin typeface="Calibri"/>
                        <a:ea typeface="Calibri"/>
                        <a:cs typeface="B Mitra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1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2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3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4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5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6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7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8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 rtl="1"/>
                      <a:endParaRPr lang="en-US" sz="1800">
                        <a:cs typeface="B Mitra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1800" dirty="0" smtClean="0">
                          <a:cs typeface="B Mitra" pitchFamily="2" charset="-78"/>
                        </a:rPr>
                        <a:t>9</a:t>
                      </a:r>
                      <a:endParaRPr lang="en-US" sz="1800" dirty="0">
                        <a:cs typeface="B Mitra" pitchFamily="2" charset="-78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673</Words>
  <Application>Microsoft Office PowerPoint</Application>
  <PresentationFormat>On-screen Show (4:3)</PresentationFormat>
  <Paragraphs>148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کمیته ملی پیشگیری از معلولیت در حوادث و بلایا  I.R.Iran National Committee of Disability and Disasters</vt:lpstr>
      <vt:lpstr>اعضای کمیته ملی</vt:lpstr>
      <vt:lpstr>روز جهانی کاهش خطر بلایا – 8 اکتبر 2013</vt:lpstr>
      <vt:lpstr>معرفی کمیته</vt:lpstr>
      <vt:lpstr>شرح وظایف کمیته</vt:lpstr>
      <vt:lpstr>شاخص های پایش و ارزشیابی کمیته ملی معلولیت و حوادث طبیعی</vt:lpstr>
      <vt:lpstr>شاخص های پایش و ارزشیابی کمیته ملی معلولیت و حوادث طبیعی</vt:lpstr>
      <vt:lpstr>شاخص های درونداد</vt:lpstr>
      <vt:lpstr>شاخص های فرایند</vt:lpstr>
      <vt:lpstr>شاخص های برونداد </vt:lpstr>
      <vt:lpstr>شاخص های پیامد</vt:lpstr>
      <vt:lpstr>شاخص های اثر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dr-ardalan</dc:creator>
  <cp:lastModifiedBy>user</cp:lastModifiedBy>
  <cp:revision>24</cp:revision>
  <dcterms:created xsi:type="dcterms:W3CDTF">2014-09-18T06:49:08Z</dcterms:created>
  <dcterms:modified xsi:type="dcterms:W3CDTF">2014-10-19T12:02:45Z</dcterms:modified>
</cp:coreProperties>
</file>