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57" r:id="rId6"/>
    <p:sldId id="258" r:id="rId7"/>
    <p:sldId id="259" r:id="rId8"/>
    <p:sldId id="260" r:id="rId9"/>
    <p:sldId id="261" r:id="rId10"/>
    <p:sldId id="262" r:id="rId11"/>
    <p:sldId id="25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E4AF-5442-46EC-8192-6C8AF3B84C97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D2EA-BCC8-4902-A907-46D517619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3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E4AF-5442-46EC-8192-6C8AF3B84C97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D2EA-BCC8-4902-A907-46D517619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9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E4AF-5442-46EC-8192-6C8AF3B84C97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D2EA-BCC8-4902-A907-46D517619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6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E4AF-5442-46EC-8192-6C8AF3B84C97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D2EA-BCC8-4902-A907-46D517619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0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E4AF-5442-46EC-8192-6C8AF3B84C97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D2EA-BCC8-4902-A907-46D517619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4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E4AF-5442-46EC-8192-6C8AF3B84C97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D2EA-BCC8-4902-A907-46D517619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5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E4AF-5442-46EC-8192-6C8AF3B84C97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D2EA-BCC8-4902-A907-46D517619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77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E4AF-5442-46EC-8192-6C8AF3B84C97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D2EA-BCC8-4902-A907-46D517619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2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E4AF-5442-46EC-8192-6C8AF3B84C97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D2EA-BCC8-4902-A907-46D517619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4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E4AF-5442-46EC-8192-6C8AF3B84C97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D2EA-BCC8-4902-A907-46D517619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0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E4AF-5442-46EC-8192-6C8AF3B84C97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D2EA-BCC8-4902-A907-46D517619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6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CE4AF-5442-46EC-8192-6C8AF3B84C97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7D2EA-BCC8-4902-A907-46D517619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8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2633"/>
            <a:ext cx="10515600" cy="1325563"/>
          </a:xfrm>
        </p:spPr>
        <p:txBody>
          <a:bodyPr/>
          <a:lstStyle/>
          <a:p>
            <a:pPr algn="ctr"/>
            <a:r>
              <a:rPr lang="fa-IR" sz="8000" dirty="0" smtClean="0">
                <a:solidFill>
                  <a:srgbClr val="FF0000"/>
                </a:solidFill>
                <a:latin typeface="B Tir"/>
              </a:rPr>
              <a:t>8</a:t>
            </a:r>
            <a:r>
              <a:rPr lang="fa-IR" sz="8000" dirty="0" smtClean="0">
                <a:solidFill>
                  <a:srgbClr val="FF0000"/>
                </a:solidFill>
                <a:latin typeface="B Tir"/>
                <a:cs typeface="B Majid Shadow" panose="00000400000000000000" pitchFamily="2" charset="-78"/>
              </a:rPr>
              <a:t> مهر ماه 1395</a:t>
            </a:r>
            <a:endParaRPr lang="en-US" sz="8000" dirty="0">
              <a:solidFill>
                <a:srgbClr val="FF0000"/>
              </a:solidFill>
              <a:latin typeface="B Tir"/>
              <a:cs typeface="B Majid Shadow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19663"/>
            <a:ext cx="10515600" cy="2422358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fa-IR" dirty="0" smtClean="0">
              <a:solidFill>
                <a:srgbClr val="FF0000"/>
              </a:solidFill>
              <a:latin typeface="B Tir"/>
              <a:cs typeface="B Majid Shadow" panose="00000400000000000000" pitchFamily="2" charset="-78"/>
            </a:endParaRPr>
          </a:p>
          <a:p>
            <a:pPr marL="0" indent="0" algn="ctr" rtl="1">
              <a:buNone/>
            </a:pPr>
            <a:endParaRPr lang="fa-IR" dirty="0">
              <a:solidFill>
                <a:srgbClr val="FF0000"/>
              </a:solidFill>
              <a:latin typeface="B Tir"/>
              <a:cs typeface="B Majid Shadow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7200" dirty="0" smtClean="0">
                <a:solidFill>
                  <a:srgbClr val="FF0000"/>
                </a:solidFill>
                <a:latin typeface="B Tir"/>
                <a:cs typeface="B Majid Shadow" panose="00000400000000000000" pitchFamily="2" charset="-78"/>
              </a:rPr>
              <a:t>روز جهانی قلب</a:t>
            </a:r>
            <a:endParaRPr lang="en-US" sz="7200" dirty="0">
              <a:solidFill>
                <a:srgbClr val="FF0000"/>
              </a:solidFill>
              <a:latin typeface="B Tir"/>
              <a:cs typeface="B Majid Shadow" panose="00000400000000000000" pitchFamily="2" charset="-78"/>
            </a:endParaRPr>
          </a:p>
        </p:txBody>
      </p:sp>
      <p:pic>
        <p:nvPicPr>
          <p:cNvPr id="4" name="Picture 3" descr="know_your_risk_graphic_power_lines_-icon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58" y="486055"/>
            <a:ext cx="1491915" cy="17598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1000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fa-IR" b="1" dirty="0" smtClean="0">
                <a:solidFill>
                  <a:srgbClr val="0070C0"/>
                </a:solidFill>
                <a:cs typeface="B Tir" pitchFamily="2" charset="-78"/>
              </a:rPr>
              <a:t>مهربانی با قلب- نیرو بخش زندگی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b="1" dirty="0" smtClean="0"/>
              <a:t>قلب شما به کل بدن تان نیرو می بخشد.</a:t>
            </a:r>
            <a:endParaRPr lang="en-US" dirty="0" smtClean="0"/>
          </a:p>
          <a:p>
            <a:pPr algn="r" rtl="1"/>
            <a:r>
              <a:rPr lang="fa-IR" b="1" dirty="0" smtClean="0"/>
              <a:t>این نیرو به شما امکان دوست داشتن، خندیدن، شاد بودن و زندگی طولانی تر و با کیفیت تری می دهد.</a:t>
            </a:r>
            <a:endParaRPr lang="en-US" dirty="0" smtClean="0"/>
          </a:p>
          <a:p>
            <a:pPr algn="r" rtl="1"/>
            <a:r>
              <a:rPr lang="fa-IR" b="1" dirty="0" smtClean="0">
                <a:solidFill>
                  <a:srgbClr val="FF0000"/>
                </a:solidFill>
              </a:rPr>
              <a:t>چند تغییرساده روزانه کل کاری است که باید انجام دهید تاقلبتان را قوی کنید و برای حفظ سلامت آن تغییراتی ماندگارایجاد کنید.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r" rtl="1"/>
            <a:r>
              <a:rPr lang="fa-IR" b="1" dirty="0" smtClean="0"/>
              <a:t>بنابراین به قلب خود انرژی دهیدو زندگی خود را قدرت ببخشید. </a:t>
            </a:r>
            <a:endParaRPr lang="en-US" dirty="0"/>
          </a:p>
        </p:txBody>
      </p:sp>
      <p:pic>
        <p:nvPicPr>
          <p:cNvPr id="4" name="Picture 3" descr="know_your_risk_graphic_power_lines_-icon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44" y="357166"/>
            <a:ext cx="1035170" cy="14519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0682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10" y="714356"/>
            <a:ext cx="8229600" cy="1143000"/>
          </a:xfrm>
        </p:spPr>
        <p:txBody>
          <a:bodyPr/>
          <a:lstStyle/>
          <a:p>
            <a:pPr algn="ctr"/>
            <a:r>
              <a:rPr lang="fa-IR" b="1" dirty="0" smtClean="0">
                <a:solidFill>
                  <a:srgbClr val="0070C0"/>
                </a:solidFill>
                <a:cs typeface="B Tir" pitchFamily="2" charset="-78"/>
              </a:rPr>
              <a:t>مهربانی با قلب- نیرو بخش زندگی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158" y="2643182"/>
            <a:ext cx="8229600" cy="3571900"/>
          </a:xfrm>
        </p:spPr>
        <p:txBody>
          <a:bodyPr>
            <a:normAutofit/>
          </a:bodyPr>
          <a:lstStyle/>
          <a:p>
            <a:pPr algn="r" rtl="1"/>
            <a:r>
              <a:rPr lang="fa-IR" b="1" dirty="0" smtClean="0"/>
              <a:t>قلب خود را دوست داشته باشید:</a:t>
            </a:r>
            <a:endParaRPr lang="en-US" dirty="0" smtClean="0"/>
          </a:p>
          <a:p>
            <a:pPr algn="r" rtl="1"/>
            <a:r>
              <a:rPr lang="fa-IR" b="1" dirty="0" smtClean="0"/>
              <a:t>فعال باشید	</a:t>
            </a:r>
            <a:endParaRPr lang="en-US" b="1" dirty="0" smtClean="0"/>
          </a:p>
          <a:p>
            <a:pPr algn="r" rtl="1"/>
            <a:r>
              <a:rPr lang="fa-IR" b="1" dirty="0" smtClean="0"/>
              <a:t>تغذیه مناسب داشته باشید</a:t>
            </a:r>
            <a:endParaRPr lang="en-US" b="1" dirty="0" smtClean="0"/>
          </a:p>
          <a:p>
            <a:pPr algn="r" rtl="1"/>
            <a:r>
              <a:rPr lang="fa-IR" b="1" dirty="0" smtClean="0"/>
              <a:t>مصرف دخانیات را همین حالا ترک کنید</a:t>
            </a:r>
            <a:endParaRPr lang="en-US" b="1" dirty="0" smtClean="0"/>
          </a:p>
          <a:p>
            <a:pPr algn="ctr" rtl="1">
              <a:buNone/>
            </a:pPr>
            <a:r>
              <a:rPr lang="fa-IR" b="1" dirty="0" smtClean="0">
                <a:solidFill>
                  <a:srgbClr val="00B050"/>
                </a:solidFill>
              </a:rPr>
              <a:t>از میزان خطر قلبی عروقی خود مطلع شوید و با انتخاب شیوه زندگی سالم به زندگی خود نیرو بیخشید.</a:t>
            </a:r>
            <a:endParaRPr lang="en-US" b="1" dirty="0" smtClean="0">
              <a:solidFill>
                <a:srgbClr val="00B050"/>
              </a:solidFill>
            </a:endParaRPr>
          </a:p>
          <a:p>
            <a:pPr algn="r" rtl="1"/>
            <a:endParaRPr lang="en-US" dirty="0"/>
          </a:p>
        </p:txBody>
      </p:sp>
      <p:pic>
        <p:nvPicPr>
          <p:cNvPr id="4" name="Picture 3" descr="know_your_risk_graphic_power_lines_-icon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282" y="357166"/>
            <a:ext cx="1035170" cy="14519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980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0070C0"/>
                </a:solidFill>
                <a:cs typeface="B Tir" pitchFamily="2" charset="-78"/>
              </a:rPr>
              <a:t>مهربانی با قلب- نیرو بخش زندگی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fa-IR" b="1" dirty="0" smtClean="0">
                <a:solidFill>
                  <a:srgbClr val="00B050"/>
                </a:solidFill>
              </a:rPr>
              <a:t>با آگاهی از مقادیرعوامل خطر قلبی عروقی زیر با میزان خطر خود آشنا شوید:</a:t>
            </a:r>
            <a:endParaRPr lang="en-US" dirty="0" smtClean="0">
              <a:solidFill>
                <a:srgbClr val="00B050"/>
              </a:solidFill>
            </a:endParaRPr>
          </a:p>
          <a:p>
            <a:pPr algn="r" rtl="1"/>
            <a:r>
              <a:rPr lang="fa-IR" b="1" dirty="0" smtClean="0"/>
              <a:t>فشارخون	</a:t>
            </a:r>
            <a:endParaRPr lang="en-US" b="1" dirty="0" smtClean="0"/>
          </a:p>
          <a:p>
            <a:pPr algn="r" rtl="1"/>
            <a:r>
              <a:rPr lang="fa-IR" b="1" dirty="0" smtClean="0"/>
              <a:t>قند خون	</a:t>
            </a:r>
            <a:endParaRPr lang="en-US" b="1" dirty="0" smtClean="0"/>
          </a:p>
          <a:p>
            <a:pPr algn="r" rtl="1"/>
            <a:r>
              <a:rPr lang="fa-IR" b="1" dirty="0" smtClean="0"/>
              <a:t>کلسترول خون</a:t>
            </a:r>
            <a:endParaRPr lang="en-US" b="1" dirty="0" smtClean="0"/>
          </a:p>
          <a:p>
            <a:pPr algn="r" rtl="1"/>
            <a:r>
              <a:rPr lang="fa-IR" b="1" dirty="0" smtClean="0"/>
              <a:t> نمایه توده بدنی(</a:t>
            </a:r>
            <a:r>
              <a:rPr lang="en-US" b="1" dirty="0" smtClean="0"/>
              <a:t>BMI</a:t>
            </a:r>
            <a:r>
              <a:rPr lang="fa-IR" b="1" dirty="0" smtClean="0"/>
              <a:t>)</a:t>
            </a:r>
            <a:endParaRPr lang="en-US" b="1" dirty="0" smtClean="0"/>
          </a:p>
          <a:p>
            <a:pPr algn="r" rtl="1">
              <a:buNone/>
            </a:pPr>
            <a:endParaRPr lang="en-US" dirty="0" smtClean="0"/>
          </a:p>
          <a:p>
            <a:pPr algn="ctr" rtl="1">
              <a:buNone/>
            </a:pPr>
            <a:r>
              <a:rPr lang="fa-IR" b="1" dirty="0">
                <a:solidFill>
                  <a:srgbClr val="FF0000"/>
                </a:solidFill>
              </a:rPr>
              <a:t>دوست داشتن و مراقبت از قلب با اطلاع از میزان خطر بروز بیماری قلبی عروقی آغاز می شود.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know_your_risk_graphic_power_lines_-icon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44" y="285728"/>
            <a:ext cx="1035170" cy="14519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052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0070C0"/>
                </a:solidFill>
                <a:cs typeface="B Tir" pitchFamily="2" charset="-78"/>
              </a:rPr>
              <a:t>مهربانی با قلب- نیرو بخش زندگی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سلامت قلب، قلب تمام سلامتی است.</a:t>
            </a:r>
            <a:endParaRPr lang="en-US" b="1" dirty="0" smtClean="0"/>
          </a:p>
          <a:p>
            <a:pPr algn="r" rtl="1">
              <a:buNone/>
            </a:pPr>
            <a:endParaRPr lang="en-US" b="1" dirty="0" smtClean="0"/>
          </a:p>
          <a:p>
            <a:pPr algn="ctr" rtl="1">
              <a:buNone/>
            </a:pPr>
            <a:r>
              <a:rPr lang="ar-SA" b="1" dirty="0" smtClean="0"/>
              <a:t> وقتی از قلب خود مراقبت میکنید به معنی تغذیه خوب ، فعالیت و تمرین کردن، ترک دخانیات ...........و همه چیزهایی  که نه تنها شما را سالم تر می کند ، بلکه سبب ایجاد احساس خوب می شود، می باشد و قادرخواهید بود از زندگی خود بطور کامل لذت ببرید. </a:t>
            </a:r>
            <a:endParaRPr lang="en-US" dirty="0"/>
          </a:p>
        </p:txBody>
      </p:sp>
      <p:pic>
        <p:nvPicPr>
          <p:cNvPr id="4" name="Picture 3" descr="know_your_risk_graphic_power_lines_-icon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44" y="285728"/>
            <a:ext cx="1035170" cy="14519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6742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0070C0"/>
                </a:solidFill>
                <a:cs typeface="B Tir" pitchFamily="2" charset="-78"/>
              </a:rPr>
              <a:t>مهربانی با قلب- نیرو بخش زندگی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r>
              <a:rPr lang="en-US" b="1" dirty="0" smtClean="0"/>
              <a:t>    </a:t>
            </a:r>
            <a:r>
              <a:rPr lang="ar-SA" b="1" dirty="0" smtClean="0"/>
              <a:t>بیماری قلبی عروقی عامل عمده مرگ و ناتوانی در دنیا است ، که سبب مرگ </a:t>
            </a:r>
            <a:r>
              <a:rPr lang="fa-IR" b="1" dirty="0" smtClean="0"/>
              <a:t>17</a:t>
            </a:r>
            <a:r>
              <a:rPr lang="ar-SA" b="1" dirty="0" smtClean="0"/>
              <a:t>/</a:t>
            </a:r>
            <a:r>
              <a:rPr lang="fa-IR" b="1" dirty="0" smtClean="0"/>
              <a:t>5</a:t>
            </a:r>
            <a:r>
              <a:rPr lang="ar-SA" b="1" dirty="0" smtClean="0"/>
              <a:t> میلیون نفردر سال می شود.</a:t>
            </a:r>
            <a:endParaRPr lang="fa-IR" b="1" dirty="0" smtClean="0"/>
          </a:p>
          <a:p>
            <a:pPr algn="ctr" rtl="1">
              <a:buNone/>
            </a:pPr>
            <a:r>
              <a:rPr lang="ar-SA" b="1" dirty="0" smtClean="0"/>
              <a:t> </a:t>
            </a:r>
            <a:endParaRPr lang="fa-IR" b="1" dirty="0" smtClean="0"/>
          </a:p>
          <a:p>
            <a:pPr algn="r" rtl="1">
              <a:buNone/>
            </a:pPr>
            <a:r>
              <a:rPr lang="fa-IR" b="1" dirty="0"/>
              <a:t>   </a:t>
            </a:r>
            <a:r>
              <a:rPr lang="ar-SA" b="1" dirty="0"/>
              <a:t>این مرگ ها شامل یک سوم تمام مرگ ها روی کره زمین و نیمی از همه مرگ های مرتبط</a:t>
            </a:r>
            <a:r>
              <a:rPr lang="fa-IR" b="1" dirty="0"/>
              <a:t> </a:t>
            </a:r>
            <a:r>
              <a:rPr lang="ar-SA" b="1" dirty="0"/>
              <a:t>با بیماری های غیرواگیر هستند. حدود 80 % این مرگ ها در کشورهای با درآمد کم و متوسطی که منابع انسانی و مالی آن ها برای پرداختن به بار بیماری های قلبی عروقی در حداقل است، رخ می دهد.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know_your_risk_graphic_power_lines_-icon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44" y="285728"/>
            <a:ext cx="1000132" cy="12144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7057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0070C0"/>
                </a:solidFill>
                <a:cs typeface="B Tir" pitchFamily="2" charset="-78"/>
              </a:rPr>
              <a:t>مهربانی با قلب- نیرو بخش زندگی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 rtl="1">
              <a:buNone/>
            </a:pPr>
            <a:r>
              <a:rPr lang="fa-IR" b="1" dirty="0" smtClean="0"/>
              <a:t>ه</a:t>
            </a:r>
            <a:r>
              <a:rPr lang="ar-SA" b="1" dirty="0" smtClean="0"/>
              <a:t>دف این است که افراد بدانند چگونه می توانند به قلب خود انرژی دهند و به زندگی خودنیرو ببخشند.</a:t>
            </a:r>
            <a:endParaRPr lang="fa-IR" b="1" dirty="0" smtClean="0"/>
          </a:p>
          <a:p>
            <a:pPr algn="ctr" rtl="1">
              <a:buNone/>
            </a:pPr>
            <a:endParaRPr lang="en-US" dirty="0" smtClean="0"/>
          </a:p>
          <a:p>
            <a:pPr algn="ctr" rtl="1">
              <a:buNone/>
            </a:pPr>
            <a:r>
              <a:rPr lang="ar-SA" b="1" dirty="0" smtClean="0"/>
              <a:t>پیام این است که قلب شما در قلب سلامتی شماست و این ساده است که مراقبتی از قلب کنید که شایسته آن است.</a:t>
            </a:r>
            <a:endParaRPr lang="en-US" dirty="0"/>
          </a:p>
        </p:txBody>
      </p:sp>
      <p:pic>
        <p:nvPicPr>
          <p:cNvPr id="4" name="Picture 3" descr="know_your_risk_graphic_power_lines_-icon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44" y="285728"/>
            <a:ext cx="1000132" cy="12144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6080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91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C0409B-3DCA-4D46-A663-BD7DB4CCBE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B6E3274-5330-4729-8855-3797A68204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77EA46-6715-4D9C-A6CB-C954A79A5DF6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331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 Majid Shadow</vt:lpstr>
      <vt:lpstr>B Tir</vt:lpstr>
      <vt:lpstr>Calibri</vt:lpstr>
      <vt:lpstr>Calibri Light</vt:lpstr>
      <vt:lpstr>Times New Roman</vt:lpstr>
      <vt:lpstr>Office Theme</vt:lpstr>
      <vt:lpstr>8 مهر ماه 1395</vt:lpstr>
      <vt:lpstr>مهربانی با قلب- نیرو بخش زندگی  </vt:lpstr>
      <vt:lpstr>مهربانی با قلب- نیرو بخش زندگی</vt:lpstr>
      <vt:lpstr>مهربانی با قلب- نیرو بخش زندگی</vt:lpstr>
      <vt:lpstr>مهربانی با قلب- نیرو بخش زندگی</vt:lpstr>
      <vt:lpstr>مهربانی با قلب- نیرو بخش زندگی</vt:lpstr>
      <vt:lpstr>مهربانی با قلب- نیرو بخش زندگی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 Abrishami</dc:creator>
  <cp:lastModifiedBy>MUMS\ghavamips2</cp:lastModifiedBy>
  <cp:revision>4</cp:revision>
  <dcterms:created xsi:type="dcterms:W3CDTF">2016-09-27T05:38:31Z</dcterms:created>
  <dcterms:modified xsi:type="dcterms:W3CDTF">2016-10-15T06:23:08Z</dcterms:modified>
</cp:coreProperties>
</file>